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83" d="100"/>
          <a:sy n="83" d="100"/>
        </p:scale>
        <p:origin x="643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DED5B-1C35-5BAE-DD5F-3D3AB3F5E1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4EEDAE-5A3E-3659-E78F-9E4F8537D1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88A014-A7E3-E562-8292-D3E9A5C47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79B89-18DE-457F-AA5F-D98F91218AB0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004445-A621-246A-C488-52B1FB4FD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8022B2-7037-D97F-7F88-389DBFFC1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A1063-15BB-4925-8553-75A220192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962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7B5BC-DCCD-2DDA-A31D-77179A286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6435A1-D634-83E5-59F7-68199E2221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BF5B56-D5CC-7A9A-2465-63D5D06DE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79B89-18DE-457F-AA5F-D98F91218AB0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FE41AA-5AD9-6FB4-E0A8-732CBC06FC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054B3A-36BA-3AE7-9BC0-B745EA806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A1063-15BB-4925-8553-75A220192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312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CE5C494-2C77-CFB7-710C-128455CEF4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A2893E-D4DD-CDE1-E6B4-ACA96FF9F9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3B7D4D-A86A-1337-7356-BD92BEF26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79B89-18DE-457F-AA5F-D98F91218AB0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C48265-BD90-1A6A-7F51-F7BE38FB7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51616E-18FC-C9C5-AE14-2E6BE989C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A1063-15BB-4925-8553-75A220192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878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9D537-B063-2CDD-F43C-A08C45F036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7A5A51-F014-7690-B894-016B982A7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DD5E48-02CA-E7C0-6B7B-6CACA74F4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79B89-18DE-457F-AA5F-D98F91218AB0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4EB9D4-21DC-D855-55EC-398E4AFC1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168A44-511E-7981-82FC-5E3D56136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A1063-15BB-4925-8553-75A220192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163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404CF-6609-59BB-A0C1-642D008EFF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CBEF47-166E-C2AC-0EE1-0686294D30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E39768-5369-8487-7F4C-D88F088A0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79B89-18DE-457F-AA5F-D98F91218AB0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EECC53-B35A-A09B-B50C-2A8885569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6A27EE-8E2F-CA2F-6B90-03FDCE8F6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A1063-15BB-4925-8553-75A220192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723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FE99D-5348-4259-B725-CCDB554CFE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537ED1-0B75-7E00-CBA9-C8E781E0AD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F4BDB7-A22E-6672-C077-329B154D96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0D9953-90CB-C138-F6F7-51FC563DC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79B89-18DE-457F-AA5F-D98F91218AB0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E9EDD2-0C52-999E-9D9A-F3B5090DD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5C703E-D03A-8DB6-569D-74D0127CE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A1063-15BB-4925-8553-75A220192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631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B5F4C-2667-315E-6754-356992D57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96F62B-22E4-CB8E-1292-8A30B6A9C8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9EFBEC-E5D6-D13F-0758-97AFB53FE5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D272AF-12C0-F0C9-3260-541B523E8E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A7609E-38C4-047D-848B-68F6631ABA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837DEE6-9C12-1D64-013A-501198C66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79B89-18DE-457F-AA5F-D98F91218AB0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B67220-4A28-0B2B-CC23-FDD4D4ADF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441BF3E-87C8-A9F2-E71B-A8E69B52E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A1063-15BB-4925-8553-75A220192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091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FA72E-7608-834D-9BF3-58E898FEE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7A0C108-E46E-4298-B4EE-975B36382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79B89-18DE-457F-AA5F-D98F91218AB0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D2136F-67D1-531C-49DC-2BEBE445B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3FF821-15F0-8F11-12D7-9FDC373B0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A1063-15BB-4925-8553-75A220192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563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B593D5-D22A-7B56-C6F7-1D7AB6DC6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79B89-18DE-457F-AA5F-D98F91218AB0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A50F0A-9E94-5532-B5A1-66B19C5D2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5DA723-B39A-1A45-2818-CE8ECF8AF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A1063-15BB-4925-8553-75A220192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217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2B89B5-0A49-0118-3B7E-9B58C5EAA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34BB2E-88E5-5A54-903D-1B4AA8C3AC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D83848-3E30-759D-CFFB-4A297C7354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485E5C-735D-051F-FD6B-644F7D9E8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79B89-18DE-457F-AA5F-D98F91218AB0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23CECD-FEEE-B8CD-0640-1B96506FA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1ECD34-23AD-0D4F-A58F-94303C688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A1063-15BB-4925-8553-75A220192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710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7844A-5BCE-0A14-A5CE-F5F6811E3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5924085-2011-5DCA-68C4-8EB78D7FCF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41987A-CCD5-26A5-128F-AA1BBB9757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C75508-1729-8E1D-FAA3-FF54A9A2B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79B89-18DE-457F-AA5F-D98F91218AB0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69685F-0DFB-9D3E-D417-118759412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9494A2-41FB-1B70-6943-B06D34E9A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A1063-15BB-4925-8553-75A220192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238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DDBEFB-EC84-07BC-1657-A169C88560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E0FEDB-EE6F-7E4F-59EC-D03B3056ED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AB35EF-4F4E-377E-8407-F649BA8F03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879B89-18DE-457F-AA5F-D98F91218AB0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208EAA-D80E-61CC-FD52-916A9287DF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F9D9B2-5DDC-A2A9-B0AA-B11FD1A968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BA1063-15BB-4925-8553-75A220192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115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sjankovic@medf.kg.ac.rs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5616E-2779-942D-3341-6CDF8DCE16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dirty="0">
                <a:latin typeface="Comic Sans MS" panose="030F0702030302020204" pitchFamily="66" charset="0"/>
              </a:rPr>
              <a:t>Analiza uticaja na budžet – ključni elementi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24EC94-F91A-5EDD-6CA8-D0B9F42FA3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23121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r-Latn-RS" sz="1400" dirty="0">
                <a:latin typeface="Comic Sans MS" panose="030F0702030302020204" pitchFamily="66" charset="0"/>
              </a:rPr>
              <a:t>dr Slobodan Janković, primarijus,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r-Latn-RS" sz="1400" dirty="0">
                <a:latin typeface="Comic Sans MS" panose="030F0702030302020204" pitchFamily="66" charset="0"/>
              </a:rPr>
              <a:t>profesor Farmakologije, toksikologije i kliničke farmacije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r-Latn-RS" sz="1400" dirty="0">
                <a:latin typeface="Comic Sans MS" panose="030F0702030302020204" pitchFamily="66" charset="0"/>
              </a:rPr>
              <a:t>specijalista opšte hirurgije i supspecijalista kliničke farmakologije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r-Latn-RS" sz="1400" dirty="0">
                <a:latin typeface="Comic Sans MS" panose="030F0702030302020204" pitchFamily="66" charset="0"/>
              </a:rPr>
              <a:t>Univerzitetski klinički centar Kragujevac i Fakultet medicinskih nauka Kragujevac,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r-Latn-RS" sz="1400" dirty="0">
                <a:latin typeface="Comic Sans MS" panose="030F0702030302020204" pitchFamily="66" charset="0"/>
                <a:hlinkClick r:id="rId2"/>
              </a:rPr>
              <a:t>sjankovic</a:t>
            </a:r>
            <a:r>
              <a:rPr lang="en-GB" sz="1400" dirty="0">
                <a:latin typeface="Comic Sans MS" panose="030F0702030302020204" pitchFamily="66" charset="0"/>
                <a:hlinkClick r:id="rId2"/>
              </a:rPr>
              <a:t>@</a:t>
            </a:r>
            <a:r>
              <a:rPr lang="sr-Latn-RS" sz="1400" dirty="0">
                <a:latin typeface="Comic Sans MS" panose="030F0702030302020204" pitchFamily="66" charset="0"/>
                <a:hlinkClick r:id="rId2"/>
              </a:rPr>
              <a:t>medf.kg.ac.rs</a:t>
            </a:r>
            <a:r>
              <a:rPr lang="sr-Latn-RS" sz="1400" dirty="0">
                <a:latin typeface="Comic Sans MS" panose="030F0702030302020204" pitchFamily="66" charset="0"/>
              </a:rPr>
              <a:t> </a:t>
            </a:r>
            <a:endParaRPr lang="en-US" sz="1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8401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E2680-FD18-7E16-EC87-C55A12F76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>
                <a:latin typeface="Comic Sans MS" panose="030F0702030302020204" pitchFamily="66" charset="0"/>
              </a:rPr>
              <a:t>Definicija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4F76A2-0C43-5E39-6A80-49E2114907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>
                <a:latin typeface="Comic Sans MS" panose="030F0702030302020204" pitchFamily="66" charset="0"/>
              </a:rPr>
              <a:t>Analiza uticaja na budžet je </a:t>
            </a:r>
            <a:r>
              <a:rPr lang="sr-Latn-RS" b="1" dirty="0">
                <a:latin typeface="Comic Sans MS" panose="030F0702030302020204" pitchFamily="66" charset="0"/>
              </a:rPr>
              <a:t>najbolja procena finansijskih posledica po platioca </a:t>
            </a:r>
            <a:r>
              <a:rPr lang="sr-Latn-RS" dirty="0">
                <a:latin typeface="Comic Sans MS" panose="030F0702030302020204" pitchFamily="66" charset="0"/>
              </a:rPr>
              <a:t>zdravstvenih usluga i lekova (najčešće su to fondovi zdravstvenog osiguranja) koje će izazvati uvođenje nove zdravstvene tehnologije (leka ili medicinskog sredstva) na listu tehnologija koje platilac već finansira.</a:t>
            </a:r>
          </a:p>
        </p:txBody>
      </p:sp>
    </p:spTree>
    <p:extLst>
      <p:ext uri="{BB962C8B-B14F-4D97-AF65-F5344CB8AC3E}">
        <p14:creationId xmlns:p14="http://schemas.microsoft.com/office/powerpoint/2010/main" val="1798749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7356B0-E164-C211-C802-AEFD1A8D27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>
                <a:latin typeface="Comic Sans MS" panose="030F0702030302020204" pitchFamily="66" charset="0"/>
              </a:rPr>
              <a:t>Koraci analize uticaja na budžet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859B3B-E13B-F01E-E634-035DDDAAEB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>
                <a:latin typeface="Comic Sans MS" panose="030F0702030302020204" pitchFamily="66" charset="0"/>
              </a:rPr>
              <a:t>Izrada kalkulatora (modela) u tabelarnom prikazu</a:t>
            </a:r>
          </a:p>
          <a:p>
            <a:r>
              <a:rPr lang="sr-Latn-RS" dirty="0">
                <a:latin typeface="Comic Sans MS" panose="030F0702030302020204" pitchFamily="66" charset="0"/>
              </a:rPr>
              <a:t>Pronalaženje ulaznih podataka</a:t>
            </a:r>
          </a:p>
          <a:p>
            <a:r>
              <a:rPr lang="sr-Latn-RS" dirty="0">
                <a:latin typeface="Comic Sans MS" panose="030F0702030302020204" pitchFamily="66" charset="0"/>
              </a:rPr>
              <a:t>Izrada izveštaja </a:t>
            </a:r>
            <a:endParaRPr lang="en-U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2893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FC0C67-3BC3-26A9-7A18-CD98D2781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>
                <a:latin typeface="Comic Sans MS" panose="030F0702030302020204" pitchFamily="66" charset="0"/>
              </a:rPr>
              <a:t>Elementi analize uticaja na budžet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C82252-42D2-04E6-1A6B-64C45B4EE2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b="1" dirty="0">
                <a:latin typeface="Comic Sans MS" panose="030F0702030302020204" pitchFamily="66" charset="0"/>
              </a:rPr>
              <a:t>Perspektiva</a:t>
            </a:r>
            <a:r>
              <a:rPr lang="sr-Latn-RS" dirty="0">
                <a:latin typeface="Comic Sans MS" panose="030F0702030302020204" pitchFamily="66" charset="0"/>
              </a:rPr>
              <a:t>: uzimaju se u obzir samo troškovi koje priznaje onaj ko plaća zdravstvene usluge, materijal i lekove.</a:t>
            </a:r>
          </a:p>
          <a:p>
            <a:r>
              <a:rPr lang="sr-Latn-RS" dirty="0" err="1">
                <a:latin typeface="Comic Sans MS" panose="030F0702030302020204" pitchFamily="66" charset="0"/>
              </a:rPr>
              <a:t>Platilac</a:t>
            </a:r>
            <a:r>
              <a:rPr lang="sr-Latn-RS" dirty="0">
                <a:latin typeface="Comic Sans MS" panose="030F0702030302020204" pitchFamily="66" charset="0"/>
              </a:rPr>
              <a:t> zdravstvenih usluga i lekova: u Srbiji to je najpre RFZO, zatim i razne privatne osiguravajuće kompanije koje nude dopunsko zdravstveno osiguranje </a:t>
            </a:r>
          </a:p>
        </p:txBody>
      </p:sp>
    </p:spTree>
    <p:extLst>
      <p:ext uri="{BB962C8B-B14F-4D97-AF65-F5344CB8AC3E}">
        <p14:creationId xmlns:p14="http://schemas.microsoft.com/office/powerpoint/2010/main" val="39632111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FF7EE-99EC-2F94-9E08-BCFEAF61E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>
                <a:latin typeface="Comic Sans MS" panose="030F0702030302020204" pitchFamily="66" charset="0"/>
              </a:rPr>
              <a:t>Ciljna populacija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031EDB-45EF-D2E1-F3AA-B57059F2F4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>
                <a:latin typeface="Comic Sans MS" panose="030F0702030302020204" pitchFamily="66" charset="0"/>
              </a:rPr>
              <a:t>Ukupna populacija * (</a:t>
            </a:r>
            <a:r>
              <a:rPr lang="sr-Latn-R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prevalencija</a:t>
            </a:r>
            <a:r>
              <a:rPr lang="sr-Latn-RS" dirty="0">
                <a:solidFill>
                  <a:srgbClr val="FF0000"/>
                </a:solidFill>
                <a:latin typeface="Comic Sans MS" panose="030F0702030302020204" pitchFamily="66" charset="0"/>
              </a:rPr>
              <a:t> ili </a:t>
            </a:r>
            <a:r>
              <a:rPr lang="sr-Latn-R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incidencija</a:t>
            </a:r>
            <a:r>
              <a:rPr lang="sr-Latn-RS" dirty="0">
                <a:latin typeface="Comic Sans MS" panose="030F0702030302020204" pitchFamily="66" charset="0"/>
              </a:rPr>
              <a:t>) = Populacija bolesnih * </a:t>
            </a:r>
            <a:r>
              <a:rPr lang="sr-Latn-RS" dirty="0">
                <a:solidFill>
                  <a:srgbClr val="FF0000"/>
                </a:solidFill>
                <a:latin typeface="Comic Sans MS" panose="030F0702030302020204" pitchFamily="66" charset="0"/>
              </a:rPr>
              <a:t>procenat pacijenata koji se dijagnostikuje i leči </a:t>
            </a:r>
            <a:r>
              <a:rPr lang="sr-Latn-RS" dirty="0">
                <a:latin typeface="Comic Sans MS" panose="030F0702030302020204" pitchFamily="66" charset="0"/>
              </a:rPr>
              <a:t>= Ciljna populacija</a:t>
            </a:r>
          </a:p>
          <a:p>
            <a:endParaRPr lang="en-U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9209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58027-FEE5-8905-150F-CDD0AE14B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>
                <a:latin typeface="Comic Sans MS" panose="030F0702030302020204" pitchFamily="66" charset="0"/>
              </a:rPr>
              <a:t>Postojeće terapije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4A4C4C-FF2B-1920-2DBA-4AA08B3E03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>
                <a:latin typeface="Comic Sans MS" panose="030F0702030302020204" pitchFamily="66" charset="0"/>
              </a:rPr>
              <a:t>Navesti sve postojeće </a:t>
            </a:r>
            <a:r>
              <a:rPr lang="sr-Latn-RS" b="1" dirty="0">
                <a:solidFill>
                  <a:srgbClr val="FF0000"/>
                </a:solidFill>
                <a:latin typeface="Comic Sans MS" panose="030F0702030302020204" pitchFamily="66" charset="0"/>
              </a:rPr>
              <a:t>modalitete</a:t>
            </a:r>
            <a:r>
              <a:rPr lang="sr-Latn-RS" dirty="0">
                <a:latin typeface="Comic Sans MS" panose="030F0702030302020204" pitchFamily="66" charset="0"/>
              </a:rPr>
              <a:t> lečenja koji se koriste</a:t>
            </a:r>
          </a:p>
          <a:p>
            <a:r>
              <a:rPr lang="sr-Latn-RS" dirty="0">
                <a:latin typeface="Comic Sans MS" panose="030F0702030302020204" pitchFamily="66" charset="0"/>
              </a:rPr>
              <a:t>Za svaki modalitet utvrditi šta se </a:t>
            </a:r>
            <a:r>
              <a:rPr lang="sr-Latn-RS" b="1" dirty="0">
                <a:solidFill>
                  <a:srgbClr val="FF0000"/>
                </a:solidFill>
                <a:latin typeface="Comic Sans MS" panose="030F0702030302020204" pitchFamily="66" charset="0"/>
              </a:rPr>
              <a:t>koristi</a:t>
            </a:r>
            <a:r>
              <a:rPr lang="sr-Latn-RS" dirty="0">
                <a:latin typeface="Comic Sans MS" panose="030F0702030302020204" pitchFamily="66" charset="0"/>
              </a:rPr>
              <a:t> u terapiji (lekovi + zdravstvene usluge + sanitetski materijal)</a:t>
            </a:r>
          </a:p>
          <a:p>
            <a:r>
              <a:rPr lang="sr-Latn-RS" dirty="0">
                <a:latin typeface="Comic Sans MS" panose="030F0702030302020204" pitchFamily="66" charset="0"/>
              </a:rPr>
              <a:t>Utvrditi </a:t>
            </a:r>
            <a:r>
              <a:rPr lang="sr-Latn-RS" b="1" dirty="0">
                <a:solidFill>
                  <a:srgbClr val="FF0000"/>
                </a:solidFill>
                <a:latin typeface="Comic Sans MS" panose="030F0702030302020204" pitchFamily="66" charset="0"/>
              </a:rPr>
              <a:t>jedinične cene</a:t>
            </a:r>
          </a:p>
          <a:p>
            <a:r>
              <a:rPr lang="sr-Latn-RS" dirty="0">
                <a:latin typeface="Comic Sans MS" panose="030F0702030302020204" pitchFamily="66" charset="0"/>
              </a:rPr>
              <a:t>Utvrditi </a:t>
            </a:r>
            <a:r>
              <a:rPr lang="sr-Latn-RS" b="1" dirty="0">
                <a:solidFill>
                  <a:srgbClr val="FF0000"/>
                </a:solidFill>
                <a:latin typeface="Comic Sans MS" panose="030F0702030302020204" pitchFamily="66" charset="0"/>
              </a:rPr>
              <a:t>troškove lečenja </a:t>
            </a:r>
            <a:r>
              <a:rPr lang="sr-Latn-RS" dirty="0">
                <a:latin typeface="Comic Sans MS" panose="030F0702030302020204" pitchFamily="66" charset="0"/>
              </a:rPr>
              <a:t>za svaki modalitet = korišćenje (engl. </a:t>
            </a:r>
            <a:r>
              <a:rPr lang="sr-Latn-RS" dirty="0" err="1">
                <a:latin typeface="Comic Sans MS" panose="030F0702030302020204" pitchFamily="66" charset="0"/>
              </a:rPr>
              <a:t>utilization</a:t>
            </a:r>
            <a:r>
              <a:rPr lang="sr-Latn-RS" dirty="0">
                <a:latin typeface="Comic Sans MS" panose="030F0702030302020204" pitchFamily="66" charset="0"/>
              </a:rPr>
              <a:t>) * jedinične cene</a:t>
            </a:r>
          </a:p>
          <a:p>
            <a:r>
              <a:rPr lang="sr-Latn-RS" dirty="0">
                <a:latin typeface="Comic Sans MS" panose="030F0702030302020204" pitchFamily="66" charset="0"/>
              </a:rPr>
              <a:t>Utvrditi </a:t>
            </a:r>
            <a:r>
              <a:rPr lang="sr-Latn-RS" b="1" dirty="0">
                <a:solidFill>
                  <a:srgbClr val="FF0000"/>
                </a:solidFill>
                <a:latin typeface="Comic Sans MS" panose="030F0702030302020204" pitchFamily="66" charset="0"/>
              </a:rPr>
              <a:t>tržišni udeo </a:t>
            </a:r>
            <a:r>
              <a:rPr lang="sr-Latn-RS" dirty="0">
                <a:latin typeface="Comic Sans MS" panose="030F0702030302020204" pitchFamily="66" charset="0"/>
              </a:rPr>
              <a:t>za svaki modalitet</a:t>
            </a:r>
            <a:endParaRPr lang="en-U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11966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CCF6B-649C-754A-2A4A-056AB72E2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>
                <a:latin typeface="Comic Sans MS" panose="030F0702030302020204" pitchFamily="66" charset="0"/>
              </a:rPr>
              <a:t>Vremenski horizont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6F90E4-ADAB-718B-BFB6-18ED560CF7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>
                <a:latin typeface="Comic Sans MS" panose="030F0702030302020204" pitchFamily="66" charset="0"/>
              </a:rPr>
              <a:t>Standard je 5 godina za većinu </a:t>
            </a:r>
            <a:r>
              <a:rPr lang="sr-Latn-RS" dirty="0" err="1">
                <a:latin typeface="Comic Sans MS" panose="030F0702030302020204" pitchFamily="66" charset="0"/>
              </a:rPr>
              <a:t>platilaca</a:t>
            </a:r>
            <a:endParaRPr lang="sr-Latn-RS" dirty="0">
              <a:latin typeface="Comic Sans MS" panose="030F0702030302020204" pitchFamily="66" charset="0"/>
            </a:endParaRPr>
          </a:p>
          <a:p>
            <a:r>
              <a:rPr lang="sr-Latn-RS" dirty="0">
                <a:latin typeface="Comic Sans MS" panose="030F0702030302020204" pitchFamily="66" charset="0"/>
              </a:rPr>
              <a:t>RFZO zahteva 3 godine</a:t>
            </a:r>
            <a:endParaRPr lang="en-U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88741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163518-46ED-5210-4013-FEB824427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mic Sans MS" panose="030F0702030302020204" pitchFamily="66" charset="0"/>
              </a:rPr>
              <a:t>Validacija</a:t>
            </a:r>
            <a:r>
              <a:rPr lang="en-US" dirty="0">
                <a:latin typeface="Comic Sans MS" panose="030F0702030302020204" pitchFamily="66" charset="0"/>
              </a:rPr>
              <a:t> </a:t>
            </a:r>
            <a:r>
              <a:rPr lang="en-US" dirty="0" err="1">
                <a:latin typeface="Comic Sans MS" panose="030F0702030302020204" pitchFamily="66" charset="0"/>
              </a:rPr>
              <a:t>modela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692D54-3FEC-5080-7080-14F6FCFC82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Validacija</a:t>
            </a:r>
            <a:r>
              <a:rPr lang="en-US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kalkulacije</a:t>
            </a:r>
            <a:r>
              <a:rPr lang="en-US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US" dirty="0">
                <a:latin typeface="Comic Sans MS" panose="030F0702030302020204" pitchFamily="66" charset="0"/>
              </a:rPr>
              <a:t>– </a:t>
            </a:r>
            <a:r>
              <a:rPr lang="sr-Latn-RS" dirty="0">
                <a:latin typeface="Comic Sans MS" panose="030F0702030302020204" pitchFamily="66" charset="0"/>
              </a:rPr>
              <a:t>proveru treba da uradi nezavisan stručnjak za izradu modela u tabelama</a:t>
            </a:r>
            <a:endParaRPr lang="en-US" dirty="0">
              <a:latin typeface="Comic Sans MS" panose="030F0702030302020204" pitchFamily="66" charset="0"/>
            </a:endParaRPr>
          </a:p>
          <a:p>
            <a:r>
              <a:rPr lang="en-US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Validacija</a:t>
            </a:r>
            <a:r>
              <a:rPr lang="en-US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koncepta</a:t>
            </a:r>
            <a:r>
              <a:rPr lang="en-US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sr-Latn-RS" dirty="0">
                <a:latin typeface="Comic Sans MS" panose="030F0702030302020204" pitchFamily="66" charset="0"/>
              </a:rPr>
              <a:t>– koncept modela treba da potvrde nezavisni medicinski eksperti za oboljenje koje je predmet terapije novim lekom</a:t>
            </a:r>
            <a:endParaRPr lang="en-U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25314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C78BBF-9AB0-8026-6523-D53A76F8B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>
                <a:latin typeface="Comic Sans MS" panose="030F0702030302020204" pitchFamily="66" charset="0"/>
              </a:rPr>
              <a:t>Analiza senzitivnosti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B3DE3F-A7D0-58E6-2BE4-D3893EEA90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>
                <a:latin typeface="Comic Sans MS" panose="030F0702030302020204" pitchFamily="66" charset="0"/>
              </a:rPr>
              <a:t>Sprovodi se u vidu analize scenarija</a:t>
            </a:r>
          </a:p>
          <a:p>
            <a:pPr lvl="1"/>
            <a:r>
              <a:rPr lang="sr-Latn-RS" dirty="0">
                <a:latin typeface="Comic Sans MS" panose="030F0702030302020204" pitchFamily="66" charset="0"/>
              </a:rPr>
              <a:t>Scenario definiše određena kombinacija ulaznih parametara u model (npr. sniženje cene novog leka za 5% + povećanje tržišnog udela za 1% + smanjenje broja pacijenata koji mogu da prime novi lek)</a:t>
            </a:r>
          </a:p>
          <a:p>
            <a:pPr lvl="1"/>
            <a:r>
              <a:rPr lang="sr-Latn-RS" dirty="0">
                <a:latin typeface="Comic Sans MS" panose="030F0702030302020204" pitchFamily="66" charset="0"/>
              </a:rPr>
              <a:t>Uraditi analizu za nekoliko najverovatnijih scenarija.</a:t>
            </a:r>
            <a:endParaRPr lang="en-U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20666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</TotalTime>
  <Words>334</Words>
  <Application>Microsoft Office PowerPoint</Application>
  <PresentationFormat>Widescreen</PresentationFormat>
  <Paragraphs>33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Comic Sans MS</vt:lpstr>
      <vt:lpstr>Office Theme</vt:lpstr>
      <vt:lpstr>Analiza uticaja na budžet – ključni elementi</vt:lpstr>
      <vt:lpstr>Definicija</vt:lpstr>
      <vt:lpstr>Koraci analize uticaja na budžet</vt:lpstr>
      <vt:lpstr>Elementi analize uticaja na budžet</vt:lpstr>
      <vt:lpstr>Ciljna populacija</vt:lpstr>
      <vt:lpstr>Postojeće terapije</vt:lpstr>
      <vt:lpstr>Vremenski horizont</vt:lpstr>
      <vt:lpstr>Validacija modela</vt:lpstr>
      <vt:lpstr>Analiza senzitivnosti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Master Box</dc:creator>
  <cp:lastModifiedBy>IASFA_V23 Токсикологија</cp:lastModifiedBy>
  <cp:revision>13</cp:revision>
  <dcterms:created xsi:type="dcterms:W3CDTF">2023-03-31T12:07:29Z</dcterms:created>
  <dcterms:modified xsi:type="dcterms:W3CDTF">2026-06-11T06:44:03Z</dcterms:modified>
</cp:coreProperties>
</file>