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76" r:id="rId6"/>
    <p:sldId id="273" r:id="rId7"/>
    <p:sldId id="258" r:id="rId8"/>
    <p:sldId id="259" r:id="rId9"/>
    <p:sldId id="260" r:id="rId10"/>
    <p:sldId id="261" r:id="rId11"/>
    <p:sldId id="262" r:id="rId12"/>
    <p:sldId id="263" r:id="rId13"/>
    <p:sldId id="277" r:id="rId14"/>
    <p:sldId id="265" r:id="rId15"/>
    <p:sldId id="266" r:id="rId16"/>
    <p:sldId id="278" r:id="rId17"/>
    <p:sldId id="268" r:id="rId18"/>
    <p:sldId id="269" r:id="rId19"/>
    <p:sldId id="270" r:id="rId20"/>
    <p:sldId id="271" r:id="rId21"/>
    <p:sldId id="27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F45E9-8EF5-20F9-5D89-8F038D560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19489-838C-DEF4-A0AF-0CDBB9CD3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8C110-B1F7-E6DB-63D4-76CAA2693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DA9F1-F3BF-A98E-1696-236D2394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D6BE8-8655-80BB-C34E-D688C55D9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5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177EC-91D9-735F-2E98-3145D07DA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FA106-BE6A-C09A-4DC2-C325E5A2C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814BF-EC3D-B4A2-E406-AE62AF3F8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25E64-A47E-C80B-17C8-FFEB31270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9B9DE-9174-EA15-7943-EACF6900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7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643B40-0084-5307-1986-98D088D8BE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4ADB38-3ABA-F7EB-DA2A-E5DFAF9CA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3D249-EF98-49CE-28B4-7B5A33F8B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0E9C6-E367-0003-3F13-8A53332A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B746B-5CF1-4B42-BEC5-389352373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C3116-FA17-661C-27B4-45E1AA3DF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81469-FAEE-640A-B8EB-BCA900132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142FF-56F2-E012-AB91-AD78E3743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E2D53-EBD6-BD25-3EC7-369CE9818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2ACF3-558F-6817-103F-8648BBBCB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3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3500E-CD19-2747-ABD3-5833D26EC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DB8A03-08C0-C830-20B2-36D74D12A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A2D85-776A-2EF2-ED82-856DD6058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2C64D-1BCA-F0CF-BF23-A3E9BB8BD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43330-A89D-5B49-0925-AF2FE0093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7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DB2A2-C33E-4B59-3E86-7EA22EC22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529E5-61D1-D617-780D-0ED5ACDF8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256E5-C565-9406-ADD4-94DA5EA25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87FF03-998D-BED1-8A22-31D3DBFF9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0435C-7318-2F45-4D2B-248FDD289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EF666A-0CD3-92DA-A3A0-E0D988CBE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19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116F0-83AE-7D48-847B-9EFA3BBF9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4BE59-7744-AC29-B69F-77925E289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5AB79-1A7B-0A61-8633-69EBA3C8E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E1424C-2BC6-B5D1-6D1A-4C02F7D5AE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FEBB3A-541A-D70D-FC0D-EB3B273B11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CAE726-D1BE-DE7B-904E-D0CD29757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E65629-8B9C-9196-D371-E8AC0579D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A6E3C9-3170-742D-5434-87A4A9C2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37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B3AA6-2097-869B-BD8A-26772925C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EF27B8-5943-7A67-2CD1-B00F7DEF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3E613-471B-C683-B258-18A0C31AF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4E7D9-0531-778C-1345-D7A33B457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26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1306A5-6C83-6089-682E-B77ED1264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608C87-EE20-1322-B047-F69684620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2CC028-9824-34CA-0113-FD44BC62F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6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72696-A37C-A6DF-2FE1-558AE3390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E812E-736D-C139-7507-326F9CFB6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3CB21-8A57-5299-2267-D89620BEA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0E9705-67F0-C592-D944-8C1F9D436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8F0638-AD64-0ED4-84E0-1EB0FDB55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4B84B-7E42-50F3-B41E-FAA21E2F2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47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1A123-1770-68F8-B48D-56D6C9347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F38151-13E7-8CD3-CE37-74198E8EA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9A5735-3111-C8DA-1F28-FB042C25A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0E5D0-F4F3-C2D3-6D43-8785A2A67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E1D41-0E0E-EECE-71D1-26AC86E37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D66AA-4C56-6953-4B54-FBFEAC89A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25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2F0594-E236-E4DD-B5B7-7C006BB88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FC7EA6-FBC9-A117-E702-5DE2771DB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FD92A-533B-753A-A044-210768D07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D05E1-55AF-4234-9131-3125DF3062ED}" type="datetimeFigureOut">
              <a:rPr lang="en-US" smtClean="0"/>
              <a:t>12/7/2024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A1126-E5DA-C971-C1F4-61DFDC7228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12A5E-A2E6-011E-D432-E783A605AD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E220B-7E57-4744-B609-50C97BFF0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08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F3F7D-8CA1-5897-6502-9B6AFE47DC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Terapija</a:t>
            </a:r>
            <a:r>
              <a:rPr lang="en-US" sz="4400" dirty="0"/>
              <a:t> </a:t>
            </a:r>
            <a:r>
              <a:rPr lang="en-US" sz="4400" dirty="0" err="1"/>
              <a:t>malignih</a:t>
            </a:r>
            <a:r>
              <a:rPr lang="en-US" sz="4400" dirty="0"/>
              <a:t> </a:t>
            </a:r>
            <a:r>
              <a:rPr lang="en-US" sz="4400" dirty="0" err="1"/>
              <a:t>bolesti</a:t>
            </a:r>
            <a:r>
              <a:rPr lang="en-US" sz="4400" dirty="0"/>
              <a:t> T-</a:t>
            </a:r>
            <a:r>
              <a:rPr lang="en-US" sz="4400" dirty="0" err="1"/>
              <a:t>ćelijama</a:t>
            </a:r>
            <a:r>
              <a:rPr lang="en-US" sz="4400" dirty="0"/>
              <a:t> </a:t>
            </a:r>
            <a:r>
              <a:rPr lang="en-US" sz="4400" dirty="0" err="1"/>
              <a:t>sa</a:t>
            </a:r>
            <a:r>
              <a:rPr lang="en-US" sz="4400" dirty="0"/>
              <a:t> </a:t>
            </a:r>
            <a:r>
              <a:rPr lang="en-US" sz="4400" dirty="0" err="1"/>
              <a:t>himernim</a:t>
            </a:r>
            <a:r>
              <a:rPr lang="en-US" sz="4400" dirty="0"/>
              <a:t> </a:t>
            </a:r>
            <a:r>
              <a:rPr lang="en-US" sz="4400" dirty="0" err="1"/>
              <a:t>receptorom</a:t>
            </a:r>
            <a:br>
              <a:rPr lang="en-US" sz="4400" dirty="0"/>
            </a:br>
            <a:r>
              <a:rPr lang="en-US" sz="4400" dirty="0"/>
              <a:t>za </a:t>
            </a:r>
            <a:r>
              <a:rPr lang="en-US" sz="4400" dirty="0" err="1"/>
              <a:t>tumorski</a:t>
            </a:r>
            <a:r>
              <a:rPr lang="en-US" sz="4400" dirty="0"/>
              <a:t> antigen (CAR T-</a:t>
            </a:r>
            <a:r>
              <a:rPr lang="en-US" sz="4400" dirty="0" err="1"/>
              <a:t>ćelije</a:t>
            </a:r>
            <a:r>
              <a:rPr lang="en-US" sz="4400" dirty="0"/>
              <a:t>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F4E100-7684-8085-E255-B25728C5F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</a:t>
            </a:r>
            <a:r>
              <a:rPr lang="en-US" dirty="0"/>
              <a:t>Slobodan M. </a:t>
            </a:r>
            <a:r>
              <a:rPr lang="en-US" dirty="0" err="1"/>
              <a:t>Janković</a:t>
            </a:r>
            <a:r>
              <a:rPr lang="sr-Latn-RS" dirty="0"/>
              <a:t>, Univerzitet u Kragujevcu, Fakultet medicinskih nauka i Univerzitetski klinički centar „Kragujevac“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417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7D814-8743-8171-C858-AE05AA069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Sudbina</a:t>
            </a:r>
            <a:r>
              <a:rPr lang="en-US" dirty="0"/>
              <a:t> </a:t>
            </a:r>
            <a:r>
              <a:rPr lang="en-US" dirty="0" err="1"/>
              <a:t>genetički</a:t>
            </a:r>
            <a:r>
              <a:rPr lang="en-US" dirty="0"/>
              <a:t> </a:t>
            </a:r>
            <a:r>
              <a:rPr lang="en-US" dirty="0" err="1"/>
              <a:t>modifikovanih</a:t>
            </a:r>
            <a:r>
              <a:rPr lang="en-US" dirty="0"/>
              <a:t> T </a:t>
            </a:r>
            <a:r>
              <a:rPr lang="en-US" dirty="0" err="1"/>
              <a:t>limfocita</a:t>
            </a:r>
            <a:r>
              <a:rPr lang="en-US" dirty="0"/>
              <a:t> (CAR-T </a:t>
            </a:r>
            <a:r>
              <a:rPr lang="en-US" dirty="0" err="1"/>
              <a:t>ćelija</a:t>
            </a:r>
            <a:r>
              <a:rPr lang="en-US" dirty="0"/>
              <a:t>) u </a:t>
            </a:r>
            <a:r>
              <a:rPr lang="en-US" dirty="0" err="1"/>
              <a:t>organizmu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76736-6E9C-791A-327F-D2BD487D8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</a:t>
            </a:r>
            <a:r>
              <a:rPr lang="en-US" b="1" dirty="0" err="1"/>
              <a:t>Proliferacija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ekspanzija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aktivacije</a:t>
            </a:r>
            <a:r>
              <a:rPr lang="en-US" dirty="0"/>
              <a:t>, CAR-T </a:t>
            </a:r>
            <a:r>
              <a:rPr lang="en-US" dirty="0" err="1"/>
              <a:t>ćelije</a:t>
            </a:r>
            <a:r>
              <a:rPr lang="en-US" dirty="0"/>
              <a:t> se </a:t>
            </a:r>
            <a:r>
              <a:rPr lang="en-US" dirty="0" err="1"/>
              <a:t>intenzivno</a:t>
            </a:r>
            <a:r>
              <a:rPr lang="en-US" dirty="0"/>
              <a:t> </a:t>
            </a:r>
            <a:r>
              <a:rPr lang="en-US" dirty="0" err="1"/>
              <a:t>umnožavaju</a:t>
            </a:r>
            <a:r>
              <a:rPr lang="en-US" dirty="0"/>
              <a:t> u </a:t>
            </a:r>
            <a:r>
              <a:rPr lang="en-US" dirty="0" err="1"/>
              <a:t>organizmu</a:t>
            </a:r>
            <a:r>
              <a:rPr lang="en-US" dirty="0"/>
              <a:t>.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je </a:t>
            </a:r>
            <a:r>
              <a:rPr lang="en-US" dirty="0" err="1"/>
              <a:t>ključan</a:t>
            </a:r>
            <a:r>
              <a:rPr lang="en-US" dirty="0"/>
              <a:t> za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terapeutski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stvaranje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ćelija</a:t>
            </a:r>
            <a:r>
              <a:rPr lang="en-US" dirty="0"/>
              <a:t> za </a:t>
            </a:r>
            <a:r>
              <a:rPr lang="en-US" dirty="0" err="1"/>
              <a:t>uništavanje</a:t>
            </a:r>
            <a:r>
              <a:rPr lang="en-US" dirty="0"/>
              <a:t> </a:t>
            </a:r>
            <a:r>
              <a:rPr lang="en-US" dirty="0" err="1"/>
              <a:t>tumora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Maksimalna</a:t>
            </a:r>
            <a:r>
              <a:rPr lang="en-US" dirty="0"/>
              <a:t> </a:t>
            </a:r>
            <a:r>
              <a:rPr lang="en-US" dirty="0" err="1"/>
              <a:t>ekspanzija</a:t>
            </a:r>
            <a:r>
              <a:rPr lang="en-US" dirty="0"/>
              <a:t> CAR-T </a:t>
            </a:r>
            <a:r>
              <a:rPr lang="en-US" dirty="0" err="1"/>
              <a:t>ćelija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dešava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dana do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nedelja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infuzije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462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95376-376E-23F3-E878-3A1A3FEB5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Sudbina</a:t>
            </a:r>
            <a:r>
              <a:rPr lang="en-US" dirty="0"/>
              <a:t> </a:t>
            </a:r>
            <a:r>
              <a:rPr lang="en-US" dirty="0" err="1"/>
              <a:t>genetički</a:t>
            </a:r>
            <a:r>
              <a:rPr lang="en-US" dirty="0"/>
              <a:t> </a:t>
            </a:r>
            <a:r>
              <a:rPr lang="en-US" dirty="0" err="1"/>
              <a:t>modifikovanih</a:t>
            </a:r>
            <a:r>
              <a:rPr lang="en-US" dirty="0"/>
              <a:t> T </a:t>
            </a:r>
            <a:r>
              <a:rPr lang="en-US" dirty="0" err="1"/>
              <a:t>limfocita</a:t>
            </a:r>
            <a:r>
              <a:rPr lang="en-US" dirty="0"/>
              <a:t> (CAR-T </a:t>
            </a:r>
            <a:r>
              <a:rPr lang="en-US" dirty="0" err="1"/>
              <a:t>ćelija</a:t>
            </a:r>
            <a:r>
              <a:rPr lang="en-US" dirty="0"/>
              <a:t>) u </a:t>
            </a:r>
            <a:r>
              <a:rPr lang="en-US" dirty="0" err="1"/>
              <a:t>organizmu</a:t>
            </a:r>
            <a:r>
              <a:rPr lang="en-US" dirty="0"/>
              <a:t> </a:t>
            </a:r>
            <a:r>
              <a:rPr lang="en-US" dirty="0" err="1"/>
              <a:t>pacijenta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50F68-5613-49A2-2CFC-85896A1C1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</a:t>
            </a:r>
            <a:r>
              <a:rPr lang="en-US" b="1" dirty="0" err="1"/>
              <a:t>Imunološko</a:t>
            </a:r>
            <a:r>
              <a:rPr lang="en-US" b="1" dirty="0"/>
              <a:t> "</a:t>
            </a:r>
            <a:r>
              <a:rPr lang="en-US" b="1" dirty="0" err="1"/>
              <a:t>čišćenje</a:t>
            </a:r>
            <a:r>
              <a:rPr lang="en-US" b="1" dirty="0"/>
              <a:t>"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eliminacija</a:t>
            </a:r>
            <a:r>
              <a:rPr lang="en-US" b="1" dirty="0"/>
              <a:t> </a:t>
            </a:r>
            <a:r>
              <a:rPr lang="en-US" b="1" dirty="0" err="1"/>
              <a:t>tumorskih</a:t>
            </a:r>
            <a:r>
              <a:rPr lang="en-US" b="1" dirty="0"/>
              <a:t> </a:t>
            </a:r>
            <a:r>
              <a:rPr lang="en-US" b="1" dirty="0" err="1"/>
              <a:t>ćelija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Modifikovane</a:t>
            </a:r>
            <a:r>
              <a:rPr lang="en-US" dirty="0"/>
              <a:t> T </a:t>
            </a:r>
            <a:r>
              <a:rPr lang="en-US" dirty="0" err="1"/>
              <a:t>ćelije</a:t>
            </a:r>
            <a:r>
              <a:rPr lang="en-US" dirty="0"/>
              <a:t> </a:t>
            </a:r>
            <a:r>
              <a:rPr lang="en-US" dirty="0" err="1"/>
              <a:t>nastavljaju</a:t>
            </a:r>
            <a:r>
              <a:rPr lang="en-US" dirty="0"/>
              <a:t> da </a:t>
            </a:r>
            <a:r>
              <a:rPr lang="en-US" dirty="0" err="1"/>
              <a:t>prepoznaju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eliminišu</a:t>
            </a:r>
            <a:r>
              <a:rPr lang="en-US" dirty="0"/>
              <a:t> </a:t>
            </a:r>
            <a:r>
              <a:rPr lang="en-US" dirty="0" err="1"/>
              <a:t>ćelije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ciljnim</a:t>
            </a:r>
            <a:r>
              <a:rPr lang="en-US" dirty="0"/>
              <a:t> </a:t>
            </a:r>
            <a:r>
              <a:rPr lang="en-US" dirty="0" err="1"/>
              <a:t>antigenom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ne </a:t>
            </a:r>
            <a:r>
              <a:rPr lang="sr-Latn-RS" dirty="0"/>
              <a:t>uklone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organizma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Ovo </a:t>
            </a:r>
            <a:r>
              <a:rPr lang="en-US" dirty="0" err="1"/>
              <a:t>uključuje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tumorske</a:t>
            </a:r>
            <a:r>
              <a:rPr lang="en-US" dirty="0"/>
              <a:t> </a:t>
            </a:r>
            <a:r>
              <a:rPr lang="en-US" dirty="0" err="1"/>
              <a:t>ćelije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zdrave</a:t>
            </a:r>
            <a:r>
              <a:rPr lang="en-US" dirty="0"/>
              <a:t> </a:t>
            </a:r>
            <a:r>
              <a:rPr lang="en-US" dirty="0" err="1"/>
              <a:t>ćelije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eksprimiraju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antigen,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nuspojava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b="1" dirty="0"/>
              <a:t>B-</a:t>
            </a:r>
            <a:r>
              <a:rPr lang="en-US" b="1" dirty="0" err="1"/>
              <a:t>ćelijska</a:t>
            </a:r>
            <a:r>
              <a:rPr lang="en-US" b="1" dirty="0"/>
              <a:t> </a:t>
            </a:r>
            <a:r>
              <a:rPr lang="en-US" b="1" dirty="0" err="1"/>
              <a:t>aplazija</a:t>
            </a:r>
            <a:r>
              <a:rPr lang="en-US" dirty="0"/>
              <a:t> (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ciljanih</a:t>
            </a:r>
            <a:r>
              <a:rPr lang="en-US" dirty="0"/>
              <a:t> </a:t>
            </a:r>
            <a:r>
              <a:rPr lang="en-US" dirty="0" err="1"/>
              <a:t>antigena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CD19)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325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12DA1-F9B2-26AB-B7A1-3A2000BBA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Sudbina</a:t>
            </a:r>
            <a:r>
              <a:rPr lang="en-US" dirty="0"/>
              <a:t> </a:t>
            </a:r>
            <a:r>
              <a:rPr lang="en-US" dirty="0" err="1"/>
              <a:t>genetički</a:t>
            </a:r>
            <a:r>
              <a:rPr lang="en-US" dirty="0"/>
              <a:t> </a:t>
            </a:r>
            <a:r>
              <a:rPr lang="en-US" dirty="0" err="1"/>
              <a:t>modifikovanih</a:t>
            </a:r>
            <a:r>
              <a:rPr lang="en-US" dirty="0"/>
              <a:t> T </a:t>
            </a:r>
            <a:r>
              <a:rPr lang="en-US" dirty="0" err="1"/>
              <a:t>limfocita</a:t>
            </a:r>
            <a:r>
              <a:rPr lang="en-US" dirty="0"/>
              <a:t> (CAR-T </a:t>
            </a:r>
            <a:r>
              <a:rPr lang="en-US" dirty="0" err="1"/>
              <a:t>ćelija</a:t>
            </a:r>
            <a:r>
              <a:rPr lang="en-US" dirty="0"/>
              <a:t>) u </a:t>
            </a:r>
            <a:r>
              <a:rPr lang="en-US" dirty="0" err="1"/>
              <a:t>organizmu</a:t>
            </a:r>
            <a:r>
              <a:rPr lang="en-US" dirty="0"/>
              <a:t> </a:t>
            </a:r>
            <a:r>
              <a:rPr lang="en-US" dirty="0" err="1"/>
              <a:t>pacijenta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11C4E-0ECC-B77C-4856-DE5EF0436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</a:t>
            </a:r>
            <a:r>
              <a:rPr lang="en-US" b="1" dirty="0" err="1"/>
              <a:t>Dugotrajna</a:t>
            </a:r>
            <a:r>
              <a:rPr lang="en-US" b="1" dirty="0"/>
              <a:t> </a:t>
            </a:r>
            <a:r>
              <a:rPr lang="en-US" b="1" dirty="0" err="1"/>
              <a:t>aktivnost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gubitak</a:t>
            </a:r>
            <a:r>
              <a:rPr lang="en-US" b="1" dirty="0"/>
              <a:t> </a:t>
            </a:r>
            <a:r>
              <a:rPr lang="en-US" b="1" dirty="0" err="1"/>
              <a:t>funkcije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Persistencija</a:t>
            </a:r>
            <a:r>
              <a:rPr lang="en-US" dirty="0"/>
              <a:t>: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, CAR-T </a:t>
            </a:r>
            <a:r>
              <a:rPr lang="en-US" dirty="0" err="1"/>
              <a:t>ćelije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opstati</a:t>
            </a:r>
            <a:r>
              <a:rPr lang="en-US" dirty="0"/>
              <a:t> u </a:t>
            </a:r>
            <a:r>
              <a:rPr lang="en-US" dirty="0" err="1"/>
              <a:t>telu</a:t>
            </a:r>
            <a:r>
              <a:rPr lang="en-US" dirty="0"/>
              <a:t> </a:t>
            </a:r>
            <a:r>
              <a:rPr lang="en-US" dirty="0" err="1"/>
              <a:t>mesecima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godinama</a:t>
            </a:r>
            <a:r>
              <a:rPr lang="en-US" dirty="0"/>
              <a:t>, </a:t>
            </a:r>
            <a:r>
              <a:rPr lang="en-US" dirty="0" err="1"/>
              <a:t>pružajući</a:t>
            </a:r>
            <a:r>
              <a:rPr lang="en-US" dirty="0"/>
              <a:t> </a:t>
            </a:r>
            <a:r>
              <a:rPr lang="en-US" dirty="0" err="1"/>
              <a:t>dugotrajnu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od </a:t>
            </a:r>
            <a:r>
              <a:rPr lang="en-US" dirty="0" err="1"/>
              <a:t>relapsa</a:t>
            </a:r>
            <a:r>
              <a:rPr lang="en-US" dirty="0"/>
              <a:t>. Ovo je </a:t>
            </a:r>
            <a:r>
              <a:rPr lang="en-US" dirty="0" err="1"/>
              <a:t>poznato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b="1" dirty="0" err="1"/>
              <a:t>trajna</a:t>
            </a:r>
            <a:r>
              <a:rPr lang="en-US" b="1" dirty="0"/>
              <a:t> </a:t>
            </a:r>
            <a:r>
              <a:rPr lang="en-US" b="1" dirty="0" err="1"/>
              <a:t>memorija</a:t>
            </a:r>
            <a:r>
              <a:rPr lang="en-US" b="1" dirty="0"/>
              <a:t> T </a:t>
            </a:r>
            <a:r>
              <a:rPr lang="en-US" b="1" dirty="0" err="1"/>
              <a:t>ćelija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Izumiranje</a:t>
            </a:r>
            <a:r>
              <a:rPr lang="en-US" dirty="0"/>
              <a:t>: U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CAR-T </a:t>
            </a:r>
            <a:r>
              <a:rPr lang="en-US" dirty="0" err="1"/>
              <a:t>ćelija</a:t>
            </a:r>
            <a:r>
              <a:rPr lang="en-US" dirty="0"/>
              <a:t> </a:t>
            </a:r>
            <a:r>
              <a:rPr lang="en-US" dirty="0" err="1"/>
              <a:t>opada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imunološke</a:t>
            </a:r>
            <a:r>
              <a:rPr lang="en-US" dirty="0"/>
              <a:t> </a:t>
            </a:r>
            <a:r>
              <a:rPr lang="en-US" dirty="0" err="1"/>
              <a:t>regulacije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iscrpljenosti</a:t>
            </a:r>
            <a:r>
              <a:rPr lang="en-US" dirty="0"/>
              <a:t> (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b="1" dirty="0"/>
              <a:t>T cell exhaustion</a:t>
            </a:r>
            <a:r>
              <a:rPr lang="en-US" dirty="0"/>
              <a:t>),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698AC2-9DAA-C158-4165-12E9E2828B3D}"/>
              </a:ext>
            </a:extLst>
          </p:cNvPr>
          <p:cNvSpPr txBox="1"/>
          <p:nvPr/>
        </p:nvSpPr>
        <p:spPr>
          <a:xfrm>
            <a:off x="3738880" y="6050290"/>
            <a:ext cx="8081058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 err="1"/>
              <a:t>Bulliard</a:t>
            </a:r>
            <a:r>
              <a:rPr lang="en-GB" sz="1400" dirty="0"/>
              <a:t> Y, Andersson BS, </a:t>
            </a:r>
            <a:r>
              <a:rPr lang="en-GB" sz="1400" dirty="0" err="1"/>
              <a:t>Baysal</a:t>
            </a:r>
            <a:r>
              <a:rPr lang="en-GB" sz="1400" dirty="0"/>
              <a:t> MA, Damiano J, </a:t>
            </a:r>
            <a:r>
              <a:rPr lang="en-GB" sz="1400" dirty="0" err="1"/>
              <a:t>Tsimberidou</a:t>
            </a:r>
            <a:r>
              <a:rPr lang="en-GB" sz="1400" dirty="0"/>
              <a:t> AM. Reprogramming T cell differentiation and </a:t>
            </a:r>
            <a:endParaRPr lang="sr-Latn-RS" sz="1400" dirty="0"/>
          </a:p>
          <a:p>
            <a:r>
              <a:rPr lang="en-GB" sz="1400" dirty="0"/>
              <a:t>exhaustion in CAR-T cell therapy. J </a:t>
            </a:r>
            <a:r>
              <a:rPr lang="en-GB" sz="1400" dirty="0" err="1"/>
              <a:t>Hematol</a:t>
            </a:r>
            <a:r>
              <a:rPr lang="en-GB" sz="1400" dirty="0"/>
              <a:t> Oncol. 2023 Oct 25;16(1):108. </a:t>
            </a:r>
          </a:p>
        </p:txBody>
      </p:sp>
    </p:spTree>
    <p:extLst>
      <p:ext uri="{BB962C8B-B14F-4D97-AF65-F5344CB8AC3E}">
        <p14:creationId xmlns:p14="http://schemas.microsoft.com/office/powerpoint/2010/main" val="1219683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D2A9B-01D7-3B63-2DB3-396306CBF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Tehnologija za povećanje </a:t>
            </a:r>
            <a:r>
              <a:rPr lang="sr-Latn-RS" dirty="0" err="1"/>
              <a:t>perzistencije</a:t>
            </a:r>
            <a:r>
              <a:rPr lang="sr-Latn-RS" dirty="0"/>
              <a:t> i smanjenje iscrpljivanja CAR-T ćelija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54786-084C-D38C-B2E6-145C92EAC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120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G</a:t>
            </a:r>
            <a:r>
              <a:rPr lang="en-GB" dirty="0" err="1"/>
              <a:t>rupi</a:t>
            </a:r>
            <a:r>
              <a:rPr lang="sr-Latn-RS" dirty="0"/>
              <a:t>s</a:t>
            </a:r>
            <a:r>
              <a:rPr lang="en-GB" dirty="0"/>
              <a:t>ani, r</a:t>
            </a:r>
            <a:r>
              <a:rPr lang="sr-Latn-RS" dirty="0" err="1"/>
              <a:t>avnomerno</a:t>
            </a:r>
            <a:r>
              <a:rPr lang="en-GB" dirty="0"/>
              <a:t> </a:t>
            </a:r>
            <a:r>
              <a:rPr lang="en-GB" dirty="0" err="1"/>
              <a:t>međusobno</a:t>
            </a:r>
            <a:r>
              <a:rPr lang="en-GB" dirty="0"/>
              <a:t> </a:t>
            </a:r>
            <a:r>
              <a:rPr lang="en-GB" dirty="0" err="1"/>
              <a:t>razmaknuti</a:t>
            </a:r>
            <a:r>
              <a:rPr lang="en-GB" dirty="0"/>
              <a:t> </a:t>
            </a:r>
            <a:r>
              <a:rPr lang="en-GB" dirty="0" err="1"/>
              <a:t>sistem</a:t>
            </a:r>
            <a:r>
              <a:rPr lang="en-GB" dirty="0"/>
              <a:t> </a:t>
            </a:r>
            <a:r>
              <a:rPr lang="en-GB" dirty="0" err="1"/>
              <a:t>kratkih</a:t>
            </a:r>
            <a:r>
              <a:rPr lang="en-GB" dirty="0"/>
              <a:t> </a:t>
            </a:r>
            <a:r>
              <a:rPr lang="en-GB" dirty="0" err="1"/>
              <a:t>palindromskih</a:t>
            </a:r>
            <a:r>
              <a:rPr lang="en-GB" dirty="0"/>
              <a:t> </a:t>
            </a:r>
            <a:r>
              <a:rPr lang="en-GB" dirty="0" err="1"/>
              <a:t>ponavljanja</a:t>
            </a:r>
            <a:r>
              <a:rPr lang="sr-Latn-RS" dirty="0"/>
              <a:t>: </a:t>
            </a:r>
            <a:r>
              <a:rPr lang="en-GB" b="1" dirty="0"/>
              <a:t>CRISPR/</a:t>
            </a:r>
            <a:r>
              <a:rPr lang="en-GB" b="1" dirty="0" err="1"/>
              <a:t>nukleaza</a:t>
            </a:r>
            <a:r>
              <a:rPr lang="en-GB" b="1" dirty="0"/>
              <a:t> 9 (Cas9)</a:t>
            </a:r>
            <a:endParaRPr lang="sr-Latn-RS" b="1" dirty="0"/>
          </a:p>
          <a:p>
            <a:r>
              <a:rPr lang="en-GB" dirty="0" err="1"/>
              <a:t>Ovaj</a:t>
            </a:r>
            <a:r>
              <a:rPr lang="en-GB" dirty="0"/>
              <a:t> </a:t>
            </a:r>
            <a:r>
              <a:rPr lang="en-GB" dirty="0" err="1"/>
              <a:t>sistem</a:t>
            </a:r>
            <a:r>
              <a:rPr lang="en-GB" dirty="0"/>
              <a:t> </a:t>
            </a:r>
            <a:r>
              <a:rPr lang="en-GB" dirty="0" err="1"/>
              <a:t>sadrži</a:t>
            </a:r>
            <a:r>
              <a:rPr lang="en-GB" dirty="0"/>
              <a:t> protein Cas9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jednostruko</a:t>
            </a:r>
            <a:r>
              <a:rPr lang="en-GB" dirty="0"/>
              <a:t> </a:t>
            </a:r>
            <a:r>
              <a:rPr lang="en-GB" dirty="0" err="1"/>
              <a:t>vođenu</a:t>
            </a:r>
            <a:r>
              <a:rPr lang="en-GB" dirty="0"/>
              <a:t> RNK (sgRNA). Protein Cas9 je </a:t>
            </a:r>
            <a:r>
              <a:rPr lang="en-GB" dirty="0" err="1"/>
              <a:t>enzim</a:t>
            </a:r>
            <a:r>
              <a:rPr lang="en-GB" dirty="0"/>
              <a:t> DNK </a:t>
            </a:r>
            <a:r>
              <a:rPr lang="en-GB" dirty="0" err="1"/>
              <a:t>endonukleaz</a:t>
            </a:r>
            <a:r>
              <a:rPr lang="sr-Latn-RS" dirty="0"/>
              <a:t>a</a:t>
            </a:r>
            <a:r>
              <a:rPr lang="en-GB" dirty="0"/>
              <a:t> koji </a:t>
            </a:r>
            <a:r>
              <a:rPr lang="en-GB" dirty="0" err="1"/>
              <a:t>može</a:t>
            </a:r>
            <a:r>
              <a:rPr lang="en-GB" dirty="0"/>
              <a:t> da </a:t>
            </a:r>
            <a:r>
              <a:rPr lang="en-GB" dirty="0" err="1"/>
              <a:t>stvori</a:t>
            </a:r>
            <a:r>
              <a:rPr lang="en-GB" dirty="0"/>
              <a:t> </a:t>
            </a:r>
            <a:r>
              <a:rPr lang="en-GB" dirty="0" err="1"/>
              <a:t>dvolančane</a:t>
            </a:r>
            <a:r>
              <a:rPr lang="en-GB" dirty="0"/>
              <a:t> </a:t>
            </a:r>
            <a:r>
              <a:rPr lang="en-GB" dirty="0" err="1"/>
              <a:t>prekide</a:t>
            </a:r>
            <a:r>
              <a:rPr lang="en-GB" dirty="0"/>
              <a:t> </a:t>
            </a:r>
            <a:r>
              <a:rPr lang="sr-Latn-RS" dirty="0"/>
              <a:t>na</a:t>
            </a:r>
            <a:r>
              <a:rPr lang="en-GB" dirty="0"/>
              <a:t> </a:t>
            </a:r>
            <a:r>
              <a:rPr lang="en-GB" dirty="0" err="1"/>
              <a:t>ciljnim</a:t>
            </a:r>
            <a:r>
              <a:rPr lang="en-GB" dirty="0"/>
              <a:t> </a:t>
            </a:r>
            <a:r>
              <a:rPr lang="en-GB" dirty="0" err="1"/>
              <a:t>mestima</a:t>
            </a:r>
            <a:r>
              <a:rPr lang="sr-Latn-RS" dirty="0"/>
              <a:t> </a:t>
            </a:r>
            <a:r>
              <a:rPr lang="en-GB" dirty="0"/>
              <a:t>DNK. SgRNA je ~20 </a:t>
            </a:r>
            <a:r>
              <a:rPr lang="en-GB" dirty="0" err="1"/>
              <a:t>nukleotidna</a:t>
            </a:r>
            <a:r>
              <a:rPr lang="en-GB" dirty="0"/>
              <a:t> </a:t>
            </a:r>
            <a:r>
              <a:rPr lang="en-GB" dirty="0" err="1"/>
              <a:t>sekvenca</a:t>
            </a:r>
            <a:r>
              <a:rPr lang="en-GB" dirty="0"/>
              <a:t> </a:t>
            </a:r>
            <a:r>
              <a:rPr lang="en-GB" dirty="0" err="1"/>
              <a:t>koja</a:t>
            </a:r>
            <a:r>
              <a:rPr lang="en-GB" dirty="0"/>
              <a:t> je </a:t>
            </a:r>
            <a:r>
              <a:rPr lang="en-GB" dirty="0" err="1"/>
              <a:t>komplementarna</a:t>
            </a:r>
            <a:r>
              <a:rPr lang="en-GB" dirty="0"/>
              <a:t> </a:t>
            </a:r>
            <a:r>
              <a:rPr lang="en-GB" dirty="0" err="1"/>
              <a:t>ciljanoj</a:t>
            </a:r>
            <a:r>
              <a:rPr lang="en-GB" dirty="0"/>
              <a:t> DNK, </a:t>
            </a:r>
            <a:r>
              <a:rPr lang="sr-Latn-RS" dirty="0"/>
              <a:t>i </a:t>
            </a:r>
            <a:r>
              <a:rPr lang="en-GB" dirty="0" err="1"/>
              <a:t>koja</a:t>
            </a:r>
            <a:r>
              <a:rPr lang="en-GB" dirty="0"/>
              <a:t>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usmeriti</a:t>
            </a:r>
            <a:r>
              <a:rPr lang="en-GB" dirty="0"/>
              <a:t> Cas9 protein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ciljana</a:t>
            </a:r>
            <a:r>
              <a:rPr lang="en-GB" dirty="0"/>
              <a:t> </a:t>
            </a:r>
            <a:r>
              <a:rPr lang="en-GB" dirty="0" err="1"/>
              <a:t>mesta</a:t>
            </a:r>
            <a:r>
              <a:rPr lang="en-GB" dirty="0"/>
              <a:t> </a:t>
            </a:r>
            <a:r>
              <a:rPr lang="en-GB" dirty="0" err="1"/>
              <a:t>preseka</a:t>
            </a:r>
            <a:r>
              <a:rPr lang="en-GB" dirty="0"/>
              <a:t> DNK. </a:t>
            </a:r>
            <a:endParaRPr lang="sr-Latn-RS" dirty="0"/>
          </a:p>
          <a:p>
            <a:r>
              <a:rPr lang="en-GB" dirty="0" err="1"/>
              <a:t>Jedno</a:t>
            </a:r>
            <a:r>
              <a:rPr lang="en-GB" dirty="0"/>
              <a:t> </a:t>
            </a:r>
            <a:r>
              <a:rPr lang="en-GB" dirty="0" err="1"/>
              <a:t>obeležje</a:t>
            </a:r>
            <a:r>
              <a:rPr lang="en-GB" dirty="0"/>
              <a:t> </a:t>
            </a:r>
            <a:r>
              <a:rPr lang="en-GB" dirty="0" err="1"/>
              <a:t>iscrpljenosti</a:t>
            </a:r>
            <a:r>
              <a:rPr lang="en-GB" dirty="0"/>
              <a:t> </a:t>
            </a:r>
            <a:r>
              <a:rPr lang="en-GB" dirty="0" err="1"/>
              <a:t>T-ćelija</a:t>
            </a:r>
            <a:r>
              <a:rPr lang="en-GB" dirty="0"/>
              <a:t> je </a:t>
            </a:r>
            <a:r>
              <a:rPr lang="en-GB" dirty="0" err="1"/>
              <a:t>ekspresija</a:t>
            </a:r>
            <a:r>
              <a:rPr lang="en-GB" dirty="0"/>
              <a:t> </a:t>
            </a:r>
            <a:r>
              <a:rPr lang="en-GB" dirty="0" err="1"/>
              <a:t>inhibitornih</a:t>
            </a:r>
            <a:r>
              <a:rPr lang="en-GB" dirty="0"/>
              <a:t> </a:t>
            </a:r>
            <a:r>
              <a:rPr lang="en-GB" dirty="0" err="1"/>
              <a:t>receptora</a:t>
            </a:r>
            <a:r>
              <a:rPr lang="en-GB" dirty="0"/>
              <a:t>, </a:t>
            </a:r>
            <a:r>
              <a:rPr lang="en-GB" dirty="0" err="1"/>
              <a:t>uključujući</a:t>
            </a:r>
            <a:r>
              <a:rPr lang="en-GB" dirty="0"/>
              <a:t> PD-1, CTLA-4, LAG3 </a:t>
            </a:r>
            <a:r>
              <a:rPr lang="en-GB" dirty="0" err="1"/>
              <a:t>i</a:t>
            </a:r>
            <a:r>
              <a:rPr lang="en-GB" dirty="0"/>
              <a:t> TIM3.</a:t>
            </a:r>
            <a:endParaRPr lang="sr-Latn-RS" dirty="0"/>
          </a:p>
          <a:p>
            <a:r>
              <a:rPr lang="sr-Latn-RS" dirty="0"/>
              <a:t>CRISPR/cas9 sistem dovodi do deaktivacije gena za ove receptore, što produžava životni vek i aktivnost CAR-T ćelija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15DF49-F060-D715-FAB9-3BDCE2F9B7B5}"/>
              </a:ext>
            </a:extLst>
          </p:cNvPr>
          <p:cNvSpPr txBox="1"/>
          <p:nvPr/>
        </p:nvSpPr>
        <p:spPr>
          <a:xfrm>
            <a:off x="4775200" y="6156960"/>
            <a:ext cx="7170553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Wei W, Chen ZN, Wang K. CRISPR/Cas9: A Powerful Strategy to Improve CAR-T Cell Persistence. </a:t>
            </a:r>
            <a:endParaRPr lang="sr-Latn-RS" sz="1400" dirty="0"/>
          </a:p>
          <a:p>
            <a:r>
              <a:rPr lang="en-GB" sz="1400" dirty="0"/>
              <a:t>Int J Mol Sci. 2023;24(15):12317.</a:t>
            </a:r>
          </a:p>
        </p:txBody>
      </p:sp>
    </p:spTree>
    <p:extLst>
      <p:ext uri="{BB962C8B-B14F-4D97-AF65-F5344CB8AC3E}">
        <p14:creationId xmlns:p14="http://schemas.microsoft.com/office/powerpoint/2010/main" val="1205427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834F4-4612-94C8-AE7F-227894B82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Sudbina</a:t>
            </a:r>
            <a:r>
              <a:rPr lang="en-US" dirty="0"/>
              <a:t> </a:t>
            </a:r>
            <a:r>
              <a:rPr lang="en-US" dirty="0" err="1"/>
              <a:t>genetički</a:t>
            </a:r>
            <a:r>
              <a:rPr lang="en-US" dirty="0"/>
              <a:t> </a:t>
            </a:r>
            <a:r>
              <a:rPr lang="en-US" dirty="0" err="1"/>
              <a:t>modifikovanih</a:t>
            </a:r>
            <a:r>
              <a:rPr lang="en-US" dirty="0"/>
              <a:t> T </a:t>
            </a:r>
            <a:r>
              <a:rPr lang="en-US" dirty="0" err="1"/>
              <a:t>limfocita</a:t>
            </a:r>
            <a:r>
              <a:rPr lang="en-US" dirty="0"/>
              <a:t> (CAR-T </a:t>
            </a:r>
            <a:r>
              <a:rPr lang="en-US" dirty="0" err="1"/>
              <a:t>ćelija</a:t>
            </a:r>
            <a:r>
              <a:rPr lang="en-US" dirty="0"/>
              <a:t>) u </a:t>
            </a:r>
            <a:r>
              <a:rPr lang="en-US" dirty="0" err="1"/>
              <a:t>organizmu</a:t>
            </a:r>
            <a:r>
              <a:rPr lang="en-US" dirty="0"/>
              <a:t> </a:t>
            </a:r>
            <a:r>
              <a:rPr lang="en-US" dirty="0" err="1"/>
              <a:t>pacijenta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DF8A7-F4BC-C5F0-D0E3-B59C53B28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b="1" dirty="0"/>
              <a:t>5</a:t>
            </a:r>
            <a:r>
              <a:rPr lang="en-US" b="1" dirty="0"/>
              <a:t>. </a:t>
            </a:r>
            <a:r>
              <a:rPr lang="sr-Latn-RS" b="1" dirty="0"/>
              <a:t>Interakcija sa imunim sistemom pacijenta</a:t>
            </a:r>
            <a:endParaRPr lang="en-US" b="1" dirty="0"/>
          </a:p>
          <a:p>
            <a:r>
              <a:rPr lang="en-US" dirty="0"/>
              <a:t>CAR-T </a:t>
            </a:r>
            <a:r>
              <a:rPr lang="en-US" dirty="0" err="1"/>
              <a:t>ćelije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modulirati</a:t>
            </a:r>
            <a:r>
              <a:rPr lang="en-US" dirty="0"/>
              <a:t> </a:t>
            </a:r>
            <a:r>
              <a:rPr lang="en-US" dirty="0" err="1"/>
              <a:t>imuni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.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izazvati</a:t>
            </a:r>
            <a:r>
              <a:rPr lang="en-US" dirty="0"/>
              <a:t> </a:t>
            </a:r>
            <a:r>
              <a:rPr lang="en-US" dirty="0" err="1"/>
              <a:t>snažan</a:t>
            </a:r>
            <a:r>
              <a:rPr lang="en-US" dirty="0"/>
              <a:t> </a:t>
            </a:r>
            <a:r>
              <a:rPr lang="en-US" dirty="0" err="1"/>
              <a:t>upalni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b="1" dirty="0" err="1"/>
              <a:t>citokinsku</a:t>
            </a:r>
            <a:r>
              <a:rPr lang="en-US" b="1" dirty="0"/>
              <a:t> </a:t>
            </a:r>
            <a:r>
              <a:rPr lang="en-US" b="1" dirty="0" err="1"/>
              <a:t>oluju</a:t>
            </a:r>
            <a:r>
              <a:rPr lang="en-US" dirty="0"/>
              <a:t>.</a:t>
            </a:r>
            <a:endParaRPr lang="sr-Latn-R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Ciljana</a:t>
            </a:r>
            <a:r>
              <a:rPr lang="en-US" b="1" dirty="0"/>
              <a:t> </a:t>
            </a:r>
            <a:r>
              <a:rPr lang="en-US" b="1" dirty="0" err="1"/>
              <a:t>eliminacija</a:t>
            </a:r>
            <a:r>
              <a:rPr lang="en-US" b="1" dirty="0"/>
              <a:t> </a:t>
            </a:r>
            <a:r>
              <a:rPr lang="en-US" b="1" dirty="0" err="1"/>
              <a:t>zdravih</a:t>
            </a:r>
            <a:r>
              <a:rPr lang="en-US" b="1" dirty="0"/>
              <a:t> </a:t>
            </a:r>
            <a:r>
              <a:rPr lang="en-US" b="1" dirty="0" err="1"/>
              <a:t>ćelija</a:t>
            </a:r>
            <a:r>
              <a:rPr lang="en-US" dirty="0"/>
              <a:t>: Ako </a:t>
            </a:r>
            <a:r>
              <a:rPr lang="en-US" dirty="0" err="1"/>
              <a:t>ciljani</a:t>
            </a:r>
            <a:r>
              <a:rPr lang="en-US" dirty="0"/>
              <a:t> antigen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zdravim</a:t>
            </a:r>
            <a:r>
              <a:rPr lang="en-US" dirty="0"/>
              <a:t> </a:t>
            </a:r>
            <a:r>
              <a:rPr lang="en-US" dirty="0" err="1"/>
              <a:t>ćelijama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CD19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normalnim</a:t>
            </a:r>
            <a:r>
              <a:rPr lang="en-US" dirty="0"/>
              <a:t> B </a:t>
            </a:r>
            <a:r>
              <a:rPr lang="en-US" dirty="0" err="1"/>
              <a:t>limfocitima</a:t>
            </a:r>
            <a:r>
              <a:rPr lang="en-US" dirty="0"/>
              <a:t>), one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uništene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Gubitak</a:t>
            </a:r>
            <a:r>
              <a:rPr lang="en-US" b="1" dirty="0"/>
              <a:t> </a:t>
            </a:r>
            <a:r>
              <a:rPr lang="en-US" b="1" dirty="0" err="1"/>
              <a:t>antigena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tumorskim</a:t>
            </a:r>
            <a:r>
              <a:rPr lang="en-US" b="1" dirty="0"/>
              <a:t> </a:t>
            </a:r>
            <a:r>
              <a:rPr lang="en-US" b="1" dirty="0" err="1"/>
              <a:t>ćelijama</a:t>
            </a:r>
            <a:r>
              <a:rPr lang="en-US" dirty="0"/>
              <a:t>: </a:t>
            </a:r>
            <a:r>
              <a:rPr lang="en-US" dirty="0" err="1"/>
              <a:t>Tumori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razviti</a:t>
            </a:r>
            <a:r>
              <a:rPr lang="en-US" dirty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izbegavaju</a:t>
            </a:r>
            <a:r>
              <a:rPr lang="en-US" dirty="0"/>
              <a:t> CAR-T </a:t>
            </a:r>
            <a:r>
              <a:rPr lang="en-US" dirty="0" err="1"/>
              <a:t>ćelije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/>
              <a:t>ekspresije</a:t>
            </a:r>
            <a:r>
              <a:rPr lang="en-US" dirty="0"/>
              <a:t> </a:t>
            </a:r>
            <a:r>
              <a:rPr lang="en-US" dirty="0" err="1"/>
              <a:t>ciljanog</a:t>
            </a:r>
            <a:r>
              <a:rPr lang="en-US" dirty="0"/>
              <a:t> </a:t>
            </a:r>
            <a:r>
              <a:rPr lang="en-US" dirty="0" err="1"/>
              <a:t>antigena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Autoimune</a:t>
            </a:r>
            <a:r>
              <a:rPr lang="en-US" b="1" dirty="0"/>
              <a:t> </a:t>
            </a:r>
            <a:r>
              <a:rPr lang="en-US" b="1" dirty="0" err="1"/>
              <a:t>reakcije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sekundarn</a:t>
            </a:r>
            <a:r>
              <a:rPr lang="sr-Latn-RS" b="1" dirty="0"/>
              <a:t>i</a:t>
            </a:r>
            <a:r>
              <a:rPr lang="en-US" b="1" dirty="0"/>
              <a:t> malign</a:t>
            </a:r>
            <a:r>
              <a:rPr lang="sr-Latn-RS" b="1" dirty="0" err="1"/>
              <a:t>iteti</a:t>
            </a:r>
            <a:r>
              <a:rPr lang="en-US" dirty="0"/>
              <a:t>: U </a:t>
            </a:r>
            <a:r>
              <a:rPr lang="en-US" dirty="0" err="1"/>
              <a:t>retkim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, </a:t>
            </a:r>
            <a:r>
              <a:rPr lang="en-US" dirty="0" err="1"/>
              <a:t>dugotrajno</a:t>
            </a:r>
            <a:r>
              <a:rPr lang="en-US" dirty="0"/>
              <a:t> </a:t>
            </a:r>
            <a:r>
              <a:rPr lang="en-US" dirty="0" err="1"/>
              <a:t>prisustvo</a:t>
            </a:r>
            <a:r>
              <a:rPr lang="en-US" dirty="0"/>
              <a:t> </a:t>
            </a:r>
            <a:r>
              <a:rPr lang="en-US" dirty="0" err="1"/>
              <a:t>genetički</a:t>
            </a:r>
            <a:r>
              <a:rPr lang="en-US" dirty="0"/>
              <a:t> </a:t>
            </a:r>
            <a:r>
              <a:rPr lang="en-US" dirty="0" err="1"/>
              <a:t>modifikovanih</a:t>
            </a:r>
            <a:r>
              <a:rPr lang="en-US" dirty="0"/>
              <a:t> T </a:t>
            </a:r>
            <a:r>
              <a:rPr lang="en-US" dirty="0" err="1"/>
              <a:t>ćelija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izazvati</a:t>
            </a:r>
            <a:r>
              <a:rPr lang="en-US" dirty="0"/>
              <a:t> </a:t>
            </a:r>
            <a:r>
              <a:rPr lang="en-US" dirty="0" err="1"/>
              <a:t>imunske</a:t>
            </a:r>
            <a:r>
              <a:rPr lang="en-US" dirty="0"/>
              <a:t> </a:t>
            </a:r>
            <a:r>
              <a:rPr lang="en-US" dirty="0" err="1"/>
              <a:t>komplikacije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B82B94-7CA9-2836-DEE9-566FD90873B7}"/>
              </a:ext>
            </a:extLst>
          </p:cNvPr>
          <p:cNvSpPr txBox="1"/>
          <p:nvPr/>
        </p:nvSpPr>
        <p:spPr>
          <a:xfrm>
            <a:off x="5323840" y="6196966"/>
            <a:ext cx="6582828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Sterner RC, Sterner RM. CAR-T cell therapy: current limitations and potential strategies. </a:t>
            </a:r>
            <a:endParaRPr lang="sr-Latn-RS" sz="1400" dirty="0"/>
          </a:p>
          <a:p>
            <a:r>
              <a:rPr lang="en-US" sz="1400" dirty="0"/>
              <a:t>Blood Cancer J. 2021;11(4):69.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99932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3C0B0-C2D1-710D-09F8-81D3FF980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Sudbina</a:t>
            </a:r>
            <a:r>
              <a:rPr lang="en-US" dirty="0"/>
              <a:t> </a:t>
            </a:r>
            <a:r>
              <a:rPr lang="en-US" dirty="0" err="1"/>
              <a:t>genetički</a:t>
            </a:r>
            <a:r>
              <a:rPr lang="en-US" dirty="0"/>
              <a:t> </a:t>
            </a:r>
            <a:r>
              <a:rPr lang="en-US" dirty="0" err="1"/>
              <a:t>modifikovanih</a:t>
            </a:r>
            <a:r>
              <a:rPr lang="en-US" dirty="0"/>
              <a:t> T </a:t>
            </a:r>
            <a:r>
              <a:rPr lang="en-US" dirty="0" err="1"/>
              <a:t>limfocita</a:t>
            </a:r>
            <a:r>
              <a:rPr lang="en-US" dirty="0"/>
              <a:t> (CAR-T </a:t>
            </a:r>
            <a:r>
              <a:rPr lang="en-US" dirty="0" err="1"/>
              <a:t>ćelija</a:t>
            </a:r>
            <a:r>
              <a:rPr lang="en-US" dirty="0"/>
              <a:t>) u </a:t>
            </a:r>
            <a:r>
              <a:rPr lang="en-US" dirty="0" err="1"/>
              <a:t>organizmu</a:t>
            </a:r>
            <a:r>
              <a:rPr lang="en-US" dirty="0"/>
              <a:t> </a:t>
            </a:r>
            <a:r>
              <a:rPr lang="en-US" dirty="0" err="1"/>
              <a:t>pacijenta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F9871-CD52-8F2B-FABD-02DF4580D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/>
              <a:t>6</a:t>
            </a:r>
            <a:r>
              <a:rPr lang="en-US" b="1" dirty="0"/>
              <a:t>. </a:t>
            </a:r>
            <a:r>
              <a:rPr lang="en-US" b="1" dirty="0" err="1"/>
              <a:t>Eliminacija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organizma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CAR-T </a:t>
            </a:r>
            <a:r>
              <a:rPr lang="en-US" dirty="0" err="1"/>
              <a:t>ćelije</a:t>
            </a:r>
            <a:r>
              <a:rPr lang="en-US" dirty="0"/>
              <a:t> se </a:t>
            </a:r>
            <a:r>
              <a:rPr lang="en-US" dirty="0" err="1"/>
              <a:t>prirodno</a:t>
            </a:r>
            <a:r>
              <a:rPr lang="en-US" dirty="0"/>
              <a:t> </a:t>
            </a:r>
            <a:r>
              <a:rPr lang="en-US" dirty="0" err="1"/>
              <a:t>uklanjaju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imunološke</a:t>
            </a:r>
            <a:r>
              <a:rPr lang="en-US" dirty="0"/>
              <a:t> </a:t>
            </a:r>
            <a:r>
              <a:rPr lang="en-US" dirty="0" err="1"/>
              <a:t>homeostaze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apoptozu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imunosupresivne</a:t>
            </a:r>
            <a:r>
              <a:rPr lang="en-US" dirty="0"/>
              <a:t> </a:t>
            </a:r>
            <a:r>
              <a:rPr lang="en-US" dirty="0" err="1"/>
              <a:t>signale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mikrookoline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ozbiljnih</a:t>
            </a:r>
            <a:r>
              <a:rPr lang="en-US" dirty="0"/>
              <a:t> </a:t>
            </a:r>
            <a:r>
              <a:rPr lang="en-US" dirty="0" err="1"/>
              <a:t>nuspojava</a:t>
            </a:r>
            <a:r>
              <a:rPr lang="en-US" dirty="0"/>
              <a:t>,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primenom</a:t>
            </a:r>
            <a:r>
              <a:rPr lang="en-US" dirty="0"/>
              <a:t> </a:t>
            </a:r>
            <a:r>
              <a:rPr lang="en-US" dirty="0" err="1"/>
              <a:t>lekova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kortikosteroidi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antitela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T </a:t>
            </a:r>
            <a:r>
              <a:rPr lang="en-US" dirty="0" err="1"/>
              <a:t>ćelija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977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51636-12BF-6C3A-7F2D-E13526C8F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Neželjena dejstva CAR-T terapije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344D4-C3C6-1750-9036-B289564E3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80" y="1551305"/>
            <a:ext cx="10515600" cy="4351338"/>
          </a:xfrm>
        </p:spPr>
        <p:txBody>
          <a:bodyPr/>
          <a:lstStyle/>
          <a:p>
            <a:r>
              <a:rPr lang="sr-Latn-RS" dirty="0"/>
              <a:t>Sindrom oslobađanja citokina</a:t>
            </a:r>
          </a:p>
          <a:p>
            <a:r>
              <a:rPr lang="sr-Latn-RS" dirty="0"/>
              <a:t>Sindrom </a:t>
            </a:r>
            <a:r>
              <a:rPr lang="sr-Latn-RS" dirty="0" err="1"/>
              <a:t>neurotoksičnosti</a:t>
            </a:r>
            <a:r>
              <a:rPr lang="sr-Latn-RS" dirty="0"/>
              <a:t> povezan sa </a:t>
            </a:r>
            <a:r>
              <a:rPr lang="sr-Latn-RS" dirty="0" err="1"/>
              <a:t>efektornim</a:t>
            </a:r>
            <a:r>
              <a:rPr lang="sr-Latn-RS" dirty="0"/>
              <a:t> ćelijama imunog sistema</a:t>
            </a:r>
          </a:p>
          <a:p>
            <a:r>
              <a:rPr lang="sr-Latn-RS" dirty="0" err="1"/>
              <a:t>Citopenija</a:t>
            </a:r>
            <a:endParaRPr lang="sr-Latn-RS" dirty="0"/>
          </a:p>
          <a:p>
            <a:r>
              <a:rPr lang="sr-Latn-RS" dirty="0" err="1"/>
              <a:t>Hipogamaglobulinemija</a:t>
            </a:r>
            <a:endParaRPr lang="sr-Latn-RS" dirty="0"/>
          </a:p>
          <a:p>
            <a:r>
              <a:rPr lang="sr-Latn-RS" dirty="0" err="1"/>
              <a:t>Aplazija</a:t>
            </a:r>
            <a:r>
              <a:rPr lang="sr-Latn-RS" dirty="0"/>
              <a:t> B- limfocita</a:t>
            </a:r>
          </a:p>
          <a:p>
            <a:r>
              <a:rPr lang="sr-Latn-RS" dirty="0"/>
              <a:t>Infekcija</a:t>
            </a:r>
          </a:p>
          <a:p>
            <a:r>
              <a:rPr lang="sr-Latn-RS" dirty="0"/>
              <a:t>Smrtnost: 5%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645010-0888-2C5A-13C6-645947594A19}"/>
              </a:ext>
            </a:extLst>
          </p:cNvPr>
          <p:cNvSpPr txBox="1"/>
          <p:nvPr/>
        </p:nvSpPr>
        <p:spPr>
          <a:xfrm>
            <a:off x="3093720" y="5983923"/>
            <a:ext cx="8795998" cy="7386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Del Duca F, Napoletano G, </a:t>
            </a:r>
            <a:r>
              <a:rPr lang="en-GB" sz="1400" dirty="0" err="1"/>
              <a:t>Volonnino</a:t>
            </a:r>
            <a:r>
              <a:rPr lang="en-GB" sz="1400" dirty="0"/>
              <a:t> G, </a:t>
            </a:r>
            <a:r>
              <a:rPr lang="en-GB" sz="1400" dirty="0" err="1"/>
              <a:t>Maiese</a:t>
            </a:r>
            <a:r>
              <a:rPr lang="en-GB" sz="1400" dirty="0"/>
              <a:t> A, La Russa R, Di Paolo M, De </a:t>
            </a:r>
            <a:r>
              <a:rPr lang="en-GB" sz="1400" dirty="0" err="1"/>
              <a:t>Matteis</a:t>
            </a:r>
            <a:r>
              <a:rPr lang="en-GB" sz="1400" dirty="0"/>
              <a:t> S, </a:t>
            </a:r>
            <a:r>
              <a:rPr lang="en-GB" sz="1400" dirty="0" err="1"/>
              <a:t>Frati</a:t>
            </a:r>
            <a:r>
              <a:rPr lang="en-GB" sz="1400" dirty="0"/>
              <a:t> P, </a:t>
            </a:r>
            <a:r>
              <a:rPr lang="en-GB" sz="1400" dirty="0" err="1"/>
              <a:t>Bonafè</a:t>
            </a:r>
            <a:r>
              <a:rPr lang="en-GB" sz="1400" dirty="0"/>
              <a:t> M, </a:t>
            </a:r>
            <a:r>
              <a:rPr lang="en-GB" sz="1400" dirty="0" err="1"/>
              <a:t>Fineschi</a:t>
            </a:r>
            <a:r>
              <a:rPr lang="en-GB" sz="1400" dirty="0"/>
              <a:t> V. </a:t>
            </a:r>
            <a:endParaRPr lang="sr-Latn-RS" sz="1400" dirty="0"/>
          </a:p>
          <a:p>
            <a:r>
              <a:rPr lang="en-GB" sz="1400" dirty="0"/>
              <a:t>Blood-brain barrier breakdown, central nervous system cell damage, and infiltrated T cells as major adverse effects in </a:t>
            </a:r>
            <a:endParaRPr lang="sr-Latn-RS" sz="1400" dirty="0"/>
          </a:p>
          <a:p>
            <a:r>
              <a:rPr lang="en-GB" sz="1400" dirty="0"/>
              <a:t>CAR-T-related deaths: a literature review. Front Med (Lausanne). 2024;10:1272291.</a:t>
            </a:r>
          </a:p>
        </p:txBody>
      </p:sp>
    </p:spTree>
    <p:extLst>
      <p:ext uri="{BB962C8B-B14F-4D97-AF65-F5344CB8AC3E}">
        <p14:creationId xmlns:p14="http://schemas.microsoft.com/office/powerpoint/2010/main" val="3571420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E3B66-4A93-6EC9-1EB6-473871036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Sindrom</a:t>
            </a:r>
            <a:r>
              <a:rPr lang="en-US" dirty="0"/>
              <a:t> </a:t>
            </a:r>
            <a:r>
              <a:rPr lang="en-US" dirty="0" err="1"/>
              <a:t>oslobađanja</a:t>
            </a:r>
            <a:r>
              <a:rPr lang="en-US" dirty="0"/>
              <a:t> </a:t>
            </a:r>
            <a:r>
              <a:rPr lang="en-US" dirty="0" err="1"/>
              <a:t>citokina</a:t>
            </a:r>
            <a:r>
              <a:rPr lang="en-US" dirty="0"/>
              <a:t> (CRS)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24D9-D80A-BFA8-B7B2-FDC77BB98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63975"/>
          </a:xfrm>
        </p:spPr>
        <p:txBody>
          <a:bodyPr>
            <a:normAutofit fontScale="92500"/>
          </a:bodyPr>
          <a:lstStyle/>
          <a:p>
            <a:r>
              <a:rPr lang="sr-Latn-RS" dirty="0"/>
              <a:t>Javlja se kod 30-100% pacijenata</a:t>
            </a:r>
          </a:p>
          <a:p>
            <a:r>
              <a:rPr lang="en-US" dirty="0" err="1"/>
              <a:t>Sindrom</a:t>
            </a:r>
            <a:r>
              <a:rPr lang="en-US" dirty="0"/>
              <a:t> </a:t>
            </a:r>
            <a:r>
              <a:rPr lang="en-US" dirty="0" err="1"/>
              <a:t>oslobađanja</a:t>
            </a:r>
            <a:r>
              <a:rPr lang="en-US" dirty="0"/>
              <a:t> </a:t>
            </a:r>
            <a:r>
              <a:rPr lang="en-US" dirty="0" err="1"/>
              <a:t>citokina</a:t>
            </a:r>
            <a:r>
              <a:rPr lang="en-US" dirty="0"/>
              <a:t> (CRS) je </a:t>
            </a:r>
            <a:r>
              <a:rPr lang="en-US" dirty="0" err="1"/>
              <a:t>akutni</a:t>
            </a:r>
            <a:r>
              <a:rPr lang="en-US" dirty="0"/>
              <a:t> </a:t>
            </a:r>
            <a:r>
              <a:rPr lang="en-US" dirty="0" err="1"/>
              <a:t>sistemski</a:t>
            </a:r>
            <a:r>
              <a:rPr lang="en-US" dirty="0"/>
              <a:t> </a:t>
            </a:r>
            <a:r>
              <a:rPr lang="en-US" dirty="0" err="1"/>
              <a:t>inflamatorni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uzrokovan</a:t>
            </a:r>
            <a:r>
              <a:rPr lang="en-US" dirty="0"/>
              <a:t> </a:t>
            </a:r>
            <a:r>
              <a:rPr lang="en-US" dirty="0" err="1"/>
              <a:t>brzom</a:t>
            </a:r>
            <a:r>
              <a:rPr lang="en-US" dirty="0"/>
              <a:t> </a:t>
            </a:r>
            <a:r>
              <a:rPr lang="en-US" dirty="0" err="1"/>
              <a:t>aktivacijom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proliferacijom</a:t>
            </a:r>
            <a:r>
              <a:rPr lang="en-US" dirty="0"/>
              <a:t> CAR-T </a:t>
            </a:r>
            <a:r>
              <a:rPr lang="en-US" dirty="0" err="1"/>
              <a:t>ćelija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prekomernog</a:t>
            </a:r>
            <a:r>
              <a:rPr lang="en-US" dirty="0"/>
              <a:t> </a:t>
            </a:r>
            <a:r>
              <a:rPr lang="en-US" dirty="0" err="1"/>
              <a:t>oslobađanja</a:t>
            </a:r>
            <a:r>
              <a:rPr lang="en-US" dirty="0"/>
              <a:t> </a:t>
            </a:r>
            <a:r>
              <a:rPr lang="en-US" dirty="0" err="1"/>
              <a:t>citokina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IL-6, IFN-g</a:t>
            </a:r>
            <a:r>
              <a:rPr lang="sr-Latn-RS" dirty="0"/>
              <a:t>ama</a:t>
            </a:r>
            <a:r>
              <a:rPr lang="en-US" dirty="0"/>
              <a:t>).</a:t>
            </a:r>
            <a:r>
              <a:rPr lang="sr-Latn-RS" dirty="0"/>
              <a:t> </a:t>
            </a:r>
          </a:p>
          <a:p>
            <a:r>
              <a:rPr lang="sr-Latn-RS" dirty="0"/>
              <a:t>Počinje oko 7 dana posle infuzije, i poklapa se sa proliferacijom CAR-T ćelija</a:t>
            </a:r>
          </a:p>
          <a:p>
            <a:r>
              <a:rPr lang="en-US" dirty="0" err="1"/>
              <a:t>Simptomi</a:t>
            </a:r>
            <a:r>
              <a:rPr lang="en-US" dirty="0"/>
              <a:t>: </a:t>
            </a:r>
            <a:r>
              <a:rPr lang="en-US" dirty="0" err="1"/>
              <a:t>groznica</a:t>
            </a:r>
            <a:r>
              <a:rPr lang="en-US" dirty="0"/>
              <a:t>, </a:t>
            </a:r>
            <a:r>
              <a:rPr lang="en-US" dirty="0" err="1"/>
              <a:t>hipotenzija</a:t>
            </a:r>
            <a:r>
              <a:rPr lang="en-US" dirty="0"/>
              <a:t>, </a:t>
            </a:r>
            <a:r>
              <a:rPr lang="en-US" dirty="0" err="1"/>
              <a:t>tahikardija</a:t>
            </a:r>
            <a:r>
              <a:rPr lang="en-US" dirty="0"/>
              <a:t>, </a:t>
            </a:r>
            <a:r>
              <a:rPr lang="en-US" dirty="0" err="1"/>
              <a:t>hipoksija</a:t>
            </a:r>
            <a:r>
              <a:rPr lang="en-US" dirty="0"/>
              <a:t>, </a:t>
            </a:r>
            <a:r>
              <a:rPr lang="en-US" dirty="0" err="1"/>
              <a:t>disfunkcija</a:t>
            </a:r>
            <a:r>
              <a:rPr lang="en-US" dirty="0"/>
              <a:t> organa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otkazivanje</a:t>
            </a:r>
            <a:r>
              <a:rPr lang="en-US" dirty="0"/>
              <a:t> </a:t>
            </a:r>
            <a:r>
              <a:rPr lang="en-US" dirty="0" err="1"/>
              <a:t>bubrega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jetre</a:t>
            </a:r>
            <a:r>
              <a:rPr lang="en-US" dirty="0"/>
              <a:t> u </a:t>
            </a:r>
            <a:r>
              <a:rPr lang="en-US" dirty="0" err="1"/>
              <a:t>teškim</a:t>
            </a:r>
            <a:r>
              <a:rPr lang="sr-Latn-RS" dirty="0"/>
              <a:t> </a:t>
            </a:r>
            <a:r>
              <a:rPr lang="en-US" dirty="0" err="1"/>
              <a:t>slučajevima</a:t>
            </a:r>
            <a:r>
              <a:rPr lang="en-US" dirty="0"/>
              <a:t>).</a:t>
            </a:r>
            <a:endParaRPr lang="sr-Latn-RS" dirty="0"/>
          </a:p>
          <a:p>
            <a:r>
              <a:rPr lang="en-US" dirty="0" err="1"/>
              <a:t>Lečenje</a:t>
            </a:r>
            <a:r>
              <a:rPr lang="en-US" dirty="0"/>
              <a:t>: </a:t>
            </a:r>
            <a:r>
              <a:rPr lang="sr-Latn-RS" dirty="0"/>
              <a:t>Primena</a:t>
            </a:r>
            <a:r>
              <a:rPr lang="en-US" dirty="0"/>
              <a:t> anti-</a:t>
            </a:r>
            <a:r>
              <a:rPr lang="en-US" dirty="0" err="1"/>
              <a:t>citokinski</a:t>
            </a:r>
            <a:r>
              <a:rPr lang="sr-Latn-RS" dirty="0"/>
              <a:t>h</a:t>
            </a:r>
            <a:r>
              <a:rPr lang="en-US" dirty="0"/>
              <a:t> </a:t>
            </a:r>
            <a:r>
              <a:rPr lang="sr-Latn-RS" dirty="0"/>
              <a:t>lekova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sr-Latn-RS" dirty="0"/>
              <a:t>su</a:t>
            </a:r>
            <a:r>
              <a:rPr lang="en-US" dirty="0"/>
              <a:t> tocilizumab (antagonist IL-6 </a:t>
            </a:r>
            <a:r>
              <a:rPr lang="en-US" dirty="0" err="1"/>
              <a:t>receptora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kortikosteroidi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BE33EA-A822-D033-DE6B-35FC9E07CB78}"/>
              </a:ext>
            </a:extLst>
          </p:cNvPr>
          <p:cNvSpPr txBox="1"/>
          <p:nvPr/>
        </p:nvSpPr>
        <p:spPr>
          <a:xfrm>
            <a:off x="3246120" y="5953760"/>
            <a:ext cx="8795998" cy="7386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Del Duca F, Napoletano G, </a:t>
            </a:r>
            <a:r>
              <a:rPr lang="en-GB" sz="1400" dirty="0" err="1"/>
              <a:t>Volonnino</a:t>
            </a:r>
            <a:r>
              <a:rPr lang="en-GB" sz="1400" dirty="0"/>
              <a:t> G, </a:t>
            </a:r>
            <a:r>
              <a:rPr lang="en-GB" sz="1400" dirty="0" err="1"/>
              <a:t>Maiese</a:t>
            </a:r>
            <a:r>
              <a:rPr lang="en-GB" sz="1400" dirty="0"/>
              <a:t> A, La Russa R, Di Paolo M, De </a:t>
            </a:r>
            <a:r>
              <a:rPr lang="en-GB" sz="1400" dirty="0" err="1"/>
              <a:t>Matteis</a:t>
            </a:r>
            <a:r>
              <a:rPr lang="en-GB" sz="1400" dirty="0"/>
              <a:t> S, </a:t>
            </a:r>
            <a:r>
              <a:rPr lang="en-GB" sz="1400" dirty="0" err="1"/>
              <a:t>Frati</a:t>
            </a:r>
            <a:r>
              <a:rPr lang="en-GB" sz="1400" dirty="0"/>
              <a:t> P, </a:t>
            </a:r>
            <a:r>
              <a:rPr lang="en-GB" sz="1400" dirty="0" err="1"/>
              <a:t>Bonafè</a:t>
            </a:r>
            <a:r>
              <a:rPr lang="en-GB" sz="1400" dirty="0"/>
              <a:t> M, </a:t>
            </a:r>
            <a:r>
              <a:rPr lang="en-GB" sz="1400" dirty="0" err="1"/>
              <a:t>Fineschi</a:t>
            </a:r>
            <a:r>
              <a:rPr lang="en-GB" sz="1400" dirty="0"/>
              <a:t> V. </a:t>
            </a:r>
            <a:endParaRPr lang="sr-Latn-RS" sz="1400" dirty="0"/>
          </a:p>
          <a:p>
            <a:r>
              <a:rPr lang="en-GB" sz="1400" dirty="0"/>
              <a:t>Blood-brain barrier breakdown, central nervous system cell damage, and infiltrated T cells as major adverse effects in </a:t>
            </a:r>
            <a:endParaRPr lang="sr-Latn-RS" sz="1400" dirty="0"/>
          </a:p>
          <a:p>
            <a:r>
              <a:rPr lang="en-GB" sz="1400" dirty="0"/>
              <a:t>CAR-T-related deaths: a literature review. Front Med (Lausanne). 2024;10:1272291.</a:t>
            </a:r>
          </a:p>
        </p:txBody>
      </p:sp>
    </p:spTree>
    <p:extLst>
      <p:ext uri="{BB962C8B-B14F-4D97-AF65-F5344CB8AC3E}">
        <p14:creationId xmlns:p14="http://schemas.microsoft.com/office/powerpoint/2010/main" val="1671490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46236-B5E9-C0ED-4B52-E3DA7BE53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Sindrom </a:t>
            </a:r>
            <a:r>
              <a:rPr lang="sr-Latn-RS" dirty="0" err="1"/>
              <a:t>neurotoksičnosti</a:t>
            </a:r>
            <a:r>
              <a:rPr lang="sr-Latn-RS" dirty="0"/>
              <a:t> povezan sa </a:t>
            </a:r>
            <a:r>
              <a:rPr lang="sr-Latn-RS" dirty="0" err="1"/>
              <a:t>efektornim</a:t>
            </a:r>
            <a:r>
              <a:rPr lang="sr-Latn-RS" dirty="0"/>
              <a:t> ćelijama imunog sistema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72B09-2EA5-BD9D-90E2-F0A10F1B3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920" y="1690688"/>
            <a:ext cx="11155680" cy="4351338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Javlja se kod 68% pacijenata</a:t>
            </a:r>
          </a:p>
          <a:p>
            <a:r>
              <a:rPr lang="en-US" dirty="0" err="1"/>
              <a:t>Neurološki</a:t>
            </a:r>
            <a:r>
              <a:rPr lang="en-US" dirty="0"/>
              <a:t> </a:t>
            </a:r>
            <a:r>
              <a:rPr lang="en-US" dirty="0" err="1"/>
              <a:t>simptomi</a:t>
            </a:r>
            <a:r>
              <a:rPr lang="en-US" dirty="0"/>
              <a:t> </a:t>
            </a:r>
            <a:r>
              <a:rPr lang="en-US" dirty="0" err="1"/>
              <a:t>uzrokovani</a:t>
            </a:r>
            <a:r>
              <a:rPr lang="en-US" dirty="0"/>
              <a:t> </a:t>
            </a:r>
            <a:r>
              <a:rPr lang="en-US" dirty="0" err="1"/>
              <a:t>imunološkom</a:t>
            </a:r>
            <a:r>
              <a:rPr lang="en-US" dirty="0"/>
              <a:t> </a:t>
            </a:r>
            <a:r>
              <a:rPr lang="en-US" dirty="0" err="1"/>
              <a:t>aktivacijom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zapaljenjem</a:t>
            </a:r>
            <a:r>
              <a:rPr lang="en-US" dirty="0"/>
              <a:t> u </a:t>
            </a:r>
            <a:r>
              <a:rPr lang="en-US" dirty="0" err="1"/>
              <a:t>centralnom</a:t>
            </a:r>
            <a:r>
              <a:rPr lang="en-US" dirty="0"/>
              <a:t> </a:t>
            </a:r>
            <a:r>
              <a:rPr lang="en-US" dirty="0" err="1"/>
              <a:t>nervnom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Histološki nalaz u CNS-u: sitna krvarenja, sitni infarkti, </a:t>
            </a:r>
            <a:r>
              <a:rPr lang="sr-Latn-RS" dirty="0" err="1"/>
              <a:t>edem</a:t>
            </a:r>
            <a:r>
              <a:rPr lang="sr-Latn-RS" dirty="0"/>
              <a:t>, </a:t>
            </a:r>
            <a:r>
              <a:rPr lang="sr-Latn-RS" dirty="0" err="1"/>
              <a:t>fibrinoidna</a:t>
            </a:r>
            <a:r>
              <a:rPr lang="sr-Latn-RS" dirty="0"/>
              <a:t> </a:t>
            </a:r>
            <a:r>
              <a:rPr lang="sr-Latn-RS" dirty="0" err="1"/>
              <a:t>nekroza</a:t>
            </a:r>
            <a:r>
              <a:rPr lang="sr-Latn-RS" dirty="0"/>
              <a:t> zidova krvnih sudova, infiltracija tkiva oko krvnih sudova sa CD8+ limfocitima. </a:t>
            </a:r>
          </a:p>
          <a:p>
            <a:r>
              <a:rPr lang="en-US" dirty="0" err="1"/>
              <a:t>Simptomi</a:t>
            </a:r>
            <a:r>
              <a:rPr lang="en-US" dirty="0"/>
              <a:t>: </a:t>
            </a:r>
            <a:r>
              <a:rPr lang="en-US" dirty="0" err="1"/>
              <a:t>glavobolja</a:t>
            </a:r>
            <a:r>
              <a:rPr lang="en-US" dirty="0"/>
              <a:t>, </a:t>
            </a:r>
            <a:r>
              <a:rPr lang="en-US" dirty="0" err="1"/>
              <a:t>konfuzija</a:t>
            </a:r>
            <a:r>
              <a:rPr lang="en-US" dirty="0"/>
              <a:t>, </a:t>
            </a:r>
            <a:r>
              <a:rPr lang="en-US" dirty="0" err="1"/>
              <a:t>afazija</a:t>
            </a:r>
            <a:r>
              <a:rPr lang="en-US" dirty="0"/>
              <a:t>,</a:t>
            </a:r>
            <a:r>
              <a:rPr lang="sr-Latn-RS" dirty="0"/>
              <a:t> </a:t>
            </a:r>
            <a:r>
              <a:rPr lang="sr-Latn-RS" dirty="0" err="1"/>
              <a:t>tremor</a:t>
            </a:r>
            <a:r>
              <a:rPr lang="sr-Latn-RS" dirty="0"/>
              <a:t>, </a:t>
            </a:r>
            <a:r>
              <a:rPr lang="sr-Latn-RS" dirty="0" err="1"/>
              <a:t>disgrafija</a:t>
            </a:r>
            <a:r>
              <a:rPr lang="sr-Latn-RS" dirty="0"/>
              <a:t>,</a:t>
            </a:r>
            <a:r>
              <a:rPr lang="en-US" dirty="0"/>
              <a:t> </a:t>
            </a:r>
            <a:r>
              <a:rPr lang="sr-Latn-RS" dirty="0" err="1"/>
              <a:t>epi</a:t>
            </a:r>
            <a:r>
              <a:rPr lang="sr-Latn-RS" dirty="0"/>
              <a:t>-</a:t>
            </a:r>
            <a:r>
              <a:rPr lang="en-US" dirty="0" err="1"/>
              <a:t>napadi</a:t>
            </a:r>
            <a:r>
              <a:rPr lang="en-US" dirty="0"/>
              <a:t>, </a:t>
            </a:r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svesti</a:t>
            </a:r>
            <a:r>
              <a:rPr lang="en-US" dirty="0"/>
              <a:t>, </a:t>
            </a:r>
            <a:r>
              <a:rPr lang="en-US" dirty="0" err="1"/>
              <a:t>cerebralni</a:t>
            </a:r>
            <a:r>
              <a:rPr lang="en-US" dirty="0"/>
              <a:t> </a:t>
            </a:r>
            <a:r>
              <a:rPr lang="en-US" dirty="0" err="1"/>
              <a:t>edem</a:t>
            </a:r>
            <a:r>
              <a:rPr lang="en-US" dirty="0"/>
              <a:t> (</a:t>
            </a:r>
            <a:r>
              <a:rPr lang="en-US" dirty="0" err="1"/>
              <a:t>retko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opasan</a:t>
            </a:r>
            <a:r>
              <a:rPr lang="en-US" dirty="0"/>
              <a:t> po </a:t>
            </a:r>
            <a:r>
              <a:rPr lang="en-US" dirty="0" err="1"/>
              <a:t>život</a:t>
            </a:r>
            <a:r>
              <a:rPr lang="en-US" dirty="0"/>
              <a:t>).</a:t>
            </a:r>
            <a:endParaRPr lang="sr-Latn-RS" dirty="0"/>
          </a:p>
          <a:p>
            <a:r>
              <a:rPr lang="sr-Latn-RS" dirty="0"/>
              <a:t>Vreme pojave</a:t>
            </a:r>
            <a:r>
              <a:rPr lang="en-US" dirty="0"/>
              <a:t>: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prati</a:t>
            </a:r>
            <a:r>
              <a:rPr lang="en-US" dirty="0"/>
              <a:t> CRS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doze.</a:t>
            </a:r>
            <a:endParaRPr lang="sr-Latn-RS" dirty="0"/>
          </a:p>
          <a:p>
            <a:r>
              <a:rPr lang="sr-Latn-RS" dirty="0"/>
              <a:t>Lečenje</a:t>
            </a:r>
            <a:r>
              <a:rPr lang="en-US" dirty="0"/>
              <a:t>: </a:t>
            </a:r>
            <a:r>
              <a:rPr lang="sr-Latn-RS" dirty="0" err="1"/>
              <a:t>Suportivne</a:t>
            </a:r>
            <a:r>
              <a:rPr lang="sr-Latn-RS" dirty="0"/>
              <a:t> mere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kortikosteroidi</a:t>
            </a:r>
            <a:r>
              <a:rPr lang="en-US" dirty="0"/>
              <a:t>; tocilizumab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efikasan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5DAC75-2880-1488-404F-BA6DA0C87F69}"/>
              </a:ext>
            </a:extLst>
          </p:cNvPr>
          <p:cNvSpPr txBox="1"/>
          <p:nvPr/>
        </p:nvSpPr>
        <p:spPr>
          <a:xfrm>
            <a:off x="3246120" y="5953760"/>
            <a:ext cx="8795998" cy="7386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Del Duca F, Napoletano G, </a:t>
            </a:r>
            <a:r>
              <a:rPr lang="en-GB" sz="1400" dirty="0" err="1"/>
              <a:t>Volonnino</a:t>
            </a:r>
            <a:r>
              <a:rPr lang="en-GB" sz="1400" dirty="0"/>
              <a:t> G, </a:t>
            </a:r>
            <a:r>
              <a:rPr lang="en-GB" sz="1400" dirty="0" err="1"/>
              <a:t>Maiese</a:t>
            </a:r>
            <a:r>
              <a:rPr lang="en-GB" sz="1400" dirty="0"/>
              <a:t> A, La Russa R, Di Paolo M, De </a:t>
            </a:r>
            <a:r>
              <a:rPr lang="en-GB" sz="1400" dirty="0" err="1"/>
              <a:t>Matteis</a:t>
            </a:r>
            <a:r>
              <a:rPr lang="en-GB" sz="1400" dirty="0"/>
              <a:t> S, </a:t>
            </a:r>
            <a:r>
              <a:rPr lang="en-GB" sz="1400" dirty="0" err="1"/>
              <a:t>Frati</a:t>
            </a:r>
            <a:r>
              <a:rPr lang="en-GB" sz="1400" dirty="0"/>
              <a:t> P, </a:t>
            </a:r>
            <a:r>
              <a:rPr lang="en-GB" sz="1400" dirty="0" err="1"/>
              <a:t>Bonafè</a:t>
            </a:r>
            <a:r>
              <a:rPr lang="en-GB" sz="1400" dirty="0"/>
              <a:t> M, </a:t>
            </a:r>
            <a:r>
              <a:rPr lang="en-GB" sz="1400" dirty="0" err="1"/>
              <a:t>Fineschi</a:t>
            </a:r>
            <a:r>
              <a:rPr lang="en-GB" sz="1400" dirty="0"/>
              <a:t> V. </a:t>
            </a:r>
            <a:endParaRPr lang="sr-Latn-RS" sz="1400" dirty="0"/>
          </a:p>
          <a:p>
            <a:r>
              <a:rPr lang="en-GB" sz="1400" dirty="0"/>
              <a:t>Blood-brain barrier breakdown, central nervous system cell damage, and infiltrated T cells as major adverse effects in </a:t>
            </a:r>
            <a:endParaRPr lang="sr-Latn-RS" sz="1400" dirty="0"/>
          </a:p>
          <a:p>
            <a:r>
              <a:rPr lang="en-GB" sz="1400" dirty="0"/>
              <a:t>CAR-T-related deaths: a literature review. Front Med (Lausanne). 2024;10:1272291.</a:t>
            </a:r>
          </a:p>
        </p:txBody>
      </p:sp>
    </p:spTree>
    <p:extLst>
      <p:ext uri="{BB962C8B-B14F-4D97-AF65-F5344CB8AC3E}">
        <p14:creationId xmlns:p14="http://schemas.microsoft.com/office/powerpoint/2010/main" val="2942583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C3475-601E-0243-60A7-2BDB24648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Ostala neželjena dejstva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06BFE-4AFD-9689-871D-06D27CB04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43954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Citopenije</a:t>
            </a:r>
            <a:r>
              <a:rPr lang="en-US" dirty="0"/>
              <a:t>, </a:t>
            </a:r>
            <a:r>
              <a:rPr lang="en-US" dirty="0" err="1"/>
              <a:t>uključujući</a:t>
            </a:r>
            <a:r>
              <a:rPr lang="en-US" dirty="0"/>
              <a:t> </a:t>
            </a:r>
            <a:r>
              <a:rPr lang="en-US" dirty="0" err="1"/>
              <a:t>neutropeniju</a:t>
            </a:r>
            <a:r>
              <a:rPr lang="en-US" dirty="0"/>
              <a:t>, </a:t>
            </a:r>
            <a:r>
              <a:rPr lang="en-US" dirty="0" err="1"/>
              <a:t>trombocitopeniju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anemiju</a:t>
            </a:r>
            <a:r>
              <a:rPr lang="en-US" dirty="0"/>
              <a:t>, </a:t>
            </a:r>
            <a:r>
              <a:rPr lang="sr-Latn-RS" dirty="0"/>
              <a:t>posebno ako je davana</a:t>
            </a:r>
            <a:r>
              <a:rPr lang="en-US" dirty="0"/>
              <a:t> </a:t>
            </a:r>
            <a:r>
              <a:rPr lang="en-US" dirty="0" err="1"/>
              <a:t>hemoterapije</a:t>
            </a:r>
            <a:r>
              <a:rPr lang="en-US" dirty="0"/>
              <a:t> </a:t>
            </a:r>
            <a:r>
              <a:rPr lang="sr-Latn-RS" dirty="0"/>
              <a:t>za pripremu pacijenta</a:t>
            </a:r>
            <a:r>
              <a:rPr lang="en-US" dirty="0"/>
              <a:t>  </a:t>
            </a:r>
            <a:endParaRPr lang="sr-Latn-RS" dirty="0"/>
          </a:p>
          <a:p>
            <a:r>
              <a:rPr lang="en-US" dirty="0"/>
              <a:t>Vreme: </a:t>
            </a:r>
            <a:r>
              <a:rPr lang="en-US" dirty="0" err="1"/>
              <a:t>Produžene</a:t>
            </a:r>
            <a:r>
              <a:rPr lang="en-US" dirty="0"/>
              <a:t> </a:t>
            </a:r>
            <a:r>
              <a:rPr lang="en-US" dirty="0" err="1"/>
              <a:t>citopenije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traju</a:t>
            </a:r>
            <a:r>
              <a:rPr lang="en-US" dirty="0"/>
              <a:t> </a:t>
            </a:r>
            <a:r>
              <a:rPr lang="en-US" dirty="0" err="1"/>
              <a:t>nedeljama</a:t>
            </a:r>
            <a:r>
              <a:rPr lang="en-US" dirty="0"/>
              <a:t> do </a:t>
            </a:r>
            <a:r>
              <a:rPr lang="en-US" dirty="0" err="1"/>
              <a:t>mesecima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Lečenje</a:t>
            </a:r>
            <a:r>
              <a:rPr lang="en-US" dirty="0"/>
              <a:t>: Mere </a:t>
            </a:r>
            <a:r>
              <a:rPr lang="en-US" dirty="0" err="1"/>
              <a:t>podrške</a:t>
            </a:r>
            <a:r>
              <a:rPr lang="en-US" dirty="0"/>
              <a:t>, </a:t>
            </a:r>
            <a:r>
              <a:rPr lang="en-US" dirty="0" err="1"/>
              <a:t>uključujući</a:t>
            </a:r>
            <a:r>
              <a:rPr lang="en-US" dirty="0"/>
              <a:t> </a:t>
            </a:r>
            <a:r>
              <a:rPr lang="en-US" dirty="0" err="1"/>
              <a:t>transfuzije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rasta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sr-Latn-RS" dirty="0" err="1"/>
              <a:t>filgrastim</a:t>
            </a:r>
            <a:r>
              <a:rPr lang="en-US" dirty="0"/>
              <a:t>.</a:t>
            </a:r>
            <a:endParaRPr lang="sr-Latn-RS" dirty="0"/>
          </a:p>
          <a:p>
            <a:r>
              <a:rPr lang="en-US" b="1" dirty="0" err="1"/>
              <a:t>Aplazija</a:t>
            </a:r>
            <a:r>
              <a:rPr lang="en-US" b="1" dirty="0"/>
              <a:t> B-</a:t>
            </a:r>
            <a:r>
              <a:rPr lang="sr-Latn-RS" b="1" dirty="0"/>
              <a:t>limfocita</a:t>
            </a:r>
            <a:r>
              <a:rPr lang="sr-Latn-RS" dirty="0"/>
              <a:t>: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sr-Latn-RS" dirty="0"/>
              <a:t>broja </a:t>
            </a:r>
            <a:r>
              <a:rPr lang="en-US" dirty="0" err="1"/>
              <a:t>normalnih</a:t>
            </a:r>
            <a:r>
              <a:rPr lang="en-US" dirty="0"/>
              <a:t> B c</a:t>
            </a:r>
            <a:r>
              <a:rPr lang="sr-Latn-RS" dirty="0"/>
              <a:t>limfocita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u </a:t>
            </a:r>
            <a:r>
              <a:rPr lang="en-US" dirty="0" err="1"/>
              <a:t>terapijama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ciljaju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CD19,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RS" dirty="0"/>
              <a:t>B-limfocite koji nose ovaj antigen</a:t>
            </a:r>
            <a:r>
              <a:rPr lang="en-US" dirty="0"/>
              <a:t>.  </a:t>
            </a:r>
            <a:endParaRPr lang="sr-Latn-RS" dirty="0"/>
          </a:p>
          <a:p>
            <a:r>
              <a:rPr lang="en-US" dirty="0" err="1"/>
              <a:t>Klinički</a:t>
            </a:r>
            <a:r>
              <a:rPr lang="en-US" dirty="0"/>
              <a:t> </a:t>
            </a:r>
            <a:r>
              <a:rPr lang="sr-Latn-RS" dirty="0"/>
              <a:t>značaj</a:t>
            </a:r>
            <a:r>
              <a:rPr lang="en-US" dirty="0"/>
              <a:t>:</a:t>
            </a:r>
            <a:r>
              <a:rPr lang="sr-Latn-RS" dirty="0"/>
              <a:t> </a:t>
            </a:r>
            <a:r>
              <a:rPr lang="en-US" dirty="0" err="1"/>
              <a:t>Povećana</a:t>
            </a:r>
            <a:r>
              <a:rPr lang="en-US" dirty="0"/>
              <a:t> </a:t>
            </a:r>
            <a:r>
              <a:rPr lang="en-US" dirty="0" err="1"/>
              <a:t>osetljivost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infekcije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sr-Latn-RS" dirty="0"/>
              <a:t> </a:t>
            </a:r>
            <a:r>
              <a:rPr lang="en-US" dirty="0" err="1"/>
              <a:t>hipogamaglobulinemije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Lečenje</a:t>
            </a:r>
            <a:r>
              <a:rPr lang="en-US" dirty="0"/>
              <a:t>: </a:t>
            </a:r>
            <a:r>
              <a:rPr lang="sr-Latn-RS" dirty="0"/>
              <a:t>Nadoknada</a:t>
            </a:r>
            <a:r>
              <a:rPr lang="en-US" dirty="0"/>
              <a:t> </a:t>
            </a:r>
            <a:r>
              <a:rPr lang="en-US" dirty="0" err="1"/>
              <a:t>imunoglobulina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1E841D-003B-2321-7703-0559FE3E7728}"/>
              </a:ext>
            </a:extLst>
          </p:cNvPr>
          <p:cNvSpPr txBox="1"/>
          <p:nvPr/>
        </p:nvSpPr>
        <p:spPr>
          <a:xfrm>
            <a:off x="3347720" y="6120864"/>
            <a:ext cx="8661345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 err="1"/>
              <a:t>Brudno</a:t>
            </a:r>
            <a:r>
              <a:rPr lang="en-GB" sz="1400" dirty="0"/>
              <a:t> JN, </a:t>
            </a:r>
            <a:r>
              <a:rPr lang="en-GB" sz="1400" dirty="0" err="1"/>
              <a:t>Kochenderfer</a:t>
            </a:r>
            <a:r>
              <a:rPr lang="en-GB" sz="1400" dirty="0"/>
              <a:t> JN. Recent advances in CAR T-cell toxicity: Mechanisms, manifestations and management. </a:t>
            </a:r>
            <a:endParaRPr lang="sr-Latn-RS" sz="1400" dirty="0"/>
          </a:p>
          <a:p>
            <a:r>
              <a:rPr lang="en-GB" sz="1400" dirty="0"/>
              <a:t>Blood Rev. 2019;34:45-55.</a:t>
            </a:r>
          </a:p>
        </p:txBody>
      </p:sp>
    </p:spTree>
    <p:extLst>
      <p:ext uri="{BB962C8B-B14F-4D97-AF65-F5344CB8AC3E}">
        <p14:creationId xmlns:p14="http://schemas.microsoft.com/office/powerpoint/2010/main" val="1496004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BBA89-2139-1117-E06F-929F2F3C2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Definicije osnovnih pojmova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4BC74-F625-F810-7CC7-BF44C43E1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CAR-T </a:t>
            </a:r>
            <a:r>
              <a:rPr lang="en-US" dirty="0" err="1"/>
              <a:t>terapija</a:t>
            </a:r>
            <a:r>
              <a:rPr lang="en-US" dirty="0"/>
              <a:t> (Chimeric Antigen Receptor T-cell therapy) je </a:t>
            </a:r>
            <a:r>
              <a:rPr lang="en-US" dirty="0" err="1"/>
              <a:t>imunoterapijska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pacijentove</a:t>
            </a:r>
            <a:r>
              <a:rPr lang="en-US" dirty="0"/>
              <a:t> </a:t>
            </a:r>
            <a:r>
              <a:rPr lang="sr-Latn-RS" dirty="0"/>
              <a:t>sopstvene</a:t>
            </a:r>
            <a:r>
              <a:rPr lang="en-US" dirty="0"/>
              <a:t> T </a:t>
            </a:r>
            <a:r>
              <a:rPr lang="en-US" dirty="0" err="1"/>
              <a:t>limfocite</a:t>
            </a:r>
            <a:r>
              <a:rPr lang="en-US" dirty="0"/>
              <a:t>, </a:t>
            </a:r>
            <a:r>
              <a:rPr lang="en-US" dirty="0" err="1"/>
              <a:t>genetički</a:t>
            </a:r>
            <a:r>
              <a:rPr lang="en-US" dirty="0"/>
              <a:t> </a:t>
            </a:r>
            <a:r>
              <a:rPr lang="en-US" dirty="0" err="1"/>
              <a:t>modifikovane</a:t>
            </a:r>
            <a:r>
              <a:rPr lang="en-US" dirty="0"/>
              <a:t> da </a:t>
            </a:r>
            <a:r>
              <a:rPr lang="en-US" dirty="0" err="1"/>
              <a:t>prepoznaju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uništavaju</a:t>
            </a:r>
            <a:r>
              <a:rPr lang="en-US" dirty="0"/>
              <a:t> </a:t>
            </a:r>
            <a:r>
              <a:rPr lang="en-US" dirty="0" err="1"/>
              <a:t>ćelije</a:t>
            </a:r>
            <a:r>
              <a:rPr lang="sr-Latn-RS" dirty="0"/>
              <a:t> tumora</a:t>
            </a:r>
            <a:r>
              <a:rPr lang="en-US" dirty="0"/>
              <a:t>. </a:t>
            </a:r>
            <a:r>
              <a:rPr lang="sr-Latn-RS" dirty="0"/>
              <a:t>Za razliku od običnih limfocita, genetski modifikovani T limfociti </a:t>
            </a:r>
            <a:r>
              <a:rPr lang="en-US" dirty="0" err="1"/>
              <a:t>prepoznaju</a:t>
            </a:r>
            <a:r>
              <a:rPr lang="en-US" dirty="0"/>
              <a:t> </a:t>
            </a:r>
            <a:r>
              <a:rPr lang="en-US" dirty="0" err="1"/>
              <a:t>antigene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površini</a:t>
            </a:r>
            <a:r>
              <a:rPr lang="en-US" dirty="0"/>
              <a:t> </a:t>
            </a:r>
            <a:r>
              <a:rPr lang="en-US" dirty="0" err="1"/>
              <a:t>ćelija</a:t>
            </a:r>
            <a:r>
              <a:rPr lang="en-US" dirty="0"/>
              <a:t> </a:t>
            </a:r>
            <a:r>
              <a:rPr lang="sr-Latn-RS" dirty="0"/>
              <a:t>karcinoma</a:t>
            </a:r>
            <a:r>
              <a:rPr lang="en-US" dirty="0"/>
              <a:t> bez </a:t>
            </a:r>
            <a:r>
              <a:rPr lang="en-US" dirty="0" err="1"/>
              <a:t>molekula</a:t>
            </a:r>
            <a:r>
              <a:rPr lang="en-US" dirty="0"/>
              <a:t> </a:t>
            </a:r>
            <a:r>
              <a:rPr lang="en-US" dirty="0" err="1"/>
              <a:t>humanog</a:t>
            </a:r>
            <a:r>
              <a:rPr lang="en-US" dirty="0"/>
              <a:t> </a:t>
            </a:r>
            <a:r>
              <a:rPr lang="en-US" dirty="0" err="1"/>
              <a:t>kompleksa</a:t>
            </a:r>
            <a:r>
              <a:rPr lang="en-US" dirty="0"/>
              <a:t> </a:t>
            </a:r>
            <a:r>
              <a:rPr lang="en-US" dirty="0" err="1"/>
              <a:t>histokompatibilnosti</a:t>
            </a:r>
            <a:r>
              <a:rPr lang="en-US" dirty="0"/>
              <a:t> (MHC)</a:t>
            </a:r>
            <a:r>
              <a:rPr lang="sr-Latn-RS" dirty="0"/>
              <a:t>.</a:t>
            </a:r>
          </a:p>
          <a:p>
            <a:r>
              <a:rPr lang="en-US" b="1" dirty="0" err="1"/>
              <a:t>Himerični</a:t>
            </a:r>
            <a:r>
              <a:rPr lang="en-US" b="1" dirty="0"/>
              <a:t> antigen receptor (CAR)</a:t>
            </a:r>
            <a:r>
              <a:rPr lang="en-US" dirty="0"/>
              <a:t>: </a:t>
            </a:r>
            <a:r>
              <a:rPr lang="en-US" dirty="0" err="1"/>
              <a:t>Veštački</a:t>
            </a:r>
            <a:r>
              <a:rPr lang="en-US" dirty="0"/>
              <a:t> </a:t>
            </a:r>
            <a:r>
              <a:rPr lang="en-US" dirty="0" err="1"/>
              <a:t>konstruisan</a:t>
            </a:r>
            <a:r>
              <a:rPr lang="en-US" dirty="0"/>
              <a:t> receptor koji se </a:t>
            </a:r>
            <a:r>
              <a:rPr lang="en-US" dirty="0" err="1"/>
              <a:t>integriše</a:t>
            </a:r>
            <a:r>
              <a:rPr lang="en-US" dirty="0"/>
              <a:t> u T </a:t>
            </a:r>
            <a:r>
              <a:rPr lang="en-US" dirty="0" err="1"/>
              <a:t>ćelije</a:t>
            </a:r>
            <a:r>
              <a:rPr lang="en-US" dirty="0"/>
              <a:t>. CAR </a:t>
            </a:r>
            <a:r>
              <a:rPr lang="en-US" dirty="0" err="1"/>
              <a:t>omogućava</a:t>
            </a:r>
            <a:r>
              <a:rPr lang="en-US" dirty="0"/>
              <a:t> T </a:t>
            </a:r>
            <a:r>
              <a:rPr lang="en-US" dirty="0" err="1"/>
              <a:t>ćelijama</a:t>
            </a:r>
            <a:r>
              <a:rPr lang="en-US" dirty="0"/>
              <a:t> da </a:t>
            </a:r>
            <a:r>
              <a:rPr lang="en-US" dirty="0" err="1"/>
              <a:t>prepoznaju</a:t>
            </a:r>
            <a:r>
              <a:rPr lang="en-US" dirty="0"/>
              <a:t>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antigene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površini</a:t>
            </a:r>
            <a:r>
              <a:rPr lang="en-US" dirty="0"/>
              <a:t> </a:t>
            </a:r>
            <a:r>
              <a:rPr lang="en-US" dirty="0" err="1"/>
              <a:t>tumorskih</a:t>
            </a:r>
            <a:r>
              <a:rPr lang="en-US" dirty="0"/>
              <a:t> </a:t>
            </a:r>
            <a:r>
              <a:rPr lang="en-US" dirty="0" err="1"/>
              <a:t>ćelija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ciljano</a:t>
            </a:r>
            <a:r>
              <a:rPr lang="en-US" dirty="0"/>
              <a:t> </a:t>
            </a:r>
            <a:r>
              <a:rPr lang="en-US" dirty="0" err="1"/>
              <a:t>uništavanje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ćelija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75966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A51FF-21E1-067D-DC3A-A2E4ACB72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Sindrom </a:t>
            </a:r>
            <a:r>
              <a:rPr lang="sr-Latn-RS" dirty="0" err="1"/>
              <a:t>lize</a:t>
            </a:r>
            <a:r>
              <a:rPr lang="sr-Latn-RS" dirty="0"/>
              <a:t> tumora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21395-E6E9-147B-7867-710683228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34615"/>
          </a:xfrm>
        </p:spPr>
        <p:txBody>
          <a:bodyPr/>
          <a:lstStyle/>
          <a:p>
            <a:r>
              <a:rPr lang="en-US" dirty="0" err="1"/>
              <a:t>Metabolička</a:t>
            </a:r>
            <a:r>
              <a:rPr lang="en-US" dirty="0"/>
              <a:t> </a:t>
            </a:r>
            <a:r>
              <a:rPr lang="en-US" dirty="0" err="1"/>
              <a:t>komplikacija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brzog</a:t>
            </a:r>
            <a:r>
              <a:rPr lang="en-US" dirty="0"/>
              <a:t> </a:t>
            </a:r>
            <a:r>
              <a:rPr lang="en-US" dirty="0" err="1"/>
              <a:t>raspada</a:t>
            </a:r>
            <a:r>
              <a:rPr lang="en-US" dirty="0"/>
              <a:t> </a:t>
            </a:r>
            <a:r>
              <a:rPr lang="en-US" dirty="0" err="1"/>
              <a:t>tumorskih</a:t>
            </a:r>
            <a:r>
              <a:rPr lang="en-US" dirty="0"/>
              <a:t> </a:t>
            </a:r>
            <a:r>
              <a:rPr lang="en-US" dirty="0" err="1"/>
              <a:t>ćelija</a:t>
            </a:r>
            <a:r>
              <a:rPr lang="en-US" dirty="0"/>
              <a:t>.  </a:t>
            </a:r>
            <a:endParaRPr lang="sr-Latn-RS" dirty="0"/>
          </a:p>
          <a:p>
            <a:r>
              <a:rPr lang="en-US" dirty="0" err="1"/>
              <a:t>Simptomi</a:t>
            </a:r>
            <a:r>
              <a:rPr lang="en-US" dirty="0"/>
              <a:t>: </a:t>
            </a:r>
            <a:r>
              <a:rPr lang="en-US" dirty="0" err="1"/>
              <a:t>Hiperkalemija</a:t>
            </a:r>
            <a:r>
              <a:rPr lang="en-US" dirty="0"/>
              <a:t>, </a:t>
            </a:r>
            <a:r>
              <a:rPr lang="en-US" dirty="0" err="1"/>
              <a:t>hiperfosfatemija</a:t>
            </a:r>
            <a:r>
              <a:rPr lang="en-US" dirty="0"/>
              <a:t>, </a:t>
            </a:r>
            <a:r>
              <a:rPr lang="en-US" dirty="0" err="1"/>
              <a:t>hiperurikemija</a:t>
            </a:r>
            <a:r>
              <a:rPr lang="en-US" dirty="0"/>
              <a:t>, </a:t>
            </a:r>
            <a:r>
              <a:rPr lang="en-US" dirty="0" err="1"/>
              <a:t>hipokalcemija</a:t>
            </a:r>
            <a:r>
              <a:rPr lang="en-US" dirty="0"/>
              <a:t>, </a:t>
            </a:r>
            <a:r>
              <a:rPr lang="sr-Latn-RS" dirty="0"/>
              <a:t>akutna insuficijencija bubrega</a:t>
            </a:r>
            <a:r>
              <a:rPr lang="en-US" dirty="0"/>
              <a:t>.  </a:t>
            </a:r>
            <a:endParaRPr lang="sr-Latn-RS" dirty="0"/>
          </a:p>
          <a:p>
            <a:r>
              <a:rPr lang="sr-Latn-RS" dirty="0"/>
              <a:t>Lečenje</a:t>
            </a:r>
            <a:r>
              <a:rPr lang="en-US" dirty="0"/>
              <a:t>: </a:t>
            </a:r>
            <a:r>
              <a:rPr lang="en-US" dirty="0" err="1"/>
              <a:t>Agresivna</a:t>
            </a:r>
            <a:r>
              <a:rPr lang="en-US" dirty="0"/>
              <a:t> </a:t>
            </a:r>
            <a:r>
              <a:rPr lang="en-US" dirty="0" err="1"/>
              <a:t>hidratacija</a:t>
            </a:r>
            <a:r>
              <a:rPr lang="en-US" dirty="0"/>
              <a:t>, </a:t>
            </a:r>
            <a:r>
              <a:rPr lang="en-US" dirty="0" err="1"/>
              <a:t>sredstva</a:t>
            </a:r>
            <a:r>
              <a:rPr lang="en-US" dirty="0"/>
              <a:t> za </a:t>
            </a:r>
            <a:r>
              <a:rPr lang="en-US" dirty="0" err="1"/>
              <a:t>snižavanje</a:t>
            </a:r>
            <a:r>
              <a:rPr lang="en-US" dirty="0"/>
              <a:t> </a:t>
            </a:r>
            <a:r>
              <a:rPr lang="en-US" dirty="0" err="1"/>
              <a:t>mokraćne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alopurinol, </a:t>
            </a:r>
            <a:r>
              <a:rPr lang="en-US" dirty="0" err="1"/>
              <a:t>rasburikaza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praćenje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460204-478D-3570-416F-2BE803300F28}"/>
              </a:ext>
            </a:extLst>
          </p:cNvPr>
          <p:cNvSpPr txBox="1"/>
          <p:nvPr/>
        </p:nvSpPr>
        <p:spPr>
          <a:xfrm>
            <a:off x="3815080" y="6065520"/>
            <a:ext cx="823975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 err="1"/>
              <a:t>Lupușoru</a:t>
            </a:r>
            <a:r>
              <a:rPr lang="en-GB" sz="1400" dirty="0"/>
              <a:t> G, </a:t>
            </a:r>
            <a:r>
              <a:rPr lang="en-GB" sz="1400" dirty="0" err="1"/>
              <a:t>Ailincăi</a:t>
            </a:r>
            <a:r>
              <a:rPr lang="en-GB" sz="1400" dirty="0"/>
              <a:t> I, </a:t>
            </a:r>
            <a:r>
              <a:rPr lang="en-GB" sz="1400" dirty="0" err="1"/>
              <a:t>Frățilă</a:t>
            </a:r>
            <a:r>
              <a:rPr lang="en-GB" sz="1400" dirty="0"/>
              <a:t> G, Ungureanu O, </a:t>
            </a:r>
            <a:r>
              <a:rPr lang="en-GB" sz="1400" dirty="0" err="1"/>
              <a:t>Andronesi</a:t>
            </a:r>
            <a:r>
              <a:rPr lang="en-GB" sz="1400" dirty="0"/>
              <a:t> A, </a:t>
            </a:r>
            <a:r>
              <a:rPr lang="en-GB" sz="1400" dirty="0" err="1"/>
              <a:t>Lupușoru</a:t>
            </a:r>
            <a:r>
              <a:rPr lang="en-GB" sz="1400" dirty="0"/>
              <a:t> M, Banu M, </a:t>
            </a:r>
            <a:r>
              <a:rPr lang="en-GB" sz="1400" dirty="0" err="1"/>
              <a:t>Văcăroiu</a:t>
            </a:r>
            <a:r>
              <a:rPr lang="en-GB" sz="1400" dirty="0"/>
              <a:t> I, Dina C, </a:t>
            </a:r>
            <a:r>
              <a:rPr lang="en-GB" sz="1400" dirty="0" err="1"/>
              <a:t>Sinescu</a:t>
            </a:r>
            <a:r>
              <a:rPr lang="en-GB" sz="1400" dirty="0"/>
              <a:t> I. </a:t>
            </a:r>
            <a:endParaRPr lang="sr-Latn-RS" sz="1400" dirty="0"/>
          </a:p>
          <a:p>
            <a:r>
              <a:rPr lang="en-GB" sz="1400" dirty="0" err="1"/>
              <a:t>Tumor</a:t>
            </a:r>
            <a:r>
              <a:rPr lang="en-GB" sz="1400" dirty="0"/>
              <a:t> Lysis Syndrome: An Endless Challenge in Onco-Nephrology. Biomedicines. 2022;10(5):1012.</a:t>
            </a:r>
          </a:p>
        </p:txBody>
      </p:sp>
    </p:spTree>
    <p:extLst>
      <p:ext uri="{BB962C8B-B14F-4D97-AF65-F5344CB8AC3E}">
        <p14:creationId xmlns:p14="http://schemas.microsoft.com/office/powerpoint/2010/main" val="3648471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23FC9-BBB6-2951-7372-58E2318F7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Infekcije i sekundarni maligniteti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46797-873F-9647-B74C-9AC147706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520" y="1368425"/>
            <a:ext cx="10515600" cy="4351338"/>
          </a:xfrm>
        </p:spPr>
        <p:txBody>
          <a:bodyPr>
            <a:normAutofit/>
          </a:bodyPr>
          <a:lstStyle/>
          <a:p>
            <a:r>
              <a:rPr lang="en-US" b="1" dirty="0" err="1"/>
              <a:t>Infekcij</a:t>
            </a:r>
            <a:r>
              <a:rPr lang="sr-Latn-RS" b="1" dirty="0"/>
              <a:t>e</a:t>
            </a:r>
            <a:r>
              <a:rPr lang="sr-Latn-RS" dirty="0"/>
              <a:t>: </a:t>
            </a:r>
            <a:r>
              <a:rPr lang="en-US" dirty="0" err="1"/>
              <a:t>Povećan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od </a:t>
            </a:r>
            <a:r>
              <a:rPr lang="en-US" dirty="0" err="1"/>
              <a:t>bakterijskih</a:t>
            </a:r>
            <a:r>
              <a:rPr lang="en-US" dirty="0"/>
              <a:t>, </a:t>
            </a:r>
            <a:r>
              <a:rPr lang="en-US" dirty="0" err="1"/>
              <a:t>virusnih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gljivičnih</a:t>
            </a:r>
            <a:r>
              <a:rPr lang="en-US" dirty="0"/>
              <a:t> </a:t>
            </a:r>
            <a:r>
              <a:rPr lang="en-US" dirty="0" err="1"/>
              <a:t>infekcija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supresije</a:t>
            </a:r>
            <a:r>
              <a:rPr lang="en-US" dirty="0"/>
              <a:t> </a:t>
            </a:r>
            <a:r>
              <a:rPr lang="en-US" dirty="0" err="1"/>
              <a:t>imuniteta</a:t>
            </a:r>
            <a:r>
              <a:rPr lang="en-US" dirty="0"/>
              <a:t> od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hemoterapije</a:t>
            </a:r>
            <a:r>
              <a:rPr lang="en-US" dirty="0"/>
              <a:t>, </a:t>
            </a:r>
            <a:r>
              <a:rPr lang="en-US" dirty="0" err="1"/>
              <a:t>terapije</a:t>
            </a:r>
            <a:r>
              <a:rPr lang="en-US" dirty="0"/>
              <a:t> CAR-T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produženih</a:t>
            </a:r>
            <a:r>
              <a:rPr lang="en-US" dirty="0"/>
              <a:t> </a:t>
            </a:r>
            <a:r>
              <a:rPr lang="en-US" dirty="0" err="1"/>
              <a:t>citopenija</a:t>
            </a:r>
            <a:r>
              <a:rPr lang="sr-Latn-RS" dirty="0"/>
              <a:t>: </a:t>
            </a:r>
            <a:r>
              <a:rPr lang="en-US" dirty="0"/>
              <a:t>0.55 </a:t>
            </a:r>
            <a:r>
              <a:rPr lang="en-US" dirty="0" err="1"/>
              <a:t>infe</a:t>
            </a:r>
            <a:r>
              <a:rPr lang="sr-Latn-RS" dirty="0" err="1"/>
              <a:t>kcija</a:t>
            </a:r>
            <a:r>
              <a:rPr lang="en-US" dirty="0"/>
              <a:t>/100 </a:t>
            </a:r>
            <a:r>
              <a:rPr lang="sr-Latn-RS" dirty="0"/>
              <a:t>dana</a:t>
            </a:r>
            <a:r>
              <a:rPr lang="en-US" dirty="0"/>
              <a:t>   </a:t>
            </a:r>
            <a:endParaRPr lang="sr-Latn-RS" dirty="0"/>
          </a:p>
          <a:p>
            <a:r>
              <a:rPr lang="sr-Latn-RS" dirty="0"/>
              <a:t>Lečenje</a:t>
            </a:r>
            <a:r>
              <a:rPr lang="en-US" dirty="0"/>
              <a:t>: </a:t>
            </a:r>
            <a:r>
              <a:rPr lang="en-US" dirty="0" err="1"/>
              <a:t>Profilaktičk</a:t>
            </a:r>
            <a:r>
              <a:rPr lang="sr-Latn-RS" dirty="0"/>
              <a:t>a primena</a:t>
            </a:r>
            <a:r>
              <a:rPr lang="en-US" dirty="0"/>
              <a:t> </a:t>
            </a:r>
            <a:r>
              <a:rPr lang="en-US" dirty="0" err="1"/>
              <a:t>antibioti</a:t>
            </a:r>
            <a:r>
              <a:rPr lang="sr-Latn-RS" dirty="0"/>
              <a:t>ka</a:t>
            </a:r>
            <a:r>
              <a:rPr lang="en-US" dirty="0"/>
              <a:t>, </a:t>
            </a:r>
            <a:r>
              <a:rPr lang="sr-Latn-RS" dirty="0" err="1"/>
              <a:t>antigljivičnih</a:t>
            </a:r>
            <a:r>
              <a:rPr lang="sr-Latn-RS" dirty="0"/>
              <a:t> lekova 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antivirus</a:t>
            </a:r>
            <a:r>
              <a:rPr lang="sr-Latn-RS" dirty="0" err="1"/>
              <a:t>nih</a:t>
            </a:r>
            <a:r>
              <a:rPr lang="sr-Latn-RS" dirty="0"/>
              <a:t> lekova</a:t>
            </a:r>
            <a:r>
              <a:rPr lang="en-US" dirty="0"/>
              <a:t>; </a:t>
            </a:r>
            <a:r>
              <a:rPr lang="en-US" dirty="0" err="1"/>
              <a:t>hitno</a:t>
            </a:r>
            <a:r>
              <a:rPr lang="en-US" dirty="0"/>
              <a:t> </a:t>
            </a:r>
            <a:r>
              <a:rPr lang="en-US" dirty="0" err="1"/>
              <a:t>lečenje</a:t>
            </a:r>
            <a:r>
              <a:rPr lang="en-US" dirty="0"/>
              <a:t> </a:t>
            </a:r>
            <a:r>
              <a:rPr lang="en-US" dirty="0" err="1"/>
              <a:t>infekcija</a:t>
            </a:r>
            <a:r>
              <a:rPr lang="en-US" dirty="0"/>
              <a:t> je </a:t>
            </a:r>
            <a:r>
              <a:rPr lang="en-US" dirty="0" err="1"/>
              <a:t>ključno</a:t>
            </a:r>
            <a:r>
              <a:rPr lang="en-US" dirty="0"/>
              <a:t>.</a:t>
            </a:r>
            <a:endParaRPr lang="sr-Latn-RS" dirty="0"/>
          </a:p>
          <a:p>
            <a:r>
              <a:rPr lang="en-US" b="1" dirty="0" err="1"/>
              <a:t>Sekundarni</a:t>
            </a:r>
            <a:r>
              <a:rPr lang="en-US" b="1" dirty="0"/>
              <a:t> </a:t>
            </a:r>
            <a:r>
              <a:rPr lang="en-US" b="1" dirty="0" err="1"/>
              <a:t>malignitet</a:t>
            </a:r>
            <a:r>
              <a:rPr lang="sr-Latn-RS" dirty="0"/>
              <a:t>:</a:t>
            </a:r>
            <a:r>
              <a:rPr lang="en-US" dirty="0"/>
              <a:t> </a:t>
            </a:r>
            <a:r>
              <a:rPr lang="en-US" dirty="0" err="1"/>
              <a:t>Redak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moguc</a:t>
            </a:r>
            <a:r>
              <a:rPr lang="en-US" dirty="0"/>
              <a:t>́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karcinoma</a:t>
            </a:r>
            <a:r>
              <a:rPr lang="en-US" dirty="0"/>
              <a:t>,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/>
              <a:t>povezan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modifikacijama</a:t>
            </a:r>
            <a:r>
              <a:rPr lang="en-US" dirty="0"/>
              <a:t> CAR-T </a:t>
            </a:r>
            <a:r>
              <a:rPr lang="en-US" dirty="0" err="1"/>
              <a:t>ćelija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prethodnim</a:t>
            </a:r>
            <a:r>
              <a:rPr lang="en-US" dirty="0"/>
              <a:t> </a:t>
            </a:r>
            <a:r>
              <a:rPr lang="en-US" dirty="0" err="1"/>
              <a:t>tretmanima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Učestalost</a:t>
            </a:r>
            <a:r>
              <a:rPr lang="en-US" dirty="0"/>
              <a:t>: </a:t>
            </a:r>
            <a:r>
              <a:rPr lang="sr-Latn-RS" dirty="0" err="1"/>
              <a:t>Mijeloidne</a:t>
            </a:r>
            <a:r>
              <a:rPr lang="sr-Latn-RS" dirty="0"/>
              <a:t> </a:t>
            </a:r>
            <a:r>
              <a:rPr lang="sr-Latn-RS" dirty="0" err="1"/>
              <a:t>neoplazme</a:t>
            </a:r>
            <a:r>
              <a:rPr lang="sr-Latn-RS" dirty="0"/>
              <a:t> 2.3 – 13% za 5 godina; T-ćelijski limfom retko, karcinomi kože 7 – 15% za 5 godina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1B6DF0-EC67-6CAD-C2A4-19A186BC7A1E}"/>
              </a:ext>
            </a:extLst>
          </p:cNvPr>
          <p:cNvSpPr txBox="1"/>
          <p:nvPr/>
        </p:nvSpPr>
        <p:spPr>
          <a:xfrm>
            <a:off x="3185160" y="6199843"/>
            <a:ext cx="8893781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Cordeiro AC, </a:t>
            </a:r>
            <a:r>
              <a:rPr lang="en-GB" sz="1400" dirty="0" err="1"/>
              <a:t>Durisek</a:t>
            </a:r>
            <a:r>
              <a:rPr lang="en-GB" sz="1400" dirty="0"/>
              <a:t> G, Batista MV, Schmidt J, de Lima M, Bezerra E. Late events after anti-CD19 CAR T-cell therapy for </a:t>
            </a:r>
            <a:endParaRPr lang="sr-Latn-RS" sz="1400" dirty="0"/>
          </a:p>
          <a:p>
            <a:r>
              <a:rPr lang="en-GB" sz="1400" dirty="0"/>
              <a:t>relapsed/refractory B-cell non-Hodgkin lymphoma. Front Oncol. 2024;14:1404351.</a:t>
            </a:r>
          </a:p>
        </p:txBody>
      </p:sp>
    </p:spTree>
    <p:extLst>
      <p:ext uri="{BB962C8B-B14F-4D97-AF65-F5344CB8AC3E}">
        <p14:creationId xmlns:p14="http://schemas.microsoft.com/office/powerpoint/2010/main" val="1305713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93C48-DC03-D8CB-D2DB-7ED7EF1E0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Struktura CAR receptora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61AF9-E7C3-D28A-4111-BA59B7007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5109"/>
          </a:xfrm>
        </p:spPr>
        <p:txBody>
          <a:bodyPr/>
          <a:lstStyle/>
          <a:p>
            <a:r>
              <a:rPr lang="en-US" dirty="0"/>
              <a:t>CAR </a:t>
            </a:r>
            <a:r>
              <a:rPr lang="sr-Latn-RS" dirty="0"/>
              <a:t>receptor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od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regiona</a:t>
            </a:r>
            <a:r>
              <a:rPr lang="en-US" dirty="0"/>
              <a:t> za </a:t>
            </a:r>
            <a:r>
              <a:rPr lang="en-US" dirty="0" err="1"/>
              <a:t>prepoznavanje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unutrašnjeg</a:t>
            </a:r>
            <a:r>
              <a:rPr lang="en-US" dirty="0"/>
              <a:t> </a:t>
            </a:r>
            <a:r>
              <a:rPr lang="en-US" dirty="0" err="1"/>
              <a:t>signalnog</a:t>
            </a:r>
            <a:r>
              <a:rPr lang="en-US" dirty="0"/>
              <a:t> </a:t>
            </a:r>
            <a:r>
              <a:rPr lang="en-US" dirty="0" err="1"/>
              <a:t>regiona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/>
              <a:t>Region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prepoznavanja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od </a:t>
            </a:r>
            <a:r>
              <a:rPr lang="en-US" dirty="0" err="1"/>
              <a:t>jednolančanog</a:t>
            </a:r>
            <a:r>
              <a:rPr lang="en-US" dirty="0"/>
              <a:t> </a:t>
            </a:r>
            <a:r>
              <a:rPr lang="en-US" dirty="0" err="1"/>
              <a:t>antitela</a:t>
            </a:r>
            <a:r>
              <a:rPr lang="en-US" dirty="0"/>
              <a:t> (</a:t>
            </a:r>
            <a:r>
              <a:rPr lang="en-US" dirty="0" err="1"/>
              <a:t>scFv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domena</a:t>
            </a:r>
            <a:r>
              <a:rPr lang="en-US" dirty="0"/>
              <a:t> koji se </a:t>
            </a:r>
            <a:r>
              <a:rPr lang="en-US" dirty="0" err="1"/>
              <a:t>vezuje</a:t>
            </a:r>
            <a:r>
              <a:rPr lang="en-US" dirty="0"/>
              <a:t> za antigen koji </a:t>
            </a:r>
            <a:r>
              <a:rPr lang="en-US" dirty="0" err="1"/>
              <a:t>prepoznaje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vezuje</a:t>
            </a:r>
            <a:r>
              <a:rPr lang="en-US" dirty="0"/>
              <a:t> se za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antigene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površini</a:t>
            </a:r>
            <a:r>
              <a:rPr lang="en-US" dirty="0"/>
              <a:t> </a:t>
            </a:r>
            <a:r>
              <a:rPr lang="en-US" dirty="0" err="1"/>
              <a:t>ciljnih</a:t>
            </a:r>
            <a:r>
              <a:rPr lang="en-US" dirty="0"/>
              <a:t> </a:t>
            </a:r>
            <a:r>
              <a:rPr lang="en-US" dirty="0" err="1"/>
              <a:t>ćelija</a:t>
            </a:r>
            <a:r>
              <a:rPr lang="en-US" dirty="0"/>
              <a:t> </a:t>
            </a:r>
            <a:r>
              <a:rPr lang="en-US" dirty="0" err="1"/>
              <a:t>raka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Unutrašnji</a:t>
            </a:r>
            <a:r>
              <a:rPr lang="en-US" dirty="0"/>
              <a:t> </a:t>
            </a:r>
            <a:r>
              <a:rPr lang="en-US" dirty="0" err="1"/>
              <a:t>signalni</a:t>
            </a:r>
            <a:r>
              <a:rPr lang="en-US" dirty="0"/>
              <a:t> region </a:t>
            </a:r>
            <a:r>
              <a:rPr lang="en-US" dirty="0" err="1"/>
              <a:t>tipično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signalne</a:t>
            </a:r>
            <a:r>
              <a:rPr lang="en-US" dirty="0"/>
              <a:t> </a:t>
            </a:r>
            <a:r>
              <a:rPr lang="en-US" dirty="0" err="1"/>
              <a:t>molekule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signalne</a:t>
            </a:r>
            <a:r>
              <a:rPr lang="en-US" dirty="0"/>
              <a:t> module </a:t>
            </a:r>
            <a:r>
              <a:rPr lang="en-US" dirty="0" err="1"/>
              <a:t>potrebne</a:t>
            </a:r>
            <a:r>
              <a:rPr lang="en-US" dirty="0"/>
              <a:t> za </a:t>
            </a:r>
            <a:r>
              <a:rPr lang="en-US" dirty="0" err="1"/>
              <a:t>aktiviranje</a:t>
            </a:r>
            <a:r>
              <a:rPr lang="en-US" dirty="0"/>
              <a:t> T </a:t>
            </a:r>
            <a:r>
              <a:rPr lang="en-US" dirty="0" err="1"/>
              <a:t>ćelija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C480EB-D401-C755-8C43-84CB7AE9FD1C}"/>
              </a:ext>
            </a:extLst>
          </p:cNvPr>
          <p:cNvSpPr txBox="1"/>
          <p:nvPr/>
        </p:nvSpPr>
        <p:spPr>
          <a:xfrm>
            <a:off x="3037888" y="6119113"/>
            <a:ext cx="900118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Sun D, Shi X, Li S, Wang X, Yang X, Wan M. CAR‑T cell therapy: A breakthrough in traditional cancer treatment strategies. </a:t>
            </a:r>
            <a:endParaRPr lang="sr-Latn-RS" sz="1400" dirty="0"/>
          </a:p>
          <a:p>
            <a:r>
              <a:rPr lang="en-GB" sz="1400" dirty="0"/>
              <a:t>Mol Med Rep. 202</a:t>
            </a:r>
            <a:r>
              <a:rPr lang="sr-Latn-RS" sz="1400" dirty="0"/>
              <a:t>4</a:t>
            </a:r>
            <a:r>
              <a:rPr lang="en-GB" sz="1400" dirty="0"/>
              <a:t>;29(3):47.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5151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FB306-D383-F205-CB3B-8F1C2409D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Struktura CAR receptora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23545-6AD9-D0C8-00BB-1CE7A5285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ScFv</a:t>
            </a:r>
            <a:r>
              <a:rPr lang="en-US" dirty="0"/>
              <a:t> se </a:t>
            </a:r>
            <a:r>
              <a:rPr lang="sr-Latn-RS" dirty="0"/>
              <a:t>vezuje za antigene na tumorskim ćelijama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aktivira</a:t>
            </a:r>
            <a:r>
              <a:rPr lang="en-US" dirty="0"/>
              <a:t> </a:t>
            </a:r>
            <a:r>
              <a:rPr lang="en-US" dirty="0" err="1"/>
              <a:t>antitumorski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T </a:t>
            </a:r>
            <a:r>
              <a:rPr lang="en-US" dirty="0" err="1"/>
              <a:t>ćelija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Transdukcioni</a:t>
            </a:r>
            <a:r>
              <a:rPr lang="en-US" dirty="0"/>
              <a:t> </a:t>
            </a:r>
            <a:r>
              <a:rPr lang="en-US" dirty="0" err="1"/>
              <a:t>domen</a:t>
            </a:r>
            <a:r>
              <a:rPr lang="en-US" dirty="0"/>
              <a:t> CAR-T </a:t>
            </a:r>
            <a:r>
              <a:rPr lang="en-US" dirty="0" err="1"/>
              <a:t>ćelija</a:t>
            </a:r>
            <a:r>
              <a:rPr lang="en-US" dirty="0"/>
              <a:t>, koji je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poznat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unutrašnji</a:t>
            </a:r>
            <a:r>
              <a:rPr lang="en-US" dirty="0"/>
              <a:t> </a:t>
            </a:r>
            <a:r>
              <a:rPr lang="en-US" dirty="0" err="1"/>
              <a:t>signalni</a:t>
            </a:r>
            <a:r>
              <a:rPr lang="en-US" dirty="0"/>
              <a:t> region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domen</a:t>
            </a:r>
            <a:r>
              <a:rPr lang="en-US" dirty="0"/>
              <a:t> </a:t>
            </a:r>
            <a:r>
              <a:rPr lang="en-US" dirty="0" err="1"/>
              <a:t>aktivacije</a:t>
            </a:r>
            <a:r>
              <a:rPr lang="en-US" dirty="0"/>
              <a:t>, </a:t>
            </a:r>
            <a:r>
              <a:rPr lang="en-US" dirty="0" err="1"/>
              <a:t>nalazi</a:t>
            </a:r>
            <a:r>
              <a:rPr lang="en-US" dirty="0"/>
              <a:t> se </a:t>
            </a:r>
            <a:r>
              <a:rPr lang="en-US" dirty="0" err="1"/>
              <a:t>unutar</a:t>
            </a:r>
            <a:r>
              <a:rPr lang="en-US" dirty="0"/>
              <a:t> CAR-T </a:t>
            </a:r>
            <a:r>
              <a:rPr lang="en-US" dirty="0" err="1"/>
              <a:t>ćelije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u </a:t>
            </a:r>
            <a:r>
              <a:rPr lang="en-US" dirty="0" err="1"/>
              <a:t>prenošenju</a:t>
            </a:r>
            <a:r>
              <a:rPr lang="en-US" dirty="0"/>
              <a:t> </a:t>
            </a:r>
            <a:r>
              <a:rPr lang="en-US" dirty="0" err="1"/>
              <a:t>spoljnih</a:t>
            </a:r>
            <a:r>
              <a:rPr lang="en-US" dirty="0"/>
              <a:t> </a:t>
            </a:r>
            <a:r>
              <a:rPr lang="en-US" dirty="0" err="1"/>
              <a:t>signala</a:t>
            </a:r>
            <a:r>
              <a:rPr lang="en-US" dirty="0"/>
              <a:t> za </a:t>
            </a:r>
            <a:r>
              <a:rPr lang="en-US" dirty="0" err="1"/>
              <a:t>prepoznavanje</a:t>
            </a:r>
            <a:r>
              <a:rPr lang="en-US" dirty="0"/>
              <a:t> </a:t>
            </a:r>
            <a:r>
              <a:rPr lang="en-US" dirty="0" err="1"/>
              <a:t>antigena</a:t>
            </a:r>
            <a:r>
              <a:rPr lang="en-US" dirty="0"/>
              <a:t> u </a:t>
            </a:r>
            <a:r>
              <a:rPr lang="en-US" dirty="0" err="1"/>
              <a:t>unutrašnjost</a:t>
            </a:r>
            <a:r>
              <a:rPr lang="en-US" dirty="0"/>
              <a:t> </a:t>
            </a:r>
            <a:r>
              <a:rPr lang="en-US" dirty="0" err="1"/>
              <a:t>ćelije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sr-Latn-RS" dirty="0"/>
              <a:t>one aktivirale i izazvao </a:t>
            </a:r>
            <a:r>
              <a:rPr lang="en-US" dirty="0" err="1"/>
              <a:t>imuni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Najčešće</a:t>
            </a:r>
            <a:r>
              <a:rPr lang="en-US" dirty="0"/>
              <a:t> </a:t>
            </a:r>
            <a:r>
              <a:rPr lang="en-US" dirty="0" err="1"/>
              <a:t>korišćeni</a:t>
            </a:r>
            <a:r>
              <a:rPr lang="en-US" dirty="0"/>
              <a:t> </a:t>
            </a:r>
            <a:r>
              <a:rPr lang="en-US" dirty="0" err="1"/>
              <a:t>transdukcioni</a:t>
            </a:r>
            <a:r>
              <a:rPr lang="en-US" dirty="0"/>
              <a:t> </a:t>
            </a:r>
            <a:r>
              <a:rPr lang="en-US" dirty="0" err="1"/>
              <a:t>domen</a:t>
            </a:r>
            <a:r>
              <a:rPr lang="en-US" dirty="0"/>
              <a:t> je CD3z</a:t>
            </a:r>
            <a:r>
              <a:rPr lang="sr-Latn-RS" dirty="0"/>
              <a:t>eta</a:t>
            </a:r>
            <a:r>
              <a:rPr lang="en-US" dirty="0"/>
              <a:t> </a:t>
            </a:r>
            <a:r>
              <a:rPr lang="en-US" dirty="0" err="1"/>
              <a:t>domen</a:t>
            </a:r>
            <a:r>
              <a:rPr lang="en-US" dirty="0"/>
              <a:t>, koji je </a:t>
            </a:r>
            <a:r>
              <a:rPr lang="en-US" dirty="0" err="1"/>
              <a:t>uključen</a:t>
            </a:r>
            <a:r>
              <a:rPr lang="en-US" dirty="0"/>
              <a:t> u </a:t>
            </a:r>
            <a:r>
              <a:rPr lang="en-US" dirty="0" err="1"/>
              <a:t>signalni</a:t>
            </a:r>
            <a:r>
              <a:rPr lang="en-US" dirty="0"/>
              <a:t> put za </a:t>
            </a:r>
            <a:r>
              <a:rPr lang="en-US" dirty="0" err="1"/>
              <a:t>aktivaciju</a:t>
            </a:r>
            <a:r>
              <a:rPr lang="en-US" dirty="0"/>
              <a:t> </a:t>
            </a:r>
            <a:r>
              <a:rPr lang="en-US" dirty="0" err="1"/>
              <a:t>T-ćelija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Kostimulativni</a:t>
            </a:r>
            <a:r>
              <a:rPr lang="en-US" dirty="0"/>
              <a:t> </a:t>
            </a:r>
            <a:r>
              <a:rPr lang="en-US" dirty="0" err="1"/>
              <a:t>domeni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za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efekta</a:t>
            </a:r>
            <a:r>
              <a:rPr lang="en-US" dirty="0"/>
              <a:t> </a:t>
            </a:r>
            <a:r>
              <a:rPr lang="en-US" dirty="0" err="1"/>
              <a:t>aktivacije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proliferacije</a:t>
            </a:r>
            <a:r>
              <a:rPr lang="en-US" dirty="0"/>
              <a:t> CAR-T </a:t>
            </a:r>
            <a:r>
              <a:rPr lang="en-US" dirty="0" err="1"/>
              <a:t>ćelija</a:t>
            </a:r>
            <a:r>
              <a:rPr lang="sr-Latn-RS" dirty="0"/>
              <a:t>:</a:t>
            </a:r>
            <a:r>
              <a:rPr lang="en-US" dirty="0"/>
              <a:t> CD28, 4-1BB (CD137) </a:t>
            </a:r>
            <a:r>
              <a:rPr lang="en-US" dirty="0" err="1"/>
              <a:t>i</a:t>
            </a:r>
            <a:r>
              <a:rPr lang="en-US" dirty="0"/>
              <a:t> OKS40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291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3D073-3895-D4E8-6CC1-D678297A0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Generacije CAR receptora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F69A0-C2E0-99C5-2D63-794BA300F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CAR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generacije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sr-Latn-RS" dirty="0"/>
              <a:t>samo </a:t>
            </a:r>
            <a:r>
              <a:rPr lang="en-US" dirty="0" err="1"/>
              <a:t>domen</a:t>
            </a:r>
            <a:r>
              <a:rPr lang="en-US" dirty="0"/>
              <a:t> za </a:t>
            </a:r>
            <a:r>
              <a:rPr lang="en-US" dirty="0" err="1"/>
              <a:t>prepoznavanje</a:t>
            </a:r>
            <a:r>
              <a:rPr lang="en-US" dirty="0"/>
              <a:t> </a:t>
            </a:r>
            <a:r>
              <a:rPr lang="en-US" dirty="0" err="1"/>
              <a:t>antigena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domen</a:t>
            </a:r>
            <a:r>
              <a:rPr lang="en-US" dirty="0"/>
              <a:t> </a:t>
            </a:r>
            <a:r>
              <a:rPr lang="en-US" dirty="0" err="1"/>
              <a:t>transdukcije</a:t>
            </a:r>
            <a:r>
              <a:rPr lang="en-US" dirty="0"/>
              <a:t> CD3z</a:t>
            </a:r>
            <a:r>
              <a:rPr lang="sr-Latn-RS" dirty="0"/>
              <a:t>eta</a:t>
            </a:r>
            <a:r>
              <a:rPr lang="en-US" dirty="0"/>
              <a:t>. </a:t>
            </a:r>
            <a:r>
              <a:rPr lang="sr-Latn-RS" dirty="0"/>
              <a:t>Prva generacija ima</a:t>
            </a:r>
            <a:r>
              <a:rPr lang="en-US" dirty="0"/>
              <a:t> </a:t>
            </a:r>
            <a:r>
              <a:rPr lang="en-US" dirty="0" err="1"/>
              <a:t>slabu</a:t>
            </a:r>
            <a:r>
              <a:rPr lang="en-US" dirty="0"/>
              <a:t> </a:t>
            </a:r>
            <a:r>
              <a:rPr lang="en-US" dirty="0" err="1"/>
              <a:t>terapijsku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za </a:t>
            </a:r>
            <a:r>
              <a:rPr lang="en-US" dirty="0" err="1"/>
              <a:t>antigene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niskim</a:t>
            </a:r>
            <a:r>
              <a:rPr lang="en-US" dirty="0"/>
              <a:t> </a:t>
            </a:r>
            <a:r>
              <a:rPr lang="en-US" dirty="0" err="1"/>
              <a:t>nivoom</a:t>
            </a:r>
            <a:r>
              <a:rPr lang="en-US" dirty="0"/>
              <a:t> </a:t>
            </a:r>
            <a:r>
              <a:rPr lang="en-US" dirty="0" err="1"/>
              <a:t>ekspresije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heterogenom</a:t>
            </a:r>
            <a:r>
              <a:rPr lang="en-US" dirty="0"/>
              <a:t> </a:t>
            </a:r>
            <a:r>
              <a:rPr lang="en-US" dirty="0" err="1"/>
              <a:t>ekspresijom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CAR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generacije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dodatak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domena</a:t>
            </a:r>
            <a:r>
              <a:rPr lang="en-US" dirty="0"/>
              <a:t> </a:t>
            </a:r>
            <a:r>
              <a:rPr lang="en-US" dirty="0" err="1"/>
              <a:t>kostimulativnog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CD28 </a:t>
            </a:r>
            <a:r>
              <a:rPr lang="en-US" dirty="0" err="1"/>
              <a:t>ili</a:t>
            </a:r>
            <a:r>
              <a:rPr lang="en-US" dirty="0"/>
              <a:t> 4-1BB,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poboljšala</a:t>
            </a:r>
            <a:r>
              <a:rPr lang="en-US" dirty="0"/>
              <a:t> </a:t>
            </a:r>
            <a:r>
              <a:rPr lang="en-US" dirty="0" err="1"/>
              <a:t>aktivacija</a:t>
            </a:r>
            <a:r>
              <a:rPr lang="en-US" dirty="0"/>
              <a:t> </a:t>
            </a:r>
            <a:r>
              <a:rPr lang="en-US" dirty="0" err="1"/>
              <a:t>T-ćelija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poboljšala</a:t>
            </a:r>
            <a:r>
              <a:rPr lang="en-US" dirty="0"/>
              <a:t> </a:t>
            </a:r>
            <a:r>
              <a:rPr lang="en-US" dirty="0" err="1"/>
              <a:t>ćelijska</a:t>
            </a:r>
            <a:r>
              <a:rPr lang="en-US" dirty="0"/>
              <a:t> </a:t>
            </a:r>
            <a:r>
              <a:rPr lang="en-US" dirty="0" err="1"/>
              <a:t>proliferacija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preživljavanje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CAR </a:t>
            </a:r>
            <a:r>
              <a:rPr lang="en-US" dirty="0" err="1"/>
              <a:t>treće</a:t>
            </a:r>
            <a:r>
              <a:rPr lang="en-US" dirty="0"/>
              <a:t> </a:t>
            </a:r>
            <a:r>
              <a:rPr lang="en-US" dirty="0" err="1"/>
              <a:t>generacije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dodatak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domena</a:t>
            </a:r>
            <a:r>
              <a:rPr lang="en-US" dirty="0"/>
              <a:t> </a:t>
            </a:r>
            <a:r>
              <a:rPr lang="en-US" dirty="0" err="1"/>
              <a:t>kostimulativnih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generaciji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CAR </a:t>
            </a:r>
            <a:r>
              <a:rPr lang="en-US" dirty="0" err="1"/>
              <a:t>četvrte</a:t>
            </a:r>
            <a:r>
              <a:rPr lang="en-US" dirty="0"/>
              <a:t> </a:t>
            </a:r>
            <a:r>
              <a:rPr lang="en-US" dirty="0" err="1"/>
              <a:t>generacije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poboljšanu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CAR-a </a:t>
            </a:r>
            <a:r>
              <a:rPr lang="en-US" dirty="0" err="1"/>
              <a:t>uvođenjem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kaseta</a:t>
            </a:r>
            <a:r>
              <a:rPr lang="en-US" dirty="0"/>
              <a:t> za </a:t>
            </a:r>
            <a:r>
              <a:rPr lang="en-US" dirty="0" err="1"/>
              <a:t>stimulaciju</a:t>
            </a:r>
            <a:r>
              <a:rPr lang="en-US" dirty="0"/>
              <a:t> </a:t>
            </a:r>
            <a:r>
              <a:rPr lang="en-US" dirty="0" err="1"/>
              <a:t>sekrecije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poliklonalnih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za </a:t>
            </a:r>
            <a:r>
              <a:rPr lang="en-US" dirty="0" err="1"/>
              <a:t>izlučivanje</a:t>
            </a:r>
            <a:r>
              <a:rPr lang="en-US" dirty="0"/>
              <a:t> </a:t>
            </a:r>
            <a:r>
              <a:rPr lang="en-US" dirty="0" err="1"/>
              <a:t>antitela</a:t>
            </a:r>
            <a:r>
              <a:rPr lang="en-US" dirty="0"/>
              <a:t>. Ovi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sekrecije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lučiti</a:t>
            </a:r>
            <a:r>
              <a:rPr lang="en-US" dirty="0"/>
              <a:t>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citokine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IL-12 </a:t>
            </a:r>
            <a:r>
              <a:rPr lang="en-US" dirty="0" err="1"/>
              <a:t>i</a:t>
            </a:r>
            <a:r>
              <a:rPr lang="en-US" dirty="0"/>
              <a:t> IL-18,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vezivanja</a:t>
            </a:r>
            <a:r>
              <a:rPr lang="en-US" dirty="0"/>
              <a:t> CAR-T </a:t>
            </a:r>
            <a:r>
              <a:rPr lang="en-US" dirty="0" err="1"/>
              <a:t>ćelija</a:t>
            </a:r>
            <a:r>
              <a:rPr lang="en-US" dirty="0"/>
              <a:t> za </a:t>
            </a:r>
            <a:r>
              <a:rPr lang="en-US" dirty="0" err="1"/>
              <a:t>antigene</a:t>
            </a:r>
            <a:r>
              <a:rPr lang="en-US" dirty="0"/>
              <a:t>,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pojačavajući</a:t>
            </a:r>
            <a:r>
              <a:rPr lang="en-US" dirty="0"/>
              <a:t> </a:t>
            </a:r>
            <a:r>
              <a:rPr lang="en-US" dirty="0" err="1"/>
              <a:t>aktivaciju</a:t>
            </a:r>
            <a:r>
              <a:rPr lang="en-US" dirty="0"/>
              <a:t> </a:t>
            </a:r>
            <a:r>
              <a:rPr lang="en-US" dirty="0" err="1"/>
              <a:t>T-ćelija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promovišući</a:t>
            </a:r>
            <a:r>
              <a:rPr lang="en-US" dirty="0"/>
              <a:t> </a:t>
            </a:r>
            <a:r>
              <a:rPr lang="en-US" dirty="0" err="1"/>
              <a:t>imuni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antitumorske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. CD28 </a:t>
            </a:r>
            <a:r>
              <a:rPr lang="en-US" dirty="0" err="1"/>
              <a:t>ili</a:t>
            </a:r>
            <a:r>
              <a:rPr lang="en-US" dirty="0"/>
              <a:t> CD137 </a:t>
            </a:r>
            <a:r>
              <a:rPr lang="en-US" dirty="0" err="1"/>
              <a:t>preaktivacioni</a:t>
            </a:r>
            <a:r>
              <a:rPr lang="en-US" dirty="0"/>
              <a:t> </a:t>
            </a:r>
            <a:r>
              <a:rPr lang="en-US" dirty="0" err="1"/>
              <a:t>domeni</a:t>
            </a:r>
            <a:r>
              <a:rPr lang="sr-Latn-RS" dirty="0"/>
              <a:t> </a:t>
            </a:r>
            <a:r>
              <a:rPr lang="en-US" dirty="0" err="1"/>
              <a:t>pojačavaju</a:t>
            </a:r>
            <a:r>
              <a:rPr lang="en-US" dirty="0"/>
              <a:t> </a:t>
            </a:r>
            <a:r>
              <a:rPr lang="en-US" dirty="0" err="1"/>
              <a:t>aktivaciju</a:t>
            </a:r>
            <a:r>
              <a:rPr lang="en-US" dirty="0"/>
              <a:t> CAR-T </a:t>
            </a:r>
            <a:r>
              <a:rPr lang="en-US" dirty="0" err="1"/>
              <a:t>ćelija</a:t>
            </a:r>
            <a:r>
              <a:rPr lang="en-US" dirty="0"/>
              <a:t> </a:t>
            </a:r>
            <a:r>
              <a:rPr lang="sr-Latn-RS" dirty="0"/>
              <a:t>i </a:t>
            </a:r>
            <a:r>
              <a:rPr lang="en-US" dirty="0"/>
              <a:t>pre </a:t>
            </a:r>
            <a:r>
              <a:rPr lang="en-US" dirty="0" err="1"/>
              <a:t>vezivanja</a:t>
            </a:r>
            <a:r>
              <a:rPr lang="en-US" dirty="0"/>
              <a:t> </a:t>
            </a:r>
            <a:r>
              <a:rPr lang="en-US" dirty="0" err="1"/>
              <a:t>antigena</a:t>
            </a:r>
            <a:r>
              <a:rPr lang="sr-Latn-RS" dirty="0"/>
              <a:t>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43E8C3-6C2C-C7A1-2FF5-709E0553C5FF}"/>
              </a:ext>
            </a:extLst>
          </p:cNvPr>
          <p:cNvSpPr txBox="1"/>
          <p:nvPr/>
        </p:nvSpPr>
        <p:spPr>
          <a:xfrm>
            <a:off x="3566594" y="6187143"/>
            <a:ext cx="827502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Abou-El-</a:t>
            </a:r>
            <a:r>
              <a:rPr lang="en-US" sz="1400" dirty="0" err="1"/>
              <a:t>Enein</a:t>
            </a:r>
            <a:r>
              <a:rPr lang="en-US" sz="1400" dirty="0"/>
              <a:t> M, </a:t>
            </a:r>
            <a:r>
              <a:rPr lang="en-US" sz="1400" dirty="0" err="1"/>
              <a:t>Elsallab</a:t>
            </a:r>
            <a:r>
              <a:rPr lang="en-US" sz="1400" dirty="0"/>
              <a:t> M, Feldman SA, </a:t>
            </a:r>
            <a:r>
              <a:rPr lang="en-US" sz="1400" dirty="0" err="1"/>
              <a:t>Fesnak</a:t>
            </a:r>
            <a:r>
              <a:rPr lang="en-US" sz="1400" dirty="0"/>
              <a:t> AD, Heslop HE, Marks P, Till BG, Bauer G, </a:t>
            </a:r>
            <a:r>
              <a:rPr lang="en-US" sz="1400" dirty="0" err="1"/>
              <a:t>Savoldo</a:t>
            </a:r>
            <a:r>
              <a:rPr lang="en-US" sz="1400" dirty="0"/>
              <a:t> B. Scalable </a:t>
            </a:r>
            <a:endParaRPr lang="sr-Latn-RS" sz="1400" dirty="0"/>
          </a:p>
          <a:p>
            <a:r>
              <a:rPr lang="en-US" sz="1400" dirty="0"/>
              <a:t>Manufacturing of CAR T cells for Cancer Immunotherapy. Blood Cancer </a:t>
            </a:r>
            <a:r>
              <a:rPr lang="en-US" sz="1400" dirty="0" err="1"/>
              <a:t>Discov</a:t>
            </a:r>
            <a:r>
              <a:rPr lang="en-US" sz="1400" dirty="0"/>
              <a:t>. 2021;2(5):408-422. </a:t>
            </a:r>
          </a:p>
        </p:txBody>
      </p:sp>
    </p:spTree>
    <p:extLst>
      <p:ext uri="{BB962C8B-B14F-4D97-AF65-F5344CB8AC3E}">
        <p14:creationId xmlns:p14="http://schemas.microsoft.com/office/powerpoint/2010/main" val="4515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5D38E-23FA-E4F5-3EEF-BB32FE6F1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Do sada odobrene CAR-T terapije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54D72-7C11-9F61-914D-CCEEC08E3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Kymriah® (</a:t>
            </a:r>
            <a:r>
              <a:rPr lang="en-GB" dirty="0" err="1"/>
              <a:t>tisagenlecleucel</a:t>
            </a:r>
            <a:r>
              <a:rPr lang="en-GB" dirty="0"/>
              <a:t>)</a:t>
            </a:r>
            <a:r>
              <a:rPr lang="sr-Latn-RS" dirty="0"/>
              <a:t>, odobren </a:t>
            </a:r>
            <a:r>
              <a:rPr lang="en-GB" dirty="0"/>
              <a:t>2017</a:t>
            </a:r>
            <a:r>
              <a:rPr lang="sr-Latn-RS" dirty="0"/>
              <a:t>. za lečenje akutne limfoblastne leukemije, limfoma velikih B ćelija i folikularnog limfoma</a:t>
            </a:r>
          </a:p>
          <a:p>
            <a:r>
              <a:rPr lang="en-US" dirty="0" err="1"/>
              <a:t>Yescarta</a:t>
            </a:r>
            <a:r>
              <a:rPr lang="en-US" dirty="0"/>
              <a:t>® (</a:t>
            </a:r>
            <a:r>
              <a:rPr lang="en-US" dirty="0" err="1"/>
              <a:t>axicabtagene</a:t>
            </a:r>
            <a:r>
              <a:rPr lang="en-US" dirty="0"/>
              <a:t> </a:t>
            </a:r>
            <a:r>
              <a:rPr lang="en-US" dirty="0" err="1"/>
              <a:t>ciloleucel</a:t>
            </a:r>
            <a:r>
              <a:rPr lang="en-US" dirty="0"/>
              <a:t>)</a:t>
            </a:r>
            <a:r>
              <a:rPr lang="sr-Latn-RS" dirty="0"/>
              <a:t>, odobrena 2017. za lečenje limfoma velikih B ćelija i folikularnog limfoma</a:t>
            </a:r>
          </a:p>
          <a:p>
            <a:r>
              <a:rPr lang="sr-Latn-RS" dirty="0"/>
              <a:t>Tecartus® (brexucabtagene autoleucal), odobren 2020. za lečenje akutne limfoblastne leukemije poreklom od B-limfocita i  limfoma plaštastih ćelija</a:t>
            </a:r>
          </a:p>
          <a:p>
            <a:r>
              <a:rPr lang="en-US" dirty="0" err="1"/>
              <a:t>Breyanzi</a:t>
            </a:r>
            <a:r>
              <a:rPr lang="en-US" dirty="0"/>
              <a:t>® (</a:t>
            </a:r>
            <a:r>
              <a:rPr lang="en-US" dirty="0" err="1"/>
              <a:t>lisocabtagene</a:t>
            </a:r>
            <a:r>
              <a:rPr lang="en-US" dirty="0"/>
              <a:t> </a:t>
            </a:r>
            <a:r>
              <a:rPr lang="en-US" dirty="0" err="1"/>
              <a:t>maraleucel</a:t>
            </a:r>
            <a:r>
              <a:rPr lang="en-US" dirty="0"/>
              <a:t>)</a:t>
            </a:r>
            <a:r>
              <a:rPr lang="sr-Latn-RS" dirty="0"/>
              <a:t>, odobren 2021, za lečenje limfoma velikih B ćelija </a:t>
            </a:r>
          </a:p>
          <a:p>
            <a:r>
              <a:rPr lang="en-US" dirty="0" err="1"/>
              <a:t>Abecma</a:t>
            </a:r>
            <a:r>
              <a:rPr lang="en-US" dirty="0"/>
              <a:t>® (</a:t>
            </a:r>
            <a:r>
              <a:rPr lang="en-US" dirty="0" err="1"/>
              <a:t>idecabtagene</a:t>
            </a:r>
            <a:r>
              <a:rPr lang="en-US" dirty="0"/>
              <a:t> </a:t>
            </a:r>
            <a:r>
              <a:rPr lang="en-US" dirty="0" err="1"/>
              <a:t>vicleucel</a:t>
            </a:r>
            <a:r>
              <a:rPr lang="en-US" dirty="0"/>
              <a:t>)</a:t>
            </a:r>
            <a:r>
              <a:rPr lang="sr-Latn-RS" dirty="0"/>
              <a:t>, odobrena 2021, za lečenje refrakternog multiplog mijeloma</a:t>
            </a:r>
          </a:p>
          <a:p>
            <a:r>
              <a:rPr lang="en-US" dirty="0" err="1"/>
              <a:t>Carvykti</a:t>
            </a:r>
            <a:r>
              <a:rPr lang="en-US" dirty="0"/>
              <a:t>® (</a:t>
            </a:r>
            <a:r>
              <a:rPr lang="en-US" dirty="0" err="1"/>
              <a:t>ciltacabtagene</a:t>
            </a:r>
            <a:r>
              <a:rPr lang="en-US" dirty="0"/>
              <a:t> </a:t>
            </a:r>
            <a:r>
              <a:rPr lang="en-US" dirty="0" err="1"/>
              <a:t>autoleucel</a:t>
            </a:r>
            <a:r>
              <a:rPr lang="en-US" dirty="0"/>
              <a:t>)</a:t>
            </a:r>
            <a:r>
              <a:rPr lang="sr-Latn-RS" dirty="0"/>
              <a:t>, odobren 2022, za lečenje refrakternog multiplog mijeloma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FE486E-6DF3-2C38-2FA6-21339E0DA082}"/>
              </a:ext>
            </a:extLst>
          </p:cNvPr>
          <p:cNvSpPr txBox="1"/>
          <p:nvPr/>
        </p:nvSpPr>
        <p:spPr>
          <a:xfrm>
            <a:off x="5131041" y="6387799"/>
            <a:ext cx="703590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Chen, Y. -J., Abila, B., &amp; Mostafa Kamel, Y. (2023). CAR-T: What Is Next? Cancers, 15(3), 663.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59403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4A7AC-1537-A861-85DE-E88BB4B61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Ključni koraci u CAR-T terapiji: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8FCFBF4-2B35-0397-B597-AA42012744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60513" y="1610581"/>
            <a:ext cx="10893287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Izolacija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T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ćelija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: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Uzima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se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uzorak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krvi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pacijenta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izoluju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se T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ćelije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Genetička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modifikacija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: T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ćelijama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se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dodaje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gen za CAR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pomoću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vektora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Proliferacija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u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laboratoriji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: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Genetički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modifikovane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ćelije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se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razmnožavaju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u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kontrolisanim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uslovima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  <a:endParaRPr kumimoji="0" lang="sr-Latn-R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sr-Latn-RS" altLang="en-US" b="1" dirty="0">
                <a:latin typeface="+mj-lt"/>
              </a:rPr>
              <a:t>Verifikacija</a:t>
            </a:r>
            <a:r>
              <a:rPr lang="sr-Latn-RS" altLang="en-US" dirty="0">
                <a:latin typeface="+mj-lt"/>
              </a:rPr>
              <a:t> </a:t>
            </a:r>
            <a:r>
              <a:rPr lang="sr-Latn-RS" altLang="en-US" dirty="0" err="1">
                <a:latin typeface="+mj-lt"/>
              </a:rPr>
              <a:t>fenotipa</a:t>
            </a:r>
            <a:r>
              <a:rPr lang="sr-Latn-RS" altLang="en-US" dirty="0">
                <a:latin typeface="+mj-lt"/>
              </a:rPr>
              <a:t> i funkcionalnosti CAR-T ćelija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sr-Latn-R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Krioprezervacija</a:t>
            </a:r>
            <a:r>
              <a:rPr kumimoji="0" lang="sr-Latn-R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i čuvanje 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CA</a:t>
            </a:r>
            <a:r>
              <a:rPr lang="sr-Latn-RS" altLang="en-US" dirty="0">
                <a:latin typeface="+mj-lt"/>
              </a:rPr>
              <a:t>R-T ćelija do primene na pacijentu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Infuzija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u </a:t>
            </a:r>
            <a:r>
              <a:rPr kumimoji="0" lang="sr-Latn-R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krvotok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pacijenta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: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Modifikovane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T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ćelije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se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vraćaju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pacijentu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intravenskim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putem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Praćenje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odgovora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nuspojava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: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Pacijent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se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prati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zbog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potencijalnih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komplikacija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reakcija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terapiju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7EFAD5-5E89-9813-AB82-ED304ABAC7E9}"/>
              </a:ext>
            </a:extLst>
          </p:cNvPr>
          <p:cNvSpPr txBox="1"/>
          <p:nvPr/>
        </p:nvSpPr>
        <p:spPr>
          <a:xfrm>
            <a:off x="3657600" y="6116320"/>
            <a:ext cx="8444941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Ayala Ceja M, </a:t>
            </a:r>
            <a:r>
              <a:rPr lang="en-GB" sz="1400" dirty="0" err="1"/>
              <a:t>Khericha</a:t>
            </a:r>
            <a:r>
              <a:rPr lang="en-GB" sz="1400" dirty="0"/>
              <a:t> M, Harris CM, Puig-</a:t>
            </a:r>
            <a:r>
              <a:rPr lang="en-GB" sz="1400" dirty="0" err="1"/>
              <a:t>Saus</a:t>
            </a:r>
            <a:r>
              <a:rPr lang="en-GB" sz="1400" dirty="0"/>
              <a:t> C, Chen YY. CAR-T cell manufacturing: Major process parameters </a:t>
            </a:r>
            <a:endParaRPr lang="sr-Latn-RS" sz="1400" dirty="0"/>
          </a:p>
          <a:p>
            <a:r>
              <a:rPr lang="en-GB" sz="1400" dirty="0"/>
              <a:t>and next-generation strategies. J Exp Med. 2024 Feb 5;221(2):e20230903.</a:t>
            </a:r>
          </a:p>
        </p:txBody>
      </p:sp>
    </p:spTree>
    <p:extLst>
      <p:ext uri="{BB962C8B-B14F-4D97-AF65-F5344CB8AC3E}">
        <p14:creationId xmlns:p14="http://schemas.microsoft.com/office/powerpoint/2010/main" val="3573635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00823-503C-7EC2-632A-84A3EA188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Indikacije za CAR-T terapiju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18440-B2C2-EE9F-EA58-A5D601B1C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17495"/>
          </a:xfrm>
        </p:spPr>
        <p:txBody>
          <a:bodyPr/>
          <a:lstStyle/>
          <a:p>
            <a:r>
              <a:rPr lang="en-US" dirty="0" err="1"/>
              <a:t>Akutna</a:t>
            </a:r>
            <a:r>
              <a:rPr lang="en-US" dirty="0"/>
              <a:t> </a:t>
            </a:r>
            <a:r>
              <a:rPr lang="en-US" dirty="0" err="1"/>
              <a:t>limfoblastna</a:t>
            </a:r>
            <a:r>
              <a:rPr lang="en-US" dirty="0"/>
              <a:t> </a:t>
            </a:r>
            <a:r>
              <a:rPr lang="en-US" dirty="0" err="1"/>
              <a:t>leukemija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dece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mla</a:t>
            </a:r>
            <a:r>
              <a:rPr lang="sr-Latn-RS" dirty="0"/>
              <a:t>đ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odraslih</a:t>
            </a:r>
            <a:r>
              <a:rPr lang="en-US" dirty="0"/>
              <a:t>.</a:t>
            </a:r>
            <a:endParaRPr lang="sr-Latn-RS" dirty="0"/>
          </a:p>
          <a:p>
            <a:r>
              <a:rPr lang="en-US" dirty="0" err="1"/>
              <a:t>Difuzni</a:t>
            </a:r>
            <a:r>
              <a:rPr lang="en-US" dirty="0"/>
              <a:t> B-</a:t>
            </a:r>
            <a:r>
              <a:rPr lang="en-US" dirty="0" err="1"/>
              <a:t>ćelijski</a:t>
            </a:r>
            <a:r>
              <a:rPr lang="en-US" dirty="0"/>
              <a:t> </a:t>
            </a:r>
            <a:r>
              <a:rPr lang="en-US" dirty="0" err="1"/>
              <a:t>limfom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Multipli </a:t>
            </a:r>
            <a:r>
              <a:rPr lang="sr-Latn-RS" dirty="0" err="1"/>
              <a:t>mijelom</a:t>
            </a:r>
            <a:r>
              <a:rPr lang="en-US" dirty="0"/>
              <a:t> koji </a:t>
            </a:r>
            <a:r>
              <a:rPr lang="en-US" dirty="0" err="1"/>
              <a:t>ni</a:t>
            </a:r>
            <a:r>
              <a:rPr lang="sr-Latn-RS" dirty="0"/>
              <a:t>je</a:t>
            </a:r>
            <a:r>
              <a:rPr lang="en-US" dirty="0"/>
              <a:t> </a:t>
            </a:r>
            <a:r>
              <a:rPr lang="en-US" dirty="0" err="1"/>
              <a:t>odgovori</a:t>
            </a:r>
            <a:r>
              <a:rPr lang="sr-Latn-RS" dirty="0"/>
              <a:t>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standardne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Sistemski </a:t>
            </a:r>
            <a:r>
              <a:rPr lang="sr-Latn-RS" dirty="0" err="1"/>
              <a:t>lupus</a:t>
            </a:r>
            <a:r>
              <a:rPr lang="sr-Latn-RS" dirty="0"/>
              <a:t> </a:t>
            </a:r>
            <a:r>
              <a:rPr lang="sr-Latn-RS" dirty="0" err="1"/>
              <a:t>eritematodes</a:t>
            </a:r>
            <a:r>
              <a:rPr lang="sr-Latn-RS" dirty="0"/>
              <a:t> – još nije odobrena indikacija</a:t>
            </a:r>
          </a:p>
          <a:p>
            <a:r>
              <a:rPr lang="sr-Latn-RS" dirty="0"/>
              <a:t>Solidni tumori – još nije odobrena indikacija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B36B77-0F23-6B67-7F3F-B90055FF575F}"/>
              </a:ext>
            </a:extLst>
          </p:cNvPr>
          <p:cNvSpPr txBox="1"/>
          <p:nvPr/>
        </p:nvSpPr>
        <p:spPr>
          <a:xfrm>
            <a:off x="3901440" y="6116320"/>
            <a:ext cx="7895110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Liu Y, Dong M, Chu Y, Zhou L, You Y, Pang X, Yang S, Zhang L, Chen L, Zhu L, Xiao J, Wang W, Qin C, Tian D. </a:t>
            </a:r>
            <a:endParaRPr lang="sr-Latn-RS" sz="1400" dirty="0"/>
          </a:p>
          <a:p>
            <a:r>
              <a:rPr lang="en-GB" sz="1400" dirty="0"/>
              <a:t>Dawn of CAR-T cell therapy in autoimmune diseases. Chin Med J (Engl). 2024;137(10):1140-1150.</a:t>
            </a:r>
          </a:p>
        </p:txBody>
      </p:sp>
    </p:spTree>
    <p:extLst>
      <p:ext uri="{BB962C8B-B14F-4D97-AF65-F5344CB8AC3E}">
        <p14:creationId xmlns:p14="http://schemas.microsoft.com/office/powerpoint/2010/main" val="142253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624C-9E03-5790-3AD5-F9BA7E2A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Sudbina</a:t>
            </a:r>
            <a:r>
              <a:rPr lang="en-US" dirty="0"/>
              <a:t> </a:t>
            </a:r>
            <a:r>
              <a:rPr lang="en-US" dirty="0" err="1"/>
              <a:t>genetički</a:t>
            </a:r>
            <a:r>
              <a:rPr lang="en-US" dirty="0"/>
              <a:t> </a:t>
            </a:r>
            <a:r>
              <a:rPr lang="en-US" dirty="0" err="1"/>
              <a:t>modifikovanih</a:t>
            </a:r>
            <a:r>
              <a:rPr lang="en-US" dirty="0"/>
              <a:t> T </a:t>
            </a:r>
            <a:r>
              <a:rPr lang="en-US" dirty="0" err="1"/>
              <a:t>limfocita</a:t>
            </a:r>
            <a:r>
              <a:rPr lang="en-US" dirty="0"/>
              <a:t> (CAR-T </a:t>
            </a:r>
            <a:r>
              <a:rPr lang="en-US" dirty="0" err="1"/>
              <a:t>ćelija</a:t>
            </a:r>
            <a:r>
              <a:rPr lang="en-US" dirty="0"/>
              <a:t>) u </a:t>
            </a:r>
            <a:r>
              <a:rPr lang="en-US" dirty="0" err="1"/>
              <a:t>organizmu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C95F8-0332-933F-86B8-75647880B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</a:t>
            </a:r>
            <a:r>
              <a:rPr lang="en-US" b="1" dirty="0" err="1"/>
              <a:t>Aktivacija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ciljani</a:t>
            </a:r>
            <a:r>
              <a:rPr lang="en-US" b="1" dirty="0"/>
              <a:t> </a:t>
            </a:r>
            <a:r>
              <a:rPr lang="en-US" b="1" dirty="0" err="1"/>
              <a:t>napad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infuzije</a:t>
            </a:r>
            <a:r>
              <a:rPr lang="en-US" dirty="0"/>
              <a:t>, CAR-T </a:t>
            </a:r>
            <a:r>
              <a:rPr lang="en-US" dirty="0" err="1"/>
              <a:t>ćelije</a:t>
            </a:r>
            <a:r>
              <a:rPr lang="en-US" dirty="0"/>
              <a:t> </a:t>
            </a:r>
            <a:r>
              <a:rPr lang="en-US" dirty="0" err="1"/>
              <a:t>cirkulišu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organizam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prepoznaju</a:t>
            </a:r>
            <a:r>
              <a:rPr lang="en-US" dirty="0"/>
              <a:t> </a:t>
            </a:r>
            <a:r>
              <a:rPr lang="en-US" dirty="0" err="1"/>
              <a:t>ciljni</a:t>
            </a:r>
            <a:r>
              <a:rPr lang="en-US" dirty="0"/>
              <a:t> antigen (</a:t>
            </a:r>
            <a:r>
              <a:rPr lang="en-US" dirty="0" err="1"/>
              <a:t>npr</a:t>
            </a:r>
            <a:r>
              <a:rPr lang="en-US" dirty="0"/>
              <a:t>. CD19</a:t>
            </a:r>
            <a:r>
              <a:rPr lang="sr-Latn-RS" dirty="0"/>
              <a:t> u slučaju lečenja sistemskog </a:t>
            </a:r>
            <a:r>
              <a:rPr lang="sr-Latn-RS" dirty="0" err="1"/>
              <a:t>lupusa</a:t>
            </a:r>
            <a:r>
              <a:rPr lang="en-US" dirty="0"/>
              <a:t>)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tumorskim</a:t>
            </a:r>
            <a:r>
              <a:rPr lang="sr-Latn-RS" dirty="0"/>
              <a:t> ili</a:t>
            </a:r>
            <a:r>
              <a:rPr lang="en-US" dirty="0"/>
              <a:t> </a:t>
            </a:r>
            <a:r>
              <a:rPr lang="en-US" dirty="0" err="1"/>
              <a:t>ćelijama</a:t>
            </a:r>
            <a:r>
              <a:rPr lang="sr-Latn-RS" dirty="0"/>
              <a:t> imunog sistema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vežu</a:t>
            </a:r>
            <a:r>
              <a:rPr lang="en-US" dirty="0"/>
              <a:t> za </a:t>
            </a:r>
            <a:r>
              <a:rPr lang="en-US" dirty="0" err="1"/>
              <a:t>tumorsku</a:t>
            </a:r>
            <a:r>
              <a:rPr lang="en-US" dirty="0"/>
              <a:t> </a:t>
            </a:r>
            <a:r>
              <a:rPr lang="en-US" dirty="0" err="1"/>
              <a:t>ćeliju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himeričnog</a:t>
            </a:r>
            <a:r>
              <a:rPr lang="en-US" dirty="0"/>
              <a:t> antigen </a:t>
            </a:r>
            <a:r>
              <a:rPr lang="en-US" dirty="0" err="1"/>
              <a:t>receptora</a:t>
            </a:r>
            <a:r>
              <a:rPr lang="en-US" dirty="0"/>
              <a:t> (CAR), </a:t>
            </a:r>
            <a:r>
              <a:rPr lang="en-US" dirty="0" err="1"/>
              <a:t>aktiviraju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uništavaju</a:t>
            </a:r>
            <a:r>
              <a:rPr lang="en-US" dirty="0"/>
              <a:t> </a:t>
            </a:r>
            <a:r>
              <a:rPr lang="en-US" dirty="0" err="1"/>
              <a:t>ciljanu</a:t>
            </a:r>
            <a:r>
              <a:rPr lang="en-US" dirty="0"/>
              <a:t> </a:t>
            </a:r>
            <a:r>
              <a:rPr lang="en-US" dirty="0" err="1"/>
              <a:t>ćeliju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oslobađanja</a:t>
            </a:r>
            <a:r>
              <a:rPr lang="en-US" dirty="0"/>
              <a:t> </a:t>
            </a:r>
            <a:r>
              <a:rPr lang="en-US" dirty="0" err="1"/>
              <a:t>citotoksičnih</a:t>
            </a:r>
            <a:r>
              <a:rPr lang="en-US" dirty="0"/>
              <a:t> </a:t>
            </a:r>
            <a:r>
              <a:rPr lang="en-US" dirty="0" err="1"/>
              <a:t>molekula</a:t>
            </a:r>
            <a:r>
              <a:rPr lang="en-US" dirty="0"/>
              <a:t> (</a:t>
            </a:r>
            <a:r>
              <a:rPr lang="en-US" dirty="0" err="1"/>
              <a:t>perforina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granzima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sr-Latn-RS" dirty="0"/>
              <a:t>izazivanjem</a:t>
            </a:r>
            <a:r>
              <a:rPr lang="en-US" dirty="0"/>
              <a:t> </a:t>
            </a:r>
            <a:r>
              <a:rPr lang="en-US" dirty="0" err="1"/>
              <a:t>apoptoze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6B778E-F938-FD98-482B-A555C866436C}"/>
              </a:ext>
            </a:extLst>
          </p:cNvPr>
          <p:cNvSpPr txBox="1"/>
          <p:nvPr/>
        </p:nvSpPr>
        <p:spPr>
          <a:xfrm>
            <a:off x="4592320" y="6050290"/>
            <a:ext cx="7229864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dirty="0"/>
              <a:t>Liu Y, An L, Huang R, Xiong J, Yang H, Wang X, Zhang X. Strategies to enhance CAR-T persistence. </a:t>
            </a:r>
            <a:endParaRPr lang="sr-Latn-RS" sz="1400" dirty="0"/>
          </a:p>
          <a:p>
            <a:r>
              <a:rPr lang="en-GB" sz="1400" dirty="0" err="1"/>
              <a:t>Biomark</a:t>
            </a:r>
            <a:r>
              <a:rPr lang="en-GB" sz="1400" dirty="0"/>
              <a:t> Res. 2022;10(1):86. </a:t>
            </a:r>
          </a:p>
        </p:txBody>
      </p:sp>
    </p:spTree>
    <p:extLst>
      <p:ext uri="{BB962C8B-B14F-4D97-AF65-F5344CB8AC3E}">
        <p14:creationId xmlns:p14="http://schemas.microsoft.com/office/powerpoint/2010/main" val="761333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2407</Words>
  <Application>Microsoft Office PowerPoint</Application>
  <PresentationFormat>Widescreen</PresentationFormat>
  <Paragraphs>140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Terapija malignih bolesti T-ćelijama sa himernim receptorom za tumorski antigen (CAR T-ćelije)</vt:lpstr>
      <vt:lpstr>Definicije osnovnih pojmova</vt:lpstr>
      <vt:lpstr>Struktura CAR receptora</vt:lpstr>
      <vt:lpstr>Struktura CAR receptora</vt:lpstr>
      <vt:lpstr>Generacije CAR receptora</vt:lpstr>
      <vt:lpstr>Do sada odobrene CAR-T terapije</vt:lpstr>
      <vt:lpstr>Ključni koraci u CAR-T terapiji:</vt:lpstr>
      <vt:lpstr>Indikacije za CAR-T terapiju</vt:lpstr>
      <vt:lpstr>Sudbina genetički modifikovanih T limfocita (CAR-T ćelija) u organizmu pacijenta </vt:lpstr>
      <vt:lpstr>Sudbina genetički modifikovanih T limfocita (CAR-T ćelija) u organizmu pacijenta </vt:lpstr>
      <vt:lpstr>Sudbina genetički modifikovanih T limfocita (CAR-T ćelija) u organizmu pacijenta</vt:lpstr>
      <vt:lpstr>Sudbina genetički modifikovanih T limfocita (CAR-T ćelija) u organizmu pacijenta</vt:lpstr>
      <vt:lpstr>Tehnologija za povećanje perzistencije i smanjenje iscrpljivanja CAR-T ćelija</vt:lpstr>
      <vt:lpstr>Sudbina genetički modifikovanih T limfocita (CAR-T ćelija) u organizmu pacijenta</vt:lpstr>
      <vt:lpstr>Sudbina genetički modifikovanih T limfocita (CAR-T ćelija) u organizmu pacijenta</vt:lpstr>
      <vt:lpstr>Neželjena dejstva CAR-T terapije</vt:lpstr>
      <vt:lpstr>Sindrom oslobađanja citokina (CRS)</vt:lpstr>
      <vt:lpstr>Sindrom neurotoksičnosti povezan sa efektornim ćelijama imunog sistema</vt:lpstr>
      <vt:lpstr>Ostala neželjena dejstva</vt:lpstr>
      <vt:lpstr>Sindrom lize tumora</vt:lpstr>
      <vt:lpstr>Infekcije i sekundarni maligniteti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Slobodan</dc:creator>
  <cp:lastModifiedBy>Slobodan Jankovic</cp:lastModifiedBy>
  <cp:revision>40</cp:revision>
  <dcterms:created xsi:type="dcterms:W3CDTF">2024-12-06T11:34:36Z</dcterms:created>
  <dcterms:modified xsi:type="dcterms:W3CDTF">2024-12-07T12:24:26Z</dcterms:modified>
</cp:coreProperties>
</file>