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1"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B69"/>
    <a:srgbClr val="FFD2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92E809-8715-4751-AD73-847B5049321E}"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92E809-8715-4751-AD73-847B5049321E}"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92E809-8715-4751-AD73-847B5049321E}"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92E809-8715-4751-AD73-847B5049321E}"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92E809-8715-4751-AD73-847B5049321E}"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92E809-8715-4751-AD73-847B5049321E}" type="datetimeFigureOut">
              <a:rPr lang="en-US" smtClean="0"/>
              <a:t>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92E809-8715-4751-AD73-847B5049321E}" type="datetimeFigureOut">
              <a:rPr lang="en-US" smtClean="0"/>
              <a:t>1/10/2019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92E809-8715-4751-AD73-847B5049321E}" type="datetimeFigureOut">
              <a:rPr lang="en-US" smtClean="0"/>
              <a:t>1/10/2019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2E809-8715-4751-AD73-847B5049321E}" type="datetimeFigureOut">
              <a:rPr lang="en-US" smtClean="0"/>
              <a:t>1/10/2019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92E809-8715-4751-AD73-847B5049321E}" type="datetimeFigureOut">
              <a:rPr lang="en-US" smtClean="0"/>
              <a:t>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92E809-8715-4751-AD73-847B5049321E}" type="datetimeFigureOut">
              <a:rPr lang="en-US" smtClean="0"/>
              <a:t>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DB6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92E809-8715-4751-AD73-847B5049321E}" type="datetimeFigureOut">
              <a:rPr lang="en-US" smtClean="0"/>
              <a:t>1/10/2019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15DC93-357E-459D-A5DA-EDBC1C6E244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7"/>
            <a:ext cx="7772400" cy="2187674"/>
          </a:xfrm>
        </p:spPr>
        <p:txBody>
          <a:bodyPr>
            <a:normAutofit/>
          </a:bodyPr>
          <a:lstStyle/>
          <a:p>
            <a:r>
              <a:rPr lang="sr-Latn-RS" dirty="0" smtClean="0"/>
              <a:t>PROFILAKTIČKA PRIMENA ANTIBIOTIKA KOD PERKUTANIH INTERVENCIJA</a:t>
            </a:r>
            <a:endParaRPr lang="en-US" dirty="0"/>
          </a:p>
        </p:txBody>
      </p:sp>
      <p:sp>
        <p:nvSpPr>
          <p:cNvPr id="3" name="Subtitle 2"/>
          <p:cNvSpPr>
            <a:spLocks noGrp="1"/>
          </p:cNvSpPr>
          <p:nvPr>
            <p:ph type="subTitle" idx="1"/>
          </p:nvPr>
        </p:nvSpPr>
        <p:spPr/>
        <p:txBody>
          <a:bodyPr/>
          <a:lstStyle/>
          <a:p>
            <a:r>
              <a:rPr lang="sr-Latn-RS" dirty="0"/>
              <a:t>p</a:t>
            </a:r>
            <a:r>
              <a:rPr lang="sr-Latn-RS" dirty="0" smtClean="0"/>
              <a:t>rof. dr </a:t>
            </a:r>
            <a:r>
              <a:rPr lang="en-US" dirty="0" smtClean="0"/>
              <a:t>Slobodan</a:t>
            </a:r>
            <a:r>
              <a:rPr lang="sr-Latn-RS" dirty="0" smtClean="0"/>
              <a:t> Janković</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Insercija centralnog venskog katetera</a:t>
            </a:r>
            <a:endParaRPr lang="sr-Latn-RS" dirty="0"/>
          </a:p>
        </p:txBody>
      </p:sp>
      <p:sp>
        <p:nvSpPr>
          <p:cNvPr id="3" name="Content Placeholder 2"/>
          <p:cNvSpPr>
            <a:spLocks noGrp="1"/>
          </p:cNvSpPr>
          <p:nvPr>
            <p:ph idx="1"/>
          </p:nvPr>
        </p:nvSpPr>
        <p:spPr/>
        <p:txBody>
          <a:bodyPr/>
          <a:lstStyle/>
          <a:p>
            <a:r>
              <a:rPr lang="sr-Latn-RS" dirty="0" smtClean="0"/>
              <a:t>Najčešći uzročnici: enterokok, stafilokok i kandida</a:t>
            </a:r>
          </a:p>
          <a:p>
            <a:r>
              <a:rPr lang="sr-Latn-RS" dirty="0" smtClean="0"/>
              <a:t>Nema dovoljno dokaza da je profilaktička primena neophodna, pa se predlaže za sada samo kod imunokompromitovanih</a:t>
            </a:r>
            <a:endParaRPr lang="sr-Latn-RS" dirty="0"/>
          </a:p>
        </p:txBody>
      </p:sp>
    </p:spTree>
    <p:extLst>
      <p:ext uri="{BB962C8B-B14F-4D97-AF65-F5344CB8AC3E}">
        <p14:creationId xmlns:p14="http://schemas.microsoft.com/office/powerpoint/2010/main" val="4192150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RS" sz="2800" b="1" dirty="0" smtClean="0"/>
              <a:t>Vaskularne intervencije: Angiografija, Angioplastika, Tromboliza, Postavljanje sredstva koje zatvara arteriju, Postavljanje stenta</a:t>
            </a:r>
            <a:endParaRPr lang="sr-Latn-RS" sz="2800" b="1" dirty="0"/>
          </a:p>
        </p:txBody>
      </p:sp>
      <p:sp>
        <p:nvSpPr>
          <p:cNvPr id="3" name="Content Placeholder 2"/>
          <p:cNvSpPr>
            <a:spLocks noGrp="1"/>
          </p:cNvSpPr>
          <p:nvPr>
            <p:ph idx="1"/>
          </p:nvPr>
        </p:nvSpPr>
        <p:spPr/>
        <p:txBody>
          <a:bodyPr>
            <a:normAutofit lnSpcReduction="10000"/>
          </a:bodyPr>
          <a:lstStyle/>
          <a:p>
            <a:r>
              <a:rPr lang="sr-Latn-RS" dirty="0"/>
              <a:t>Angiografija, Angioplastika, Tromboliza, Postavljanje sredstva koje zatvara arteriju </a:t>
            </a:r>
            <a:r>
              <a:rPr lang="sr-Latn-RS" dirty="0" smtClean="0"/>
              <a:t>– nije indikovana antibiotska profilaksa</a:t>
            </a:r>
            <a:endParaRPr lang="sr-Latn-RS" dirty="0"/>
          </a:p>
          <a:p>
            <a:r>
              <a:rPr lang="sr-Latn-RS" dirty="0" smtClean="0"/>
              <a:t>Indikovana </a:t>
            </a:r>
            <a:r>
              <a:rPr lang="sr-Latn-RS" dirty="0" smtClean="0"/>
              <a:t>je profilaktička primena </a:t>
            </a:r>
            <a:r>
              <a:rPr lang="sr-Latn-RS" dirty="0" smtClean="0"/>
              <a:t>antibiotika pri postavljanju stenta kod visokog rizika od infekcije: ponovljena intervencija u roku od  7 dana, produženo zadržavanje arterijske košuljice, produžena intervencija</a:t>
            </a:r>
          </a:p>
          <a:p>
            <a:pPr lvl="5"/>
            <a:r>
              <a:rPr lang="sr-Latn-RS" dirty="0" smtClean="0"/>
              <a:t>Cefazolin 1g ili vankomicin ili klindamicin</a:t>
            </a:r>
          </a:p>
          <a:p>
            <a:pPr lvl="5"/>
            <a:r>
              <a:rPr lang="sr-Latn-RS" dirty="0" smtClean="0"/>
              <a:t>Stafilokok najčešći izročnik</a:t>
            </a:r>
            <a:endParaRPr lang="sr-Latn-RS" dirty="0"/>
          </a:p>
        </p:txBody>
      </p:sp>
    </p:spTree>
    <p:extLst>
      <p:ext uri="{BB962C8B-B14F-4D97-AF65-F5344CB8AC3E}">
        <p14:creationId xmlns:p14="http://schemas.microsoft.com/office/powerpoint/2010/main" val="1736529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Postavljanje endografta aorte ili perifernih arterija</a:t>
            </a:r>
            <a:endParaRPr lang="sr-Latn-RS" dirty="0"/>
          </a:p>
        </p:txBody>
      </p:sp>
      <p:sp>
        <p:nvSpPr>
          <p:cNvPr id="3" name="Content Placeholder 2"/>
          <p:cNvSpPr>
            <a:spLocks noGrp="1"/>
          </p:cNvSpPr>
          <p:nvPr>
            <p:ph idx="1"/>
          </p:nvPr>
        </p:nvSpPr>
        <p:spPr/>
        <p:txBody>
          <a:bodyPr/>
          <a:lstStyle/>
          <a:p>
            <a:r>
              <a:rPr lang="sr-Latn-RS" dirty="0" smtClean="0"/>
              <a:t>Primenjuje se profilaksa</a:t>
            </a:r>
          </a:p>
          <a:p>
            <a:r>
              <a:rPr lang="sr-Latn-RS" dirty="0"/>
              <a:t>Cefazolin 1g ili vankomicin ili klindamicin</a:t>
            </a:r>
          </a:p>
          <a:p>
            <a:r>
              <a:rPr lang="sr-Latn-RS" dirty="0"/>
              <a:t>Stafilokok najčešći </a:t>
            </a:r>
            <a:r>
              <a:rPr lang="sr-Latn-RS" dirty="0" smtClean="0"/>
              <a:t>izročnik</a:t>
            </a:r>
            <a:endParaRPr lang="sr-Latn-RS" dirty="0"/>
          </a:p>
        </p:txBody>
      </p:sp>
    </p:spTree>
    <p:extLst>
      <p:ext uri="{BB962C8B-B14F-4D97-AF65-F5344CB8AC3E}">
        <p14:creationId xmlns:p14="http://schemas.microsoft.com/office/powerpoint/2010/main" val="1055041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RS" sz="2800" b="1" dirty="0" smtClean="0"/>
              <a:t>Lečenje insuficijencije perifernih vena: endovaskularna termalna ablacija</a:t>
            </a:r>
            <a:r>
              <a:rPr lang="en-US" sz="2800" b="1" dirty="0" smtClean="0"/>
              <a:t>,</a:t>
            </a:r>
            <a:r>
              <a:rPr lang="sr-Latn-RS" sz="2800" b="1" dirty="0" smtClean="0"/>
              <a:t> </a:t>
            </a:r>
            <a:r>
              <a:rPr lang="en-US" sz="2800" b="1" dirty="0" smtClean="0"/>
              <a:t>s</a:t>
            </a:r>
            <a:r>
              <a:rPr lang="sr-Latn-RS" sz="2800" b="1" dirty="0" smtClean="0"/>
              <a:t>kleroterapija</a:t>
            </a:r>
            <a:r>
              <a:rPr lang="en-US" sz="2800" b="1" dirty="0" smtClean="0"/>
              <a:t>, </a:t>
            </a:r>
            <a:r>
              <a:rPr lang="sr-Latn-RS" sz="2800" b="1" dirty="0" smtClean="0"/>
              <a:t>i ambulatorna flebektomija</a:t>
            </a:r>
            <a:endParaRPr lang="sr-Latn-RS" sz="2800" b="1" dirty="0"/>
          </a:p>
        </p:txBody>
      </p:sp>
      <p:sp>
        <p:nvSpPr>
          <p:cNvPr id="3" name="Content Placeholder 2"/>
          <p:cNvSpPr>
            <a:spLocks noGrp="1"/>
          </p:cNvSpPr>
          <p:nvPr>
            <p:ph idx="1"/>
          </p:nvPr>
        </p:nvSpPr>
        <p:spPr/>
        <p:txBody>
          <a:bodyPr/>
          <a:lstStyle/>
          <a:p>
            <a:r>
              <a:rPr lang="sr-Latn-RS" dirty="0" smtClean="0"/>
              <a:t>Antibiotska profilaksa se ne preporučuje kao rutinska mera</a:t>
            </a:r>
            <a:endParaRPr lang="sr-Latn-RS" dirty="0"/>
          </a:p>
        </p:txBody>
      </p:sp>
    </p:spTree>
    <p:extLst>
      <p:ext uri="{BB962C8B-B14F-4D97-AF65-F5344CB8AC3E}">
        <p14:creationId xmlns:p14="http://schemas.microsoft.com/office/powerpoint/2010/main" val="1212235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Postavljanje filtera u donju šuplju venu</a:t>
            </a:r>
            <a:endParaRPr lang="sr-Latn-RS" dirty="0"/>
          </a:p>
        </p:txBody>
      </p:sp>
      <p:sp>
        <p:nvSpPr>
          <p:cNvPr id="3" name="Content Placeholder 2"/>
          <p:cNvSpPr>
            <a:spLocks noGrp="1"/>
          </p:cNvSpPr>
          <p:nvPr>
            <p:ph idx="1"/>
          </p:nvPr>
        </p:nvSpPr>
        <p:spPr/>
        <p:txBody>
          <a:bodyPr/>
          <a:lstStyle/>
          <a:p>
            <a:r>
              <a:rPr lang="sr-Latn-RS" dirty="0"/>
              <a:t>Antibiotska profilaksa se ne preporučuje kao rutinska </a:t>
            </a:r>
            <a:r>
              <a:rPr lang="sr-Latn-RS" dirty="0" smtClean="0"/>
              <a:t>mera</a:t>
            </a:r>
            <a:endParaRPr lang="sr-Latn-RS" dirty="0"/>
          </a:p>
        </p:txBody>
      </p:sp>
    </p:spTree>
    <p:extLst>
      <p:ext uri="{BB962C8B-B14F-4D97-AF65-F5344CB8AC3E}">
        <p14:creationId xmlns:p14="http://schemas.microsoft.com/office/powerpoint/2010/main" val="1266749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Embolizacija i hemoembolizacija</a:t>
            </a:r>
            <a:endParaRPr lang="sr-Latn-RS" dirty="0"/>
          </a:p>
        </p:txBody>
      </p:sp>
      <p:sp>
        <p:nvSpPr>
          <p:cNvPr id="3" name="Content Placeholder 2"/>
          <p:cNvSpPr>
            <a:spLocks noGrp="1"/>
          </p:cNvSpPr>
          <p:nvPr>
            <p:ph idx="1"/>
          </p:nvPr>
        </p:nvSpPr>
        <p:spPr/>
        <p:txBody>
          <a:bodyPr>
            <a:normAutofit fontScale="70000" lnSpcReduction="20000"/>
          </a:bodyPr>
          <a:lstStyle/>
          <a:p>
            <a:r>
              <a:rPr lang="sr-Latn-RS" dirty="0" smtClean="0"/>
              <a:t>Profilaktička primena antibiotika je indikovana</a:t>
            </a:r>
          </a:p>
          <a:p>
            <a:r>
              <a:rPr lang="sr-Latn-RS" dirty="0"/>
              <a:t>1.5–3 </a:t>
            </a:r>
            <a:r>
              <a:rPr lang="sr-Latn-RS" dirty="0" smtClean="0"/>
              <a:t>g ampicillin/sulbaktama </a:t>
            </a:r>
            <a:r>
              <a:rPr lang="sr-Latn-RS" dirty="0"/>
              <a:t>IV </a:t>
            </a:r>
            <a:r>
              <a:rPr lang="sr-Latn-RS" dirty="0" smtClean="0"/>
              <a:t>(hemoembolizacija jetre);  ili</a:t>
            </a:r>
          </a:p>
          <a:p>
            <a:r>
              <a:rPr lang="sr-Latn-RS" dirty="0" smtClean="0"/>
              <a:t>1 </a:t>
            </a:r>
            <a:r>
              <a:rPr lang="sr-Latn-RS" dirty="0"/>
              <a:t>g </a:t>
            </a:r>
            <a:r>
              <a:rPr lang="sr-Latn-RS" dirty="0" smtClean="0"/>
              <a:t>cefazolin + </a:t>
            </a:r>
            <a:r>
              <a:rPr lang="sr-Latn-RS" dirty="0"/>
              <a:t>500 mg </a:t>
            </a:r>
            <a:r>
              <a:rPr lang="sr-Latn-RS" dirty="0" smtClean="0"/>
              <a:t>metronidazol IV (hemoembolizacija jatre); ili</a:t>
            </a:r>
            <a:endParaRPr lang="sr-Latn-RS" dirty="0"/>
          </a:p>
          <a:p>
            <a:r>
              <a:rPr lang="sr-Latn-RS" dirty="0" smtClean="0"/>
              <a:t>2 </a:t>
            </a:r>
            <a:r>
              <a:rPr lang="sr-Latn-RS" dirty="0"/>
              <a:t>g </a:t>
            </a:r>
            <a:r>
              <a:rPr lang="sr-Latn-RS" dirty="0" smtClean="0"/>
              <a:t>ampicilina </a:t>
            </a:r>
            <a:r>
              <a:rPr lang="sr-Latn-RS" dirty="0"/>
              <a:t>IV +</a:t>
            </a:r>
            <a:r>
              <a:rPr lang="sr-Latn-RS" dirty="0" smtClean="0"/>
              <a:t> 1.5 mg/kg gentamicina (hemoembolizacija jetre); ili</a:t>
            </a:r>
            <a:endParaRPr lang="sr-Latn-RS" dirty="0"/>
          </a:p>
          <a:p>
            <a:r>
              <a:rPr lang="sr-Latn-RS" dirty="0" smtClean="0"/>
              <a:t>1 </a:t>
            </a:r>
            <a:r>
              <a:rPr lang="sr-Latn-RS" dirty="0"/>
              <a:t>g </a:t>
            </a:r>
            <a:r>
              <a:rPr lang="sr-Latn-RS" dirty="0" smtClean="0"/>
              <a:t>ceftriaksona IV (hemoembolizacija jtere ili embolizacija slezine ili bubrega);</a:t>
            </a:r>
            <a:endParaRPr lang="sr-Latn-RS" dirty="0"/>
          </a:p>
          <a:p>
            <a:r>
              <a:rPr lang="sr-Latn-RS" dirty="0" smtClean="0"/>
              <a:t>Kod alergije na penicilin – vankomicin ili klindamicin + aminoglikozid</a:t>
            </a:r>
          </a:p>
          <a:p>
            <a:r>
              <a:rPr lang="sr-Latn-RS" dirty="0" smtClean="0"/>
              <a:t>Poseban slučaj je hemoembolizacija jetre kod pacijenta bez intaktnog Odijevog sfinktera (sfinkterotomija, bilijarna drenaža, bilioenterična anastomoza) - tazobaktam/piperacilin + priprema creva</a:t>
            </a:r>
            <a:endParaRPr lang="sr-Latn-RS" dirty="0"/>
          </a:p>
        </p:txBody>
      </p:sp>
    </p:spTree>
    <p:extLst>
      <p:ext uri="{BB962C8B-B14F-4D97-AF65-F5344CB8AC3E}">
        <p14:creationId xmlns:p14="http://schemas.microsoft.com/office/powerpoint/2010/main" val="3992421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Embolizacija a. uterinae</a:t>
            </a:r>
            <a:endParaRPr lang="sr-Latn-RS" dirty="0"/>
          </a:p>
        </p:txBody>
      </p:sp>
      <p:sp>
        <p:nvSpPr>
          <p:cNvPr id="3" name="Content Placeholder 2"/>
          <p:cNvSpPr>
            <a:spLocks noGrp="1"/>
          </p:cNvSpPr>
          <p:nvPr>
            <p:ph idx="1"/>
          </p:nvPr>
        </p:nvSpPr>
        <p:spPr/>
        <p:txBody>
          <a:bodyPr>
            <a:normAutofit fontScale="92500" lnSpcReduction="20000"/>
          </a:bodyPr>
          <a:lstStyle/>
          <a:p>
            <a:r>
              <a:rPr lang="sr-Latn-RS" dirty="0" smtClean="0"/>
              <a:t>Preporučuje se antibiotska profilaksa</a:t>
            </a:r>
          </a:p>
          <a:p>
            <a:r>
              <a:rPr lang="sr-Latn-RS" dirty="0" smtClean="0"/>
              <a:t>1 </a:t>
            </a:r>
            <a:r>
              <a:rPr lang="sr-Latn-RS" dirty="0"/>
              <a:t>g </a:t>
            </a:r>
            <a:r>
              <a:rPr lang="sr-Latn-RS" dirty="0" smtClean="0"/>
              <a:t>cefazolina IV</a:t>
            </a:r>
            <a:r>
              <a:rPr lang="sr-Latn-RS" dirty="0"/>
              <a:t>; </a:t>
            </a:r>
            <a:r>
              <a:rPr lang="sr-Latn-RS" dirty="0" smtClean="0"/>
              <a:t>ili </a:t>
            </a:r>
          </a:p>
          <a:p>
            <a:r>
              <a:rPr lang="sr-Latn-RS" dirty="0" smtClean="0"/>
              <a:t>900 </a:t>
            </a:r>
            <a:r>
              <a:rPr lang="sr-Latn-RS" dirty="0"/>
              <a:t>mg </a:t>
            </a:r>
            <a:r>
              <a:rPr lang="sr-Latn-RS" dirty="0" smtClean="0"/>
              <a:t>klindamicina IV + </a:t>
            </a:r>
            <a:r>
              <a:rPr lang="sr-Latn-RS" dirty="0"/>
              <a:t>1.5 mg/kg </a:t>
            </a:r>
            <a:r>
              <a:rPr lang="sr-Latn-RS" dirty="0" smtClean="0"/>
              <a:t>gentamicina; ili</a:t>
            </a:r>
            <a:endParaRPr lang="sr-Latn-RS" dirty="0"/>
          </a:p>
          <a:p>
            <a:r>
              <a:rPr lang="sr-Latn-RS" dirty="0" smtClean="0"/>
              <a:t>2 </a:t>
            </a:r>
            <a:r>
              <a:rPr lang="sr-Latn-RS" dirty="0"/>
              <a:t>g </a:t>
            </a:r>
            <a:r>
              <a:rPr lang="sr-Latn-RS" dirty="0" smtClean="0"/>
              <a:t>ampicillina </a:t>
            </a:r>
            <a:r>
              <a:rPr lang="sr-Latn-RS" dirty="0"/>
              <a:t>IV</a:t>
            </a:r>
            <a:r>
              <a:rPr lang="sr-Latn-RS" dirty="0" smtClean="0"/>
              <a:t>; ili</a:t>
            </a:r>
            <a:endParaRPr lang="sr-Latn-RS" dirty="0"/>
          </a:p>
          <a:p>
            <a:r>
              <a:rPr lang="sr-Latn-RS" dirty="0" smtClean="0"/>
              <a:t>1.5–3 </a:t>
            </a:r>
            <a:r>
              <a:rPr lang="sr-Latn-RS" dirty="0"/>
              <a:t>g </a:t>
            </a:r>
            <a:r>
              <a:rPr lang="sr-Latn-RS" dirty="0" smtClean="0"/>
              <a:t>ampicilin/sulbaktamaIV</a:t>
            </a:r>
            <a:r>
              <a:rPr lang="sr-Latn-RS" dirty="0"/>
              <a:t>; </a:t>
            </a:r>
            <a:endParaRPr lang="sr-Latn-RS" dirty="0" smtClean="0"/>
          </a:p>
          <a:p>
            <a:r>
              <a:rPr lang="sr-Latn-RS" dirty="0" smtClean="0"/>
              <a:t>Kod alergije na penicilin - vankomicin</a:t>
            </a:r>
            <a:endParaRPr lang="sr-Latn-RS" dirty="0"/>
          </a:p>
          <a:p>
            <a:r>
              <a:rPr lang="sr-Latn-RS" dirty="0" smtClean="0"/>
              <a:t>Ako je pacijentkinja imala ranije hidrosalpinks, onda primeniti 100 </a:t>
            </a:r>
            <a:r>
              <a:rPr lang="sr-Latn-RS" dirty="0"/>
              <a:t>mg </a:t>
            </a:r>
            <a:r>
              <a:rPr lang="sr-Latn-RS" dirty="0" smtClean="0"/>
              <a:t>doksiciklina na 12 sati, 7 dana</a:t>
            </a:r>
            <a:endParaRPr lang="sr-Latn-RS" dirty="0"/>
          </a:p>
        </p:txBody>
      </p:sp>
    </p:spTree>
    <p:extLst>
      <p:ext uri="{BB962C8B-B14F-4D97-AF65-F5344CB8AC3E}">
        <p14:creationId xmlns:p14="http://schemas.microsoft.com/office/powerpoint/2010/main" val="270730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Transjugularni intrahepatički portosistemski šant</a:t>
            </a:r>
            <a:endParaRPr lang="sr-Latn-RS" dirty="0"/>
          </a:p>
        </p:txBody>
      </p:sp>
      <p:sp>
        <p:nvSpPr>
          <p:cNvPr id="3" name="Content Placeholder 2"/>
          <p:cNvSpPr>
            <a:spLocks noGrp="1"/>
          </p:cNvSpPr>
          <p:nvPr>
            <p:ph idx="1"/>
          </p:nvPr>
        </p:nvSpPr>
        <p:spPr/>
        <p:txBody>
          <a:bodyPr/>
          <a:lstStyle/>
          <a:p>
            <a:r>
              <a:rPr lang="sr-Latn-RS" dirty="0" smtClean="0"/>
              <a:t>Indikovana je antibiotska profilaksa</a:t>
            </a:r>
          </a:p>
          <a:p>
            <a:r>
              <a:rPr lang="sr-Latn-RS" dirty="0"/>
              <a:t>1 </a:t>
            </a:r>
            <a:r>
              <a:rPr lang="sr-Latn-RS" dirty="0" smtClean="0"/>
              <a:t>g ceftriaksona </a:t>
            </a:r>
            <a:r>
              <a:rPr lang="sr-Latn-RS" dirty="0"/>
              <a:t>IV </a:t>
            </a:r>
            <a:r>
              <a:rPr lang="sr-Latn-RS" dirty="0" smtClean="0"/>
              <a:t>ili </a:t>
            </a:r>
          </a:p>
          <a:p>
            <a:r>
              <a:rPr lang="sr-Latn-RS" dirty="0" smtClean="0"/>
              <a:t>1.5–3 </a:t>
            </a:r>
            <a:r>
              <a:rPr lang="sr-Latn-RS" dirty="0"/>
              <a:t>g </a:t>
            </a:r>
            <a:r>
              <a:rPr lang="sr-Latn-RS" dirty="0" smtClean="0"/>
              <a:t>ampicilin/sulbaktama </a:t>
            </a:r>
            <a:r>
              <a:rPr lang="sr-Latn-RS" dirty="0"/>
              <a:t>IV; </a:t>
            </a:r>
            <a:endParaRPr lang="sr-Latn-RS" dirty="0" smtClean="0"/>
          </a:p>
          <a:p>
            <a:r>
              <a:rPr lang="sr-Latn-RS" dirty="0" smtClean="0"/>
              <a:t>U slučaju alergije na penicilin, vankomicin ili klindamicin, plus aminoglikozid</a:t>
            </a:r>
            <a:endParaRPr lang="sr-Latn-RS" dirty="0"/>
          </a:p>
        </p:txBody>
      </p:sp>
    </p:spTree>
    <p:extLst>
      <p:ext uri="{BB962C8B-B14F-4D97-AF65-F5344CB8AC3E}">
        <p14:creationId xmlns:p14="http://schemas.microsoft.com/office/powerpoint/2010/main" val="780253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Fluoroskopska gastrostomija ili gastrojejunostomija</a:t>
            </a:r>
            <a:endParaRPr lang="sr-Latn-RS" dirty="0"/>
          </a:p>
        </p:txBody>
      </p:sp>
      <p:sp>
        <p:nvSpPr>
          <p:cNvPr id="3" name="Content Placeholder 2"/>
          <p:cNvSpPr>
            <a:spLocks noGrp="1"/>
          </p:cNvSpPr>
          <p:nvPr>
            <p:ph idx="1"/>
          </p:nvPr>
        </p:nvSpPr>
        <p:spPr/>
        <p:txBody>
          <a:bodyPr/>
          <a:lstStyle/>
          <a:p>
            <a:r>
              <a:rPr lang="sr-Latn-RS" dirty="0" smtClean="0"/>
              <a:t>Indikovana je antibiotska profilaksa</a:t>
            </a:r>
          </a:p>
          <a:p>
            <a:r>
              <a:rPr lang="sr-Latn-RS" dirty="0" smtClean="0"/>
              <a:t>1g cefazolina i.v.</a:t>
            </a:r>
            <a:endParaRPr lang="sr-Latn-RS" dirty="0"/>
          </a:p>
        </p:txBody>
      </p:sp>
    </p:spTree>
    <p:extLst>
      <p:ext uri="{BB962C8B-B14F-4D97-AF65-F5344CB8AC3E}">
        <p14:creationId xmlns:p14="http://schemas.microsoft.com/office/powerpoint/2010/main" val="488176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Perkutana bilijarna drenaža</a:t>
            </a:r>
            <a:endParaRPr lang="sr-Latn-RS" dirty="0"/>
          </a:p>
        </p:txBody>
      </p:sp>
      <p:sp>
        <p:nvSpPr>
          <p:cNvPr id="3" name="Content Placeholder 2"/>
          <p:cNvSpPr>
            <a:spLocks noGrp="1"/>
          </p:cNvSpPr>
          <p:nvPr>
            <p:ph idx="1"/>
          </p:nvPr>
        </p:nvSpPr>
        <p:spPr/>
        <p:txBody>
          <a:bodyPr>
            <a:normAutofit/>
          </a:bodyPr>
          <a:lstStyle/>
          <a:p>
            <a:r>
              <a:rPr lang="sr-Latn-RS" dirty="0" smtClean="0"/>
              <a:t>Indikovana je antibiotska profilaksa</a:t>
            </a:r>
          </a:p>
          <a:p>
            <a:r>
              <a:rPr lang="sr-Latn-RS" dirty="0"/>
              <a:t>1 g </a:t>
            </a:r>
            <a:r>
              <a:rPr lang="sr-Latn-RS" dirty="0" smtClean="0"/>
              <a:t>ceftriaksona IV</a:t>
            </a:r>
            <a:r>
              <a:rPr lang="sr-Latn-RS" dirty="0"/>
              <a:t>; </a:t>
            </a:r>
            <a:r>
              <a:rPr lang="sr-Latn-RS" dirty="0" smtClean="0"/>
              <a:t>ili </a:t>
            </a:r>
          </a:p>
          <a:p>
            <a:r>
              <a:rPr lang="sr-Latn-RS" dirty="0" smtClean="0"/>
              <a:t>1.5–3 </a:t>
            </a:r>
            <a:r>
              <a:rPr lang="sr-Latn-RS" dirty="0"/>
              <a:t>g </a:t>
            </a:r>
            <a:r>
              <a:rPr lang="sr-Latn-RS" dirty="0" smtClean="0"/>
              <a:t>ampicilin/sulbaktama IV</a:t>
            </a:r>
            <a:r>
              <a:rPr lang="sr-Latn-RS" dirty="0"/>
              <a:t>; </a:t>
            </a:r>
            <a:r>
              <a:rPr lang="sr-Latn-RS" dirty="0" smtClean="0"/>
              <a:t>ili</a:t>
            </a:r>
          </a:p>
          <a:p>
            <a:r>
              <a:rPr lang="sr-Latn-RS" dirty="0" smtClean="0"/>
              <a:t>2 </a:t>
            </a:r>
            <a:r>
              <a:rPr lang="sr-Latn-RS" dirty="0"/>
              <a:t>g </a:t>
            </a:r>
            <a:r>
              <a:rPr lang="sr-Latn-RS" dirty="0" smtClean="0"/>
              <a:t>ampicilina IV </a:t>
            </a:r>
            <a:r>
              <a:rPr lang="sr-Latn-RS" dirty="0"/>
              <a:t>plus 1.5 mg/kg </a:t>
            </a:r>
            <a:r>
              <a:rPr lang="sr-Latn-RS" dirty="0" smtClean="0"/>
              <a:t>gentamicina </a:t>
            </a:r>
            <a:r>
              <a:rPr lang="sr-Latn-RS" dirty="0"/>
              <a:t>IV;</a:t>
            </a:r>
          </a:p>
          <a:p>
            <a:r>
              <a:rPr lang="sr-Latn-RS" dirty="0" smtClean="0"/>
              <a:t>Kod alergije na penicilin, vankomicin ili klindamicin, plus aminoglikozid</a:t>
            </a:r>
          </a:p>
        </p:txBody>
      </p:sp>
    </p:spTree>
    <p:extLst>
      <p:ext uri="{BB962C8B-B14F-4D97-AF65-F5344CB8AC3E}">
        <p14:creationId xmlns:p14="http://schemas.microsoft.com/office/powerpoint/2010/main" val="1480322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Uvod</a:t>
            </a:r>
            <a:endParaRPr lang="sr-Latn-RS" dirty="0"/>
          </a:p>
        </p:txBody>
      </p:sp>
      <p:sp>
        <p:nvSpPr>
          <p:cNvPr id="3" name="Content Placeholder 2"/>
          <p:cNvSpPr>
            <a:spLocks noGrp="1"/>
          </p:cNvSpPr>
          <p:nvPr>
            <p:ph idx="1"/>
          </p:nvPr>
        </p:nvSpPr>
        <p:spPr/>
        <p:txBody>
          <a:bodyPr>
            <a:normAutofit fontScale="77500" lnSpcReduction="20000"/>
          </a:bodyPr>
          <a:lstStyle/>
          <a:p>
            <a:r>
              <a:rPr lang="sr-Latn-RS" dirty="0"/>
              <a:t>Infektivne komplikacije mogu da se dogode kod bilo koje interventne radiološke procedure. Uprkos novim antibioticima i napretku imunoterapije, ove komplikacije nose značajan morbiditet i mortalitet. Neke od najznačajnijih perkutanih intervencija su plasiranje intravaskularnih stentova, postavljanje centralnog venskog katetera, perkutana nefrostoma, bilijarne intervencije, embolizacija mioma uterusa, transarterijska embolizacija tumora jetre, termapna ablacija tumora jetre, itd</a:t>
            </a:r>
            <a:r>
              <a:rPr lang="sr-Latn-RS"/>
              <a:t>. </a:t>
            </a:r>
            <a:endParaRPr lang="sr-Latn-RS" smtClean="0"/>
          </a:p>
          <a:p>
            <a:r>
              <a:rPr lang="sr-Latn-RS" smtClean="0"/>
              <a:t>Nacionalna </a:t>
            </a:r>
            <a:r>
              <a:rPr lang="sr-Latn-RS" dirty="0"/>
              <a:t>akademija nauka i Nacionalni naučni savet S.A.D. su podelili hirurške rane u četiri kategorije: čiste, čiste-kontaminirane, kontaminirane i prljave. Ova klasifikacija se primenjuje i na perkutane intervencije.</a:t>
            </a:r>
          </a:p>
        </p:txBody>
      </p:sp>
    </p:spTree>
    <p:extLst>
      <p:ext uri="{BB962C8B-B14F-4D97-AF65-F5344CB8AC3E}">
        <p14:creationId xmlns:p14="http://schemas.microsoft.com/office/powerpoint/2010/main" val="4141858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Perkutana nefrostomija, ureteralni stentovi</a:t>
            </a:r>
            <a:endParaRPr lang="sr-Latn-RS" dirty="0"/>
          </a:p>
        </p:txBody>
      </p:sp>
      <p:sp>
        <p:nvSpPr>
          <p:cNvPr id="3" name="Content Placeholder 2"/>
          <p:cNvSpPr>
            <a:spLocks noGrp="1"/>
          </p:cNvSpPr>
          <p:nvPr>
            <p:ph idx="1"/>
          </p:nvPr>
        </p:nvSpPr>
        <p:spPr/>
        <p:txBody>
          <a:bodyPr>
            <a:normAutofit/>
          </a:bodyPr>
          <a:lstStyle/>
          <a:p>
            <a:r>
              <a:rPr lang="sr-Latn-RS" dirty="0" smtClean="0"/>
              <a:t>Indikovana je antibiotska profilaksa, sem kod zamene katetera, ako pacijent nema infekciju</a:t>
            </a:r>
          </a:p>
          <a:p>
            <a:r>
              <a:rPr lang="sr-Latn-RS" dirty="0"/>
              <a:t>1 g </a:t>
            </a:r>
            <a:r>
              <a:rPr lang="sr-Latn-RS" dirty="0" smtClean="0"/>
              <a:t>cefazolina IV</a:t>
            </a:r>
            <a:r>
              <a:rPr lang="sr-Latn-RS" dirty="0"/>
              <a:t>; </a:t>
            </a:r>
            <a:r>
              <a:rPr lang="sr-Latn-RS" dirty="0" smtClean="0"/>
              <a:t>ili </a:t>
            </a:r>
          </a:p>
          <a:p>
            <a:r>
              <a:rPr lang="sr-Latn-RS" dirty="0" smtClean="0"/>
              <a:t>1 </a:t>
            </a:r>
            <a:r>
              <a:rPr lang="sr-Latn-RS" dirty="0"/>
              <a:t>g </a:t>
            </a:r>
            <a:r>
              <a:rPr lang="sr-Latn-RS" dirty="0" smtClean="0"/>
              <a:t>ceftriaksona </a:t>
            </a:r>
            <a:r>
              <a:rPr lang="sr-Latn-RS" dirty="0"/>
              <a:t>IV</a:t>
            </a:r>
            <a:r>
              <a:rPr lang="sr-Latn-RS" dirty="0" smtClean="0"/>
              <a:t>; ili</a:t>
            </a:r>
            <a:endParaRPr lang="sr-Latn-RS" dirty="0"/>
          </a:p>
          <a:p>
            <a:r>
              <a:rPr lang="sr-Latn-RS" dirty="0" smtClean="0"/>
              <a:t>1.5–3 </a:t>
            </a:r>
            <a:r>
              <a:rPr lang="sr-Latn-RS" dirty="0"/>
              <a:t>g </a:t>
            </a:r>
            <a:r>
              <a:rPr lang="sr-Latn-RS" dirty="0" smtClean="0"/>
              <a:t>ampicilin/sulbaktama IV</a:t>
            </a:r>
            <a:r>
              <a:rPr lang="sr-Latn-RS" dirty="0"/>
              <a:t>; </a:t>
            </a:r>
            <a:r>
              <a:rPr lang="sr-Latn-RS" dirty="0" smtClean="0"/>
              <a:t>ili </a:t>
            </a:r>
          </a:p>
          <a:p>
            <a:r>
              <a:rPr lang="sr-Latn-RS" dirty="0" smtClean="0"/>
              <a:t>2 </a:t>
            </a:r>
            <a:r>
              <a:rPr lang="sr-Latn-RS" dirty="0"/>
              <a:t>g </a:t>
            </a:r>
            <a:r>
              <a:rPr lang="sr-Latn-RS" dirty="0" smtClean="0"/>
              <a:t>ampicilina IV + 1.5 </a:t>
            </a:r>
            <a:r>
              <a:rPr lang="sr-Latn-RS" dirty="0"/>
              <a:t>mg/kg </a:t>
            </a:r>
            <a:r>
              <a:rPr lang="sr-Latn-RS" dirty="0" smtClean="0"/>
              <a:t>gentamicina </a:t>
            </a:r>
            <a:r>
              <a:rPr lang="sr-Latn-RS" dirty="0"/>
              <a:t>IV;</a:t>
            </a:r>
          </a:p>
          <a:p>
            <a:r>
              <a:rPr lang="sr-Latn-RS" dirty="0"/>
              <a:t>Kod alergije na penicilin, vankomicin ili klindamicin, plus aminoglikozid</a:t>
            </a:r>
          </a:p>
        </p:txBody>
      </p:sp>
    </p:spTree>
    <p:extLst>
      <p:ext uri="{BB962C8B-B14F-4D97-AF65-F5344CB8AC3E}">
        <p14:creationId xmlns:p14="http://schemas.microsoft.com/office/powerpoint/2010/main" val="11130980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Perkutana ablacija tumora, uključujući radioablaciju</a:t>
            </a:r>
            <a:endParaRPr lang="sr-Latn-RS" dirty="0"/>
          </a:p>
        </p:txBody>
      </p:sp>
      <p:sp>
        <p:nvSpPr>
          <p:cNvPr id="3" name="Content Placeholder 2"/>
          <p:cNvSpPr>
            <a:spLocks noGrp="1"/>
          </p:cNvSpPr>
          <p:nvPr>
            <p:ph idx="1"/>
          </p:nvPr>
        </p:nvSpPr>
        <p:spPr/>
        <p:txBody>
          <a:bodyPr/>
          <a:lstStyle/>
          <a:p>
            <a:r>
              <a:rPr lang="sr-Latn-RS" dirty="0" smtClean="0"/>
              <a:t>Nema konsenzusa oko opravdanosti primene antibiotske profilakse</a:t>
            </a:r>
          </a:p>
          <a:p>
            <a:r>
              <a:rPr lang="sr-Latn-RS" dirty="0"/>
              <a:t>1.5 </a:t>
            </a:r>
            <a:r>
              <a:rPr lang="sr-Latn-RS" dirty="0" smtClean="0"/>
              <a:t>g ampicilin/sulbaktama </a:t>
            </a:r>
            <a:r>
              <a:rPr lang="sr-Latn-RS" dirty="0"/>
              <a:t>IV </a:t>
            </a:r>
            <a:r>
              <a:rPr lang="sr-Latn-RS" dirty="0" smtClean="0"/>
              <a:t>(jetra);</a:t>
            </a:r>
            <a:endParaRPr lang="sr-Latn-RS" dirty="0"/>
          </a:p>
          <a:p>
            <a:r>
              <a:rPr lang="sr-Latn-RS" dirty="0" smtClean="0"/>
              <a:t>1 </a:t>
            </a:r>
            <a:r>
              <a:rPr lang="sr-Latn-RS" dirty="0"/>
              <a:t>g </a:t>
            </a:r>
            <a:r>
              <a:rPr lang="sr-Latn-RS" dirty="0" smtClean="0"/>
              <a:t>ceftriaksona </a:t>
            </a:r>
            <a:r>
              <a:rPr lang="sr-Latn-RS" dirty="0"/>
              <a:t>IV </a:t>
            </a:r>
            <a:r>
              <a:rPr lang="sr-Latn-RS" dirty="0" smtClean="0"/>
              <a:t>(bubreg);</a:t>
            </a:r>
            <a:endParaRPr lang="sr-Latn-RS" dirty="0"/>
          </a:p>
          <a:p>
            <a:r>
              <a:rPr lang="sr-Latn-RS" dirty="0" smtClean="0"/>
              <a:t>1 </a:t>
            </a:r>
            <a:r>
              <a:rPr lang="sr-Latn-RS" dirty="0"/>
              <a:t>g </a:t>
            </a:r>
            <a:r>
              <a:rPr lang="sr-Latn-RS" dirty="0" smtClean="0"/>
              <a:t>cefazolina </a:t>
            </a:r>
            <a:r>
              <a:rPr lang="sr-Latn-RS" dirty="0"/>
              <a:t>IV </a:t>
            </a:r>
            <a:r>
              <a:rPr lang="sr-Latn-RS" dirty="0" smtClean="0"/>
              <a:t>(kost);</a:t>
            </a:r>
          </a:p>
          <a:p>
            <a:r>
              <a:rPr lang="sr-Latn-RS" dirty="0"/>
              <a:t>Kod alergije na penicilin, vankomicin ili klindamicin, plus </a:t>
            </a:r>
            <a:r>
              <a:rPr lang="sr-Latn-RS" dirty="0" smtClean="0"/>
              <a:t>aminoglikozid</a:t>
            </a:r>
            <a:endParaRPr lang="sr-Latn-RS" dirty="0"/>
          </a:p>
        </p:txBody>
      </p:sp>
    </p:spTree>
    <p:extLst>
      <p:ext uri="{BB962C8B-B14F-4D97-AF65-F5344CB8AC3E}">
        <p14:creationId xmlns:p14="http://schemas.microsoft.com/office/powerpoint/2010/main" val="1495675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Perkutana biopsija</a:t>
            </a:r>
            <a:endParaRPr lang="sr-Latn-RS" dirty="0"/>
          </a:p>
        </p:txBody>
      </p:sp>
      <p:sp>
        <p:nvSpPr>
          <p:cNvPr id="3" name="Content Placeholder 2"/>
          <p:cNvSpPr>
            <a:spLocks noGrp="1"/>
          </p:cNvSpPr>
          <p:nvPr>
            <p:ph idx="1"/>
          </p:nvPr>
        </p:nvSpPr>
        <p:spPr/>
        <p:txBody>
          <a:bodyPr>
            <a:normAutofit/>
          </a:bodyPr>
          <a:lstStyle/>
          <a:p>
            <a:r>
              <a:rPr lang="sr-Latn-RS" dirty="0" smtClean="0"/>
              <a:t>Antibiotska profilaksa se sprovodi samo ako se biopsija izvodi transrektalnim putem</a:t>
            </a:r>
          </a:p>
          <a:p>
            <a:r>
              <a:rPr lang="en-US" dirty="0" smtClean="0"/>
              <a:t>80 </a:t>
            </a:r>
            <a:r>
              <a:rPr lang="en-US" dirty="0"/>
              <a:t>mg </a:t>
            </a:r>
            <a:r>
              <a:rPr lang="en-US" dirty="0" smtClean="0"/>
              <a:t>gentamicin</a:t>
            </a:r>
            <a:r>
              <a:rPr lang="sr-Latn-RS" dirty="0" smtClean="0"/>
              <a:t>a</a:t>
            </a:r>
            <a:r>
              <a:rPr lang="en-US" dirty="0" smtClean="0"/>
              <a:t> </a:t>
            </a:r>
            <a:r>
              <a:rPr lang="en-US" dirty="0"/>
              <a:t>IM </a:t>
            </a:r>
            <a:r>
              <a:rPr lang="en-US" dirty="0" smtClean="0"/>
              <a:t>plus</a:t>
            </a:r>
            <a:r>
              <a:rPr lang="sr-Latn-RS" dirty="0" smtClean="0"/>
              <a:t> </a:t>
            </a:r>
            <a:r>
              <a:rPr lang="en-US" dirty="0" smtClean="0"/>
              <a:t>250 </a:t>
            </a:r>
            <a:r>
              <a:rPr lang="en-US" dirty="0"/>
              <a:t>mg </a:t>
            </a:r>
            <a:r>
              <a:rPr lang="en-US" dirty="0" err="1" smtClean="0"/>
              <a:t>ciproflo</a:t>
            </a:r>
            <a:r>
              <a:rPr lang="sr-Latn-RS" dirty="0" smtClean="0"/>
              <a:t>ks</a:t>
            </a:r>
            <a:r>
              <a:rPr lang="en-US" dirty="0" err="1" smtClean="0"/>
              <a:t>acin</a:t>
            </a:r>
            <a:r>
              <a:rPr lang="sr-Latn-RS" dirty="0" smtClean="0"/>
              <a:t>a</a:t>
            </a:r>
            <a:r>
              <a:rPr lang="en-US" dirty="0" smtClean="0"/>
              <a:t> </a:t>
            </a:r>
            <a:r>
              <a:rPr lang="sr-Latn-RS" dirty="0" smtClean="0"/>
              <a:t>na 12 sati oralno tokom 5 dana, ili</a:t>
            </a:r>
            <a:endParaRPr lang="en-US" dirty="0"/>
          </a:p>
          <a:p>
            <a:r>
              <a:rPr lang="en-US" dirty="0" smtClean="0"/>
              <a:t>500 </a:t>
            </a:r>
            <a:r>
              <a:rPr lang="en-US" dirty="0"/>
              <a:t>mg </a:t>
            </a:r>
            <a:r>
              <a:rPr lang="en-US" dirty="0" err="1" smtClean="0"/>
              <a:t>ciproflo</a:t>
            </a:r>
            <a:r>
              <a:rPr lang="sr-Latn-RS" dirty="0" smtClean="0"/>
              <a:t>ks</a:t>
            </a:r>
            <a:r>
              <a:rPr lang="en-US" dirty="0" err="1" smtClean="0"/>
              <a:t>acin</a:t>
            </a:r>
            <a:r>
              <a:rPr lang="sr-Latn-RS" dirty="0" smtClean="0"/>
              <a:t>a na 12 sati oralno 4 dana</a:t>
            </a:r>
          </a:p>
          <a:p>
            <a:r>
              <a:rPr lang="sr-Latn-RS" dirty="0" smtClean="0"/>
              <a:t>Profilaksa se počinje dan pre biopsije</a:t>
            </a:r>
            <a:endParaRPr lang="en-US" dirty="0"/>
          </a:p>
        </p:txBody>
      </p:sp>
    </p:spTree>
    <p:extLst>
      <p:ext uri="{BB962C8B-B14F-4D97-AF65-F5344CB8AC3E}">
        <p14:creationId xmlns:p14="http://schemas.microsoft.com/office/powerpoint/2010/main" val="4196126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Perkutana vertebroplastika</a:t>
            </a:r>
            <a:endParaRPr lang="sr-Latn-RS" dirty="0"/>
          </a:p>
        </p:txBody>
      </p:sp>
      <p:sp>
        <p:nvSpPr>
          <p:cNvPr id="3" name="Content Placeholder 2"/>
          <p:cNvSpPr>
            <a:spLocks noGrp="1"/>
          </p:cNvSpPr>
          <p:nvPr>
            <p:ph idx="1"/>
          </p:nvPr>
        </p:nvSpPr>
        <p:spPr/>
        <p:txBody>
          <a:bodyPr/>
          <a:lstStyle/>
          <a:p>
            <a:r>
              <a:rPr lang="sr-Latn-RS" dirty="0" smtClean="0"/>
              <a:t>Indikovana je antibiotska profilaksa</a:t>
            </a:r>
          </a:p>
          <a:p>
            <a:r>
              <a:rPr lang="sr-Latn-RS" dirty="0" smtClean="0"/>
              <a:t>1g cefazolina i.v.</a:t>
            </a:r>
          </a:p>
          <a:p>
            <a:r>
              <a:rPr lang="sr-Latn-RS" dirty="0" smtClean="0"/>
              <a:t>Kod alergije na penicilin, vankomicin ili klindamicin</a:t>
            </a:r>
            <a:endParaRPr lang="sr-Latn-RS" dirty="0"/>
          </a:p>
        </p:txBody>
      </p:sp>
    </p:spTree>
    <p:extLst>
      <p:ext uri="{BB962C8B-B14F-4D97-AF65-F5344CB8AC3E}">
        <p14:creationId xmlns:p14="http://schemas.microsoft.com/office/powerpoint/2010/main" val="3783564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„Čiste“ procedure</a:t>
            </a:r>
            <a:endParaRPr lang="sr-Latn-RS" dirty="0"/>
          </a:p>
        </p:txBody>
      </p:sp>
      <p:sp>
        <p:nvSpPr>
          <p:cNvPr id="3" name="Content Placeholder 2"/>
          <p:cNvSpPr>
            <a:spLocks noGrp="1"/>
          </p:cNvSpPr>
          <p:nvPr>
            <p:ph idx="1"/>
          </p:nvPr>
        </p:nvSpPr>
        <p:spPr/>
        <p:txBody>
          <a:bodyPr/>
          <a:lstStyle/>
          <a:p>
            <a:r>
              <a:rPr lang="sr-Latn-RS" dirty="0"/>
              <a:t>„Čiste“ su intervencije kod kojih se kateterima ne prodire u gastrointestinalni, urogenitalni ili respiratorni trakt, nema znakova inflamacije i nema narušavanja aseptične tehnike rada (npr. angiografija). Za ove intervencije antibiotska profilaksa se primenjuje samo ako se tom prilikom ugrađuje neka vrsta stranog materijala u organizam.</a:t>
            </a:r>
          </a:p>
        </p:txBody>
      </p:sp>
    </p:spTree>
    <p:extLst>
      <p:ext uri="{BB962C8B-B14F-4D97-AF65-F5344CB8AC3E}">
        <p14:creationId xmlns:p14="http://schemas.microsoft.com/office/powerpoint/2010/main" val="3363466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Podela procedura</a:t>
            </a:r>
            <a:endParaRPr lang="sr-Latn-RS" dirty="0"/>
          </a:p>
        </p:txBody>
      </p:sp>
      <p:sp>
        <p:nvSpPr>
          <p:cNvPr id="3" name="Content Placeholder 2"/>
          <p:cNvSpPr>
            <a:spLocks noGrp="1"/>
          </p:cNvSpPr>
          <p:nvPr>
            <p:ph idx="1"/>
          </p:nvPr>
        </p:nvSpPr>
        <p:spPr/>
        <p:txBody>
          <a:bodyPr>
            <a:normAutofit fontScale="70000" lnSpcReduction="20000"/>
          </a:bodyPr>
          <a:lstStyle/>
          <a:p>
            <a:r>
              <a:rPr lang="sr-Latn-RS" dirty="0"/>
              <a:t> „Čiste-kontaminirane“ perkutane intervencije kateterom prodiru u gastrointestinalni</a:t>
            </a:r>
            <a:r>
              <a:rPr lang="sr-Latn-RS" dirty="0" smtClean="0"/>
              <a:t>, bilijarni, </a:t>
            </a:r>
            <a:r>
              <a:rPr lang="sr-Latn-RS" dirty="0"/>
              <a:t>urogenitalni ili respiratorni trakt, ali nema znakova inflamacije i nema narušavanja aseptične tehnike rada (npr nefrostomija). </a:t>
            </a:r>
            <a:endParaRPr lang="sr-Latn-RS" dirty="0" smtClean="0"/>
          </a:p>
          <a:p>
            <a:r>
              <a:rPr lang="sr-Latn-RS" dirty="0" smtClean="0"/>
              <a:t>„</a:t>
            </a:r>
            <a:r>
              <a:rPr lang="sr-Latn-RS" dirty="0"/>
              <a:t>Kontaminirane“ perkutane intervencije dovode do ulaska u inflamiran ili kolonizovan gastrointestinalni, urogenitalni ili respiratorni trakt, koji međutim nemaju vidljiv gnoj; u ovu grupu perkutanih intervencija spadaju i one kod kojih je došlo do grubog narušavanja sterilne tehnike rada. </a:t>
            </a:r>
            <a:endParaRPr lang="sr-Latn-RS" dirty="0" smtClean="0"/>
          </a:p>
          <a:p>
            <a:r>
              <a:rPr lang="sr-Latn-RS" dirty="0" smtClean="0"/>
              <a:t>Kod </a:t>
            </a:r>
            <a:r>
              <a:rPr lang="sr-Latn-RS" dirty="0"/>
              <a:t>ove dve vrste perkutanih intervencija antibiotska profilaksa se primenjuje. Najčešći izbor antibiotika obuhvata cefazolin (cefalosporin prve generacije sa širokim spektrom i u Gram + i u Gram – sferi), vankomicin i cefalosporine treće generacije, ređe aminoglikozide i metronidazol. Profilaktički antibiotik treba primeniti samo u jednoj intravenskoj dozi, najbolje neposredno pre transfera bolesnika u salu za intervencije ili u samoj sali.</a:t>
            </a:r>
          </a:p>
        </p:txBody>
      </p:sp>
    </p:spTree>
    <p:extLst>
      <p:ext uri="{BB962C8B-B14F-4D97-AF65-F5344CB8AC3E}">
        <p14:creationId xmlns:p14="http://schemas.microsoft.com/office/powerpoint/2010/main" val="45992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Vreme i dužina primene profilakse</a:t>
            </a:r>
            <a:endParaRPr lang="sr-Latn-RS" dirty="0"/>
          </a:p>
        </p:txBody>
      </p:sp>
      <p:sp>
        <p:nvSpPr>
          <p:cNvPr id="3" name="Content Placeholder 2"/>
          <p:cNvSpPr>
            <a:spLocks noGrp="1"/>
          </p:cNvSpPr>
          <p:nvPr>
            <p:ph idx="1"/>
          </p:nvPr>
        </p:nvSpPr>
        <p:spPr>
          <a:xfrm>
            <a:off x="457200" y="1417638"/>
            <a:ext cx="8229600" cy="5251722"/>
          </a:xfrm>
        </p:spPr>
        <p:txBody>
          <a:bodyPr>
            <a:normAutofit fontScale="77500" lnSpcReduction="20000"/>
          </a:bodyPr>
          <a:lstStyle/>
          <a:p>
            <a:r>
              <a:rPr lang="sr-Latn-RS" dirty="0" smtClean="0"/>
              <a:t>Idealno je primeniti profilaktički antibiotik 1 sat pre procedure, sa izuzetkom vankomicina i fluorohinolona, gde to vreme može biti 2 sata pre procedure</a:t>
            </a:r>
          </a:p>
          <a:p>
            <a:r>
              <a:rPr lang="sr-Latn-RS" dirty="0" smtClean="0"/>
              <a:t>Ako procedura traje više od 2 sata, opravdano je primeniti još jednu dozu</a:t>
            </a:r>
          </a:p>
          <a:p>
            <a:r>
              <a:rPr lang="sr-Latn-RS" dirty="0" smtClean="0"/>
              <a:t>Dovoljna je samo 1 doza antibiotika profilaktički, maksimalno može da se produži primena do 24 sata</a:t>
            </a:r>
          </a:p>
          <a:p>
            <a:r>
              <a:rPr lang="sr-Latn-RS" dirty="0" smtClean="0"/>
              <a:t>Izuzetak su procedure gde se sprovodi drenaža nekog opstruiranog organa, npr. bilijarnog stabla ili urotrakta, gde bi trebalo da profilaksa traje 48 sati</a:t>
            </a:r>
          </a:p>
          <a:p>
            <a:pPr lvl="6"/>
            <a:r>
              <a:rPr lang="sr-Latn-RS" dirty="0" smtClean="0"/>
              <a:t>Venkatesan </a:t>
            </a:r>
            <a:r>
              <a:rPr lang="sr-Latn-RS" dirty="0"/>
              <a:t>AM, Kundu S, Sacks D, Wallace MJ, Wojak JC, Rose SC, et al. Practice guidelines for adult antibiotic prophylaxis during vascular and interventional radiology procedures. Written by the Standards of Practice Committee for the Society of Interventional Radiology and Endorsed by the Cardiovascular Interventional Radiological Society of Europe and Canadian Interventional Radiology Association [corrected]. J Vasc Interv Radiol. 2010 Nov;21(11):1611–30; quiz 1631. </a:t>
            </a:r>
          </a:p>
        </p:txBody>
      </p:sp>
    </p:spTree>
    <p:extLst>
      <p:ext uri="{BB962C8B-B14F-4D97-AF65-F5344CB8AC3E}">
        <p14:creationId xmlns:p14="http://schemas.microsoft.com/office/powerpoint/2010/main" val="834974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„Prljave“ procedure</a:t>
            </a:r>
            <a:endParaRPr lang="sr-Latn-RS" dirty="0"/>
          </a:p>
        </p:txBody>
      </p:sp>
      <p:sp>
        <p:nvSpPr>
          <p:cNvPr id="3" name="Content Placeholder 2"/>
          <p:cNvSpPr>
            <a:spLocks noGrp="1"/>
          </p:cNvSpPr>
          <p:nvPr>
            <p:ph idx="1"/>
          </p:nvPr>
        </p:nvSpPr>
        <p:spPr/>
        <p:txBody>
          <a:bodyPr/>
          <a:lstStyle/>
          <a:p>
            <a:r>
              <a:rPr lang="sr-Latn-RS" dirty="0"/>
              <a:t>Procedure se smatraju „prljavim“ ako obuhvataju ulazak kareterom u mesto ispunjeno gnojem, npr. apsces ili bilijarno stablo. Ovde se antibiotici ne koriste profilaktički, već terapijski; empirijska antibiotska terapija se započinje odmah, da bi se korigovala i postala ciljana čim dospe rezultat mikrobiološke analize gnoja.</a:t>
            </a:r>
          </a:p>
        </p:txBody>
      </p:sp>
    </p:spTree>
    <p:extLst>
      <p:ext uri="{BB962C8B-B14F-4D97-AF65-F5344CB8AC3E}">
        <p14:creationId xmlns:p14="http://schemas.microsoft.com/office/powerpoint/2010/main" val="3597700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r-Latn-RS"/>
          </a:p>
        </p:txBody>
      </p:sp>
      <p:sp>
        <p:nvSpPr>
          <p:cNvPr id="3" name="Content Placeholder 2"/>
          <p:cNvSpPr>
            <a:spLocks noGrp="1"/>
          </p:cNvSpPr>
          <p:nvPr>
            <p:ph idx="1"/>
          </p:nvPr>
        </p:nvSpPr>
        <p:spPr/>
        <p:txBody>
          <a:bodyPr/>
          <a:lstStyle/>
          <a:p>
            <a:r>
              <a:rPr lang="sr-Latn-RS" dirty="0"/>
              <a:t>U literaturi ima relativno malo studija koje su ispitale kliničke efekte antibiotske profilakse kod ove vrste intervencija. Neophodno je takve studije sprovesti u budućnosti, kako bi se utvrdio optimalan izbor antibiotika i procenilo da li profilaksa donosi pacijentima više koristi od eventualne štete usled porasta rezistencije na antibiotike.</a:t>
            </a:r>
          </a:p>
        </p:txBody>
      </p:sp>
    </p:spTree>
    <p:extLst>
      <p:ext uri="{BB962C8B-B14F-4D97-AF65-F5344CB8AC3E}">
        <p14:creationId xmlns:p14="http://schemas.microsoft.com/office/powerpoint/2010/main" val="370229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Perkutana nefrostomija</a:t>
            </a:r>
            <a:endParaRPr lang="sr-Latn-RS" dirty="0"/>
          </a:p>
        </p:txBody>
      </p:sp>
      <p:sp>
        <p:nvSpPr>
          <p:cNvPr id="3" name="Content Placeholder 2"/>
          <p:cNvSpPr>
            <a:spLocks noGrp="1"/>
          </p:cNvSpPr>
          <p:nvPr>
            <p:ph idx="1"/>
          </p:nvPr>
        </p:nvSpPr>
        <p:spPr/>
        <p:txBody>
          <a:bodyPr/>
          <a:lstStyle/>
          <a:p>
            <a:r>
              <a:rPr lang="sr-Latn-RS" dirty="0" smtClean="0"/>
              <a:t>Uvek sprovoditi antibiotsku profilaksu</a:t>
            </a:r>
          </a:p>
          <a:p>
            <a:r>
              <a:rPr lang="sr-Latn-RS" dirty="0" smtClean="0"/>
              <a:t>Učestalost infekcije bez profilakse je 1.8%</a:t>
            </a:r>
          </a:p>
          <a:p>
            <a:endParaRPr lang="sr-Latn-RS" dirty="0"/>
          </a:p>
        </p:txBody>
      </p:sp>
    </p:spTree>
    <p:extLst>
      <p:ext uri="{BB962C8B-B14F-4D97-AF65-F5344CB8AC3E}">
        <p14:creationId xmlns:p14="http://schemas.microsoft.com/office/powerpoint/2010/main" val="3738765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Perkutana transhepatična holangiografija i bilijarna drenaža</a:t>
            </a:r>
            <a:endParaRPr lang="sr-Latn-RS" dirty="0"/>
          </a:p>
        </p:txBody>
      </p:sp>
      <p:sp>
        <p:nvSpPr>
          <p:cNvPr id="3" name="Content Placeholder 2"/>
          <p:cNvSpPr>
            <a:spLocks noGrp="1"/>
          </p:cNvSpPr>
          <p:nvPr>
            <p:ph idx="1"/>
          </p:nvPr>
        </p:nvSpPr>
        <p:spPr/>
        <p:txBody>
          <a:bodyPr>
            <a:normAutofit fontScale="92500" lnSpcReduction="10000"/>
          </a:bodyPr>
          <a:lstStyle/>
          <a:p>
            <a:r>
              <a:rPr lang="sr-Latn-RS" dirty="0" smtClean="0"/>
              <a:t>Rizik od infekcije i sepse je 2.3%</a:t>
            </a:r>
          </a:p>
          <a:p>
            <a:r>
              <a:rPr lang="sr-Latn-RS" dirty="0" smtClean="0"/>
              <a:t>Antibiotsku profilaksu treba uvek sprovoditi</a:t>
            </a:r>
          </a:p>
          <a:p>
            <a:r>
              <a:rPr lang="sr-Latn-RS" dirty="0" smtClean="0"/>
              <a:t>Izbor antibiotika: </a:t>
            </a:r>
            <a:r>
              <a:rPr lang="en-US" dirty="0"/>
              <a:t>1 g </a:t>
            </a:r>
            <a:r>
              <a:rPr lang="en-US" dirty="0" err="1" smtClean="0"/>
              <a:t>ceftria</a:t>
            </a:r>
            <a:r>
              <a:rPr lang="sr-Latn-RS" dirty="0" smtClean="0"/>
              <a:t>ksona</a:t>
            </a:r>
            <a:r>
              <a:rPr lang="en-US" dirty="0" smtClean="0"/>
              <a:t>, </a:t>
            </a:r>
            <a:r>
              <a:rPr lang="en-US" dirty="0"/>
              <a:t>1.5 </a:t>
            </a:r>
            <a:r>
              <a:rPr lang="sr-Latn-RS" dirty="0" smtClean="0"/>
              <a:t>d</a:t>
            </a:r>
            <a:r>
              <a:rPr lang="en-US" dirty="0" smtClean="0"/>
              <a:t>o </a:t>
            </a:r>
            <a:r>
              <a:rPr lang="en-US" dirty="0"/>
              <a:t>3 g </a:t>
            </a:r>
            <a:r>
              <a:rPr lang="en-US" dirty="0" err="1" smtClean="0"/>
              <a:t>ampicilin</a:t>
            </a:r>
            <a:r>
              <a:rPr lang="en-US" dirty="0" smtClean="0"/>
              <a:t>/</a:t>
            </a:r>
            <a:r>
              <a:rPr lang="sr-Latn-RS" dirty="0" smtClean="0"/>
              <a:t>sulbaktama, 2 </a:t>
            </a:r>
            <a:r>
              <a:rPr lang="sr-Latn-RS" dirty="0"/>
              <a:t>g </a:t>
            </a:r>
            <a:r>
              <a:rPr lang="sr-Latn-RS" dirty="0" smtClean="0"/>
              <a:t>ampicilina</a:t>
            </a:r>
            <a:r>
              <a:rPr lang="sr-Latn-RS" dirty="0"/>
              <a:t> </a:t>
            </a:r>
            <a:r>
              <a:rPr lang="sr-Latn-RS" dirty="0" smtClean="0"/>
              <a:t>sa</a:t>
            </a:r>
            <a:r>
              <a:rPr lang="en-US" dirty="0" smtClean="0"/>
              <a:t> </a:t>
            </a:r>
            <a:r>
              <a:rPr lang="en-US" dirty="0"/>
              <a:t>1.5 mg/kg </a:t>
            </a:r>
            <a:r>
              <a:rPr lang="en-US" dirty="0" err="1" smtClean="0"/>
              <a:t>gentam</a:t>
            </a:r>
            <a:r>
              <a:rPr lang="sr-Latn-RS" dirty="0" smtClean="0"/>
              <a:t>i</a:t>
            </a:r>
            <a:r>
              <a:rPr lang="en-US" dirty="0" err="1" smtClean="0"/>
              <a:t>cin</a:t>
            </a:r>
            <a:r>
              <a:rPr lang="sr-Latn-RS" dirty="0" smtClean="0"/>
              <a:t>a</a:t>
            </a:r>
            <a:endParaRPr lang="en-US" dirty="0"/>
          </a:p>
          <a:p>
            <a:r>
              <a:rPr lang="sr-Latn-RS" dirty="0" smtClean="0"/>
              <a:t>Kod alergije na penicilin, </a:t>
            </a:r>
            <a:r>
              <a:rPr lang="en-US" dirty="0" smtClean="0"/>
              <a:t>van</a:t>
            </a:r>
            <a:r>
              <a:rPr lang="sr-Latn-RS" dirty="0" smtClean="0"/>
              <a:t>k</a:t>
            </a:r>
            <a:r>
              <a:rPr lang="en-US" dirty="0" smtClean="0"/>
              <a:t>om</a:t>
            </a:r>
            <a:r>
              <a:rPr lang="sr-Latn-RS" dirty="0" smtClean="0"/>
              <a:t>i</a:t>
            </a:r>
            <a:r>
              <a:rPr lang="en-US" dirty="0" err="1" smtClean="0"/>
              <a:t>cin</a:t>
            </a:r>
            <a:r>
              <a:rPr lang="en-US" dirty="0" smtClean="0"/>
              <a:t> </a:t>
            </a:r>
            <a:r>
              <a:rPr lang="sr-Latn-RS" dirty="0" smtClean="0"/>
              <a:t>ili klindamicin sa aminoglikozidom</a:t>
            </a:r>
          </a:p>
          <a:p>
            <a:pPr lvl="5"/>
            <a:r>
              <a:rPr lang="en-US" dirty="0" smtClean="0"/>
              <a:t>Huang </a:t>
            </a:r>
            <a:r>
              <a:rPr lang="en-US" dirty="0"/>
              <a:t>SY, Philip A, Richter MD, Gupta S, </a:t>
            </a:r>
            <a:r>
              <a:rPr lang="en-US" dirty="0" err="1"/>
              <a:t>Lessne</a:t>
            </a:r>
            <a:r>
              <a:rPr lang="en-US" dirty="0"/>
              <a:t> ML, Kim CY. Prevention and management of infectious complications of percutaneous interventions. </a:t>
            </a:r>
            <a:r>
              <a:rPr lang="en-US" dirty="0" err="1"/>
              <a:t>Semin</a:t>
            </a:r>
            <a:r>
              <a:rPr lang="en-US" dirty="0"/>
              <a:t> </a:t>
            </a:r>
            <a:r>
              <a:rPr lang="en-US" dirty="0" err="1"/>
              <a:t>Intervent</a:t>
            </a:r>
            <a:r>
              <a:rPr lang="en-US" dirty="0"/>
              <a:t> </a:t>
            </a:r>
            <a:r>
              <a:rPr lang="en-US" dirty="0" err="1"/>
              <a:t>Radiol</a:t>
            </a:r>
            <a:r>
              <a:rPr lang="en-US" dirty="0"/>
              <a:t>. 2015 Jun;32(2):78–88. </a:t>
            </a:r>
            <a:endParaRPr lang="sr-Latn-RS" dirty="0" smtClean="0"/>
          </a:p>
        </p:txBody>
      </p:sp>
    </p:spTree>
    <p:extLst>
      <p:ext uri="{BB962C8B-B14F-4D97-AF65-F5344CB8AC3E}">
        <p14:creationId xmlns:p14="http://schemas.microsoft.com/office/powerpoint/2010/main" val="1665544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528</TotalTime>
  <Words>1255</Words>
  <Application>Microsoft Office PowerPoint</Application>
  <PresentationFormat>On-screen Show (4:3)</PresentationFormat>
  <Paragraphs>97</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PROFILAKTIČKA PRIMENA ANTIBIOTIKA KOD PERKUTANIH INTERVENCIJA</vt:lpstr>
      <vt:lpstr>Uvod</vt:lpstr>
      <vt:lpstr>„Čiste“ procedure</vt:lpstr>
      <vt:lpstr>Podela procedura</vt:lpstr>
      <vt:lpstr>Vreme i dužina primene profilakse</vt:lpstr>
      <vt:lpstr>„Prljave“ procedure</vt:lpstr>
      <vt:lpstr>PowerPoint Presentation</vt:lpstr>
      <vt:lpstr>Perkutana nefrostomija</vt:lpstr>
      <vt:lpstr>Perkutana transhepatična holangiografija i bilijarna drenaža</vt:lpstr>
      <vt:lpstr>Insercija centralnog venskog katetera</vt:lpstr>
      <vt:lpstr>Vaskularne intervencije: Angiografija, Angioplastika, Tromboliza, Postavljanje sredstva koje zatvara arteriju, Postavljanje stenta</vt:lpstr>
      <vt:lpstr>Postavljanje endografta aorte ili perifernih arterija</vt:lpstr>
      <vt:lpstr>Lečenje insuficijencije perifernih vena: endovaskularna termalna ablacija, skleroterapija, i ambulatorna flebektomija</vt:lpstr>
      <vt:lpstr>Postavljanje filtera u donju šuplju venu</vt:lpstr>
      <vt:lpstr>Embolizacija i hemoembolizacija</vt:lpstr>
      <vt:lpstr>Embolizacija a. uterinae</vt:lpstr>
      <vt:lpstr>Transjugularni intrahepatički portosistemski šant</vt:lpstr>
      <vt:lpstr>Fluoroskopska gastrostomija ili gastrojejunostomija</vt:lpstr>
      <vt:lpstr>Perkutana bilijarna drenaža</vt:lpstr>
      <vt:lpstr>Perkutana nefrostomija, ureteralni stentovi</vt:lpstr>
      <vt:lpstr>Perkutana ablacija tumora, uključujući radioablaciju</vt:lpstr>
      <vt:lpstr>Perkutana biopsija</vt:lpstr>
      <vt:lpstr>Perkutana vertebroplastika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PERIOPERATIVNA PRIMENA ORALNIH ANTIKOAGULANASA</dc:title>
  <dc:creator>W10</dc:creator>
  <cp:lastModifiedBy>Windows korisnik</cp:lastModifiedBy>
  <cp:revision>78</cp:revision>
  <dcterms:created xsi:type="dcterms:W3CDTF">2019-01-03T13:14:04Z</dcterms:created>
  <dcterms:modified xsi:type="dcterms:W3CDTF">2019-01-10T08:55:52Z</dcterms:modified>
</cp:coreProperties>
</file>