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65" r:id="rId4"/>
    <p:sldId id="266" r:id="rId5"/>
    <p:sldId id="258" r:id="rId6"/>
    <p:sldId id="259" r:id="rId7"/>
    <p:sldId id="260" r:id="rId8"/>
    <p:sldId id="261" r:id="rId9"/>
    <p:sldId id="264" r:id="rId10"/>
    <p:sldId id="262" r:id="rId11"/>
    <p:sldId id="263" r:id="rId12"/>
    <p:sldId id="291" r:id="rId13"/>
    <p:sldId id="267" r:id="rId14"/>
    <p:sldId id="268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2" r:id="rId26"/>
    <p:sldId id="284" r:id="rId27"/>
    <p:sldId id="285" r:id="rId28"/>
    <p:sldId id="286" r:id="rId29"/>
    <p:sldId id="283" r:id="rId30"/>
    <p:sldId id="287" r:id="rId31"/>
    <p:sldId id="289" r:id="rId32"/>
    <p:sldId id="288" r:id="rId33"/>
    <p:sldId id="290" r:id="rId34"/>
    <p:sldId id="292" r:id="rId35"/>
    <p:sldId id="293" r:id="rId36"/>
    <p:sldId id="295" r:id="rId37"/>
    <p:sldId id="294" r:id="rId38"/>
    <p:sldId id="296" r:id="rId39"/>
    <p:sldId id="297" r:id="rId40"/>
    <p:sldId id="298" r:id="rId4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72" d="100"/>
          <a:sy n="72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160EA64-D806-43AC-9DF2-F8C432F32B4C}" type="datetimeFigureOut">
              <a:rPr lang="en-US" dirty="0"/>
              <a:pPr/>
              <a:t>9/7/2019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3C1BB-7326-4099-8BE6-AE795FA12F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ПРЕБИОТИЦИ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BE3C76-0B8C-4B7C-8113-C88E2CEF2F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/>
              <a:t>Снежана Јанковић и Слободан Јанковић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48084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НЕОПХОДНА СВОЈСТВА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2143387"/>
            <a:ext cx="11669086" cy="4714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3200" b="1" dirty="0">
                <a:latin typeface="+mj-lt"/>
              </a:rPr>
              <a:t>6.</a:t>
            </a:r>
            <a:r>
              <a:rPr lang="sr-Cyrl-RS" sz="3200" dirty="0">
                <a:latin typeface="+mj-lt"/>
              </a:rPr>
              <a:t> Повољна дејства пребиотика на здравље корисника морају бити </a:t>
            </a:r>
            <a:r>
              <a:rPr lang="sr-Cyrl-RS" sz="3200" b="1" dirty="0">
                <a:solidFill>
                  <a:srgbClr val="FF0000"/>
                </a:solidFill>
                <a:latin typeface="+mj-lt"/>
              </a:rPr>
              <a:t>научно потврђена </a:t>
            </a:r>
            <a:r>
              <a:rPr lang="sr-Cyrl-RS" sz="3200" dirty="0">
                <a:latin typeface="+mj-lt"/>
              </a:rPr>
              <a:t>добро контролисаним, двоструко слепим</a:t>
            </a:r>
            <a:r>
              <a:rPr lang="sr-Latn-RS" sz="3200" b="1" dirty="0">
                <a:latin typeface="+mj-lt"/>
              </a:rPr>
              <a:t> </a:t>
            </a:r>
            <a:r>
              <a:rPr lang="sr-Cyrl-RS" sz="3200" dirty="0">
                <a:latin typeface="+mj-lt"/>
              </a:rPr>
              <a:t>клиничким</a:t>
            </a:r>
            <a:r>
              <a:rPr lang="sr-Latn-RS" sz="3200" dirty="0">
                <a:latin typeface="+mj-lt"/>
              </a:rPr>
              <a:t> (in vivo)</a:t>
            </a:r>
            <a:r>
              <a:rPr lang="sr-Cyrl-RS" sz="3200" dirty="0">
                <a:latin typeface="+mj-lt"/>
              </a:rPr>
              <a:t> студијама на циљном домаћину</a:t>
            </a:r>
            <a:r>
              <a:rPr lang="sr-Latn-RS" sz="3200" dirty="0">
                <a:latin typeface="+mj-lt"/>
              </a:rPr>
              <a:t>, </a:t>
            </a:r>
            <a:r>
              <a:rPr lang="sr-Cyrl-RS" sz="3200" dirty="0">
                <a:latin typeface="+mj-lt"/>
              </a:rPr>
              <a:t>применом нових молекуларних техника (</a:t>
            </a:r>
            <a:r>
              <a:rPr lang="sr-Latn-RS" sz="3200" dirty="0">
                <a:latin typeface="+mj-lt"/>
              </a:rPr>
              <a:t>high throughput sequencing, </a:t>
            </a:r>
            <a:r>
              <a:rPr lang="sr-Cyrl-RS" sz="3200" dirty="0">
                <a:latin typeface="+mj-lt"/>
              </a:rPr>
              <a:t>метагеномика) и спектрометрије.</a:t>
            </a:r>
          </a:p>
          <a:p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2324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НЕОПХОДНА СВОЈСТВА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2143387"/>
            <a:ext cx="11669086" cy="47146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r-Cyrl-RS" sz="3200" b="1" dirty="0">
                <a:solidFill>
                  <a:schemeClr val="tx1"/>
                </a:solidFill>
                <a:latin typeface="+mj-lt"/>
              </a:rPr>
              <a:t>7.</a:t>
            </a:r>
            <a:r>
              <a:rPr lang="sr-Cyrl-RS" sz="3200" b="1" dirty="0">
                <a:solidFill>
                  <a:srgbClr val="FF0000"/>
                </a:solidFill>
                <a:latin typeface="+mj-lt"/>
              </a:rPr>
              <a:t> Ефективна доза</a:t>
            </a:r>
            <a:r>
              <a:rPr lang="sr-Cyrl-RS" sz="3200" dirty="0">
                <a:latin typeface="+mj-lt"/>
              </a:rPr>
              <a:t> пребиотика варира у зависности од врсте корисника и циљног микробног екосистема. </a:t>
            </a:r>
          </a:p>
          <a:p>
            <a:pPr marL="0" indent="0">
              <a:buNone/>
            </a:pPr>
            <a:endParaRPr lang="sr-Cyrl-RS" sz="1050" dirty="0">
              <a:latin typeface="+mj-lt"/>
            </a:endParaRPr>
          </a:p>
          <a:p>
            <a:r>
              <a:rPr lang="sr-Cyrl-RS" sz="3200" dirty="0">
                <a:latin typeface="+mj-lt"/>
              </a:rPr>
              <a:t>Она мора бити довољно висока да испољи повољно дејство на здравље корисника, али без појаве нежељених дејстава (нпр. стварања гаса и дистензије црева) услед неселективне ферментације.</a:t>
            </a:r>
          </a:p>
          <a:p>
            <a:endParaRPr lang="sr-Cyrl-RS" sz="1600" dirty="0">
              <a:latin typeface="+mj-lt"/>
            </a:endParaRPr>
          </a:p>
          <a:p>
            <a:r>
              <a:rPr lang="sr-Cyrl-RS" sz="3200" dirty="0">
                <a:latin typeface="+mj-lt"/>
              </a:rPr>
              <a:t>Ефективна доза и дужина дејства пребиотика морају бити </a:t>
            </a:r>
            <a:r>
              <a:rPr lang="sr-Cyrl-RS" sz="3200" dirty="0">
                <a:solidFill>
                  <a:schemeClr val="tx1"/>
                </a:solidFill>
              </a:rPr>
              <a:t>научно потврђене на циљној популацији, компарацијом.</a:t>
            </a:r>
            <a:r>
              <a:rPr lang="sr-Cyrl-RS" sz="32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endParaRPr lang="sr-Cyrl-RS" sz="3200" dirty="0">
              <a:latin typeface="+mj-lt"/>
            </a:endParaRPr>
          </a:p>
          <a:p>
            <a:pPr marL="0" indent="0">
              <a:buNone/>
            </a:pPr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0141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ПРЕБИОТИК, ПРЕБИОТИЧКО ДЕЈСТВО, СИНБИОТИК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latin typeface="+mj-lt"/>
              </a:rPr>
              <a:t>Термин </a:t>
            </a:r>
            <a:r>
              <a:rPr lang="sr-Cyrl-RS" sz="2400" b="1" dirty="0">
                <a:latin typeface="+mj-lt"/>
              </a:rPr>
              <a:t>пребиотик</a:t>
            </a:r>
            <a:r>
              <a:rPr lang="sr-Cyrl-RS" sz="2400" dirty="0">
                <a:latin typeface="+mj-lt"/>
              </a:rPr>
              <a:t> се користи за једињења чије је примарно дејство модулација састава и/или активности цревног микробиота домаћина</a:t>
            </a:r>
          </a:p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r>
              <a:rPr lang="sr-Cyrl-RS" sz="2400" b="1" dirty="0">
                <a:latin typeface="+mj-lt"/>
              </a:rPr>
              <a:t>Пребиотичко дејство </a:t>
            </a:r>
            <a:r>
              <a:rPr lang="sr-Cyrl-RS" sz="2400" dirty="0">
                <a:latin typeface="+mj-lt"/>
              </a:rPr>
              <a:t>може да испољи једињење чије примарно дејство не настаје модулацијом цревног микробиота домаћина (дијетална влакна, цела зрна, олигосахариди хуманог млека...)</a:t>
            </a:r>
          </a:p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r>
              <a:rPr lang="sr-Cyrl-RS" sz="2400" b="1" dirty="0">
                <a:latin typeface="+mj-lt"/>
              </a:rPr>
              <a:t>Синбиотик</a:t>
            </a:r>
            <a:r>
              <a:rPr lang="sr-Cyrl-RS" sz="2400" dirty="0">
                <a:latin typeface="+mj-lt"/>
              </a:rPr>
              <a:t> је комбинација одговарајућег пребиотика и пробиотика</a:t>
            </a: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08501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Пребиотички супстрати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Latn-RS" sz="2400" dirty="0">
                <a:latin typeface="+mj-lt"/>
              </a:rPr>
              <a:t>Roberfroid </a:t>
            </a:r>
            <a:r>
              <a:rPr lang="sr-Cyrl-RS" sz="2400" dirty="0">
                <a:latin typeface="+mj-lt"/>
              </a:rPr>
              <a:t>указује да балансирана исхрана подразумева адекватне количине:</a:t>
            </a: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r>
              <a:rPr lang="sr-Cyrl-RS" sz="2400" b="1" dirty="0">
                <a:solidFill>
                  <a:srgbClr val="FF0000"/>
                </a:solidFill>
                <a:latin typeface="+mj-lt"/>
              </a:rPr>
              <a:t>сварљивих хранљивих сатојака</a:t>
            </a:r>
            <a:r>
              <a:rPr lang="sr-Cyrl-RS" sz="2400" dirty="0">
                <a:latin typeface="+mj-lt"/>
              </a:rPr>
              <a:t>, који се хидролизују у дигестивном тракту до мономера или малих олигомера, апсорбују и дистрибуирају до различитих ткива, где суже као метаболички супстрати, прекурсори у биосинтези или кофактори еукариотским ћелијама (домаћина)</a:t>
            </a:r>
          </a:p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b="1" dirty="0">
                <a:solidFill>
                  <a:srgbClr val="FF0000"/>
                </a:solidFill>
                <a:latin typeface="+mj-lt"/>
              </a:rPr>
              <a:t>несварљивих хранљивих састојака </a:t>
            </a:r>
            <a:r>
              <a:rPr lang="sr-Cyrl-RS" sz="2400" dirty="0">
                <a:latin typeface="+mj-lt"/>
              </a:rPr>
              <a:t>– мономера, олигомера или полимера који не подлежу дигестији у горњим деловима гастроинтестиналног тракта, нити апсорпцији, већ доспевају у колон, где служе као метаболички супстрат, прекурсори или кофактори прокариотима (микробиоту колона). Крајњи метаболити и/или сигнални молекули настали при  њиховој ферментацији се апсорбују и служе ћелијама цревног зида или удаљених ткива као метаболички супстрати (нпр. бутират колоноцитима), прекурсори (нпр. ацетат) или кофактори.</a:t>
            </a: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44832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Пребиотички супстрати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2143387"/>
            <a:ext cx="11669086" cy="471461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r-Cyrl-RS" sz="2400" dirty="0">
                <a:latin typeface="+mj-lt"/>
              </a:rPr>
              <a:t>Несварљиве састојке хране</a:t>
            </a:r>
            <a:r>
              <a:rPr lang="sr-Latn-RS" sz="2400" dirty="0"/>
              <a:t> Roberfroid</a:t>
            </a:r>
            <a:r>
              <a:rPr lang="sr-Cyrl-RS" sz="2400" dirty="0">
                <a:latin typeface="+mj-lt"/>
              </a:rPr>
              <a:t> даље дели на:</a:t>
            </a:r>
          </a:p>
          <a:p>
            <a:pPr marL="0" indent="0">
              <a:buNone/>
            </a:pPr>
            <a:endParaRPr lang="sr-Cyrl-RS" sz="1100" dirty="0">
              <a:latin typeface="+mj-lt"/>
            </a:endParaRPr>
          </a:p>
          <a:p>
            <a:r>
              <a:rPr lang="sr-Cyrl-RS" sz="2400" b="1" dirty="0">
                <a:solidFill>
                  <a:srgbClr val="FF0000"/>
                </a:solidFill>
                <a:latin typeface="+mj-lt"/>
              </a:rPr>
              <a:t>опште</a:t>
            </a:r>
            <a:r>
              <a:rPr lang="sr-Cyrl-RS" sz="2400" dirty="0">
                <a:latin typeface="+mj-lt"/>
              </a:rPr>
              <a:t>, који представљају метаболичке супстрате и/или прекурсоре или кофакторе за већи део микробиота колона. </a:t>
            </a:r>
            <a:r>
              <a:rPr lang="sr-Cyrl-RS" sz="2400" b="1" dirty="0">
                <a:latin typeface="+mj-lt"/>
              </a:rPr>
              <a:t>Дијетална влакна </a:t>
            </a:r>
            <a:r>
              <a:rPr lang="sr-Cyrl-RS" sz="2400" dirty="0">
                <a:latin typeface="+mj-lt"/>
              </a:rPr>
              <a:t>су главни општи несварљиви хранљиви састојци. То су угљенохидратни олигомери или полимери које делимично или потпуно ферментише велики број бактерија микробиота колона.</a:t>
            </a:r>
            <a:r>
              <a:rPr lang="sr-Cyrl-RS" sz="2400" dirty="0"/>
              <a:t> Од 2002. године у дијетална (хранљива) влакна убрајају се несварљиви угљени хидрати и лигнин у саставу биљака, док изоловани несварљиви угљени хидрати, биљног, животињског или синтетског порекла чине </a:t>
            </a:r>
            <a:r>
              <a:rPr lang="sr-Cyrl-RS" sz="2400" b="1" dirty="0"/>
              <a:t>функционалана влакна</a:t>
            </a:r>
            <a:r>
              <a:rPr lang="sr-Cyrl-RS" sz="2400" dirty="0"/>
              <a:t>. </a:t>
            </a: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100" dirty="0">
              <a:latin typeface="+mj-lt"/>
            </a:endParaRPr>
          </a:p>
          <a:p>
            <a:r>
              <a:rPr lang="sr-Cyrl-RS" sz="2400" b="1" dirty="0">
                <a:solidFill>
                  <a:srgbClr val="FF0000"/>
                </a:solidFill>
                <a:latin typeface="+mj-lt"/>
              </a:rPr>
              <a:t>специфичне</a:t>
            </a:r>
            <a:r>
              <a:rPr lang="sr-Cyrl-RS" sz="2400" dirty="0">
                <a:latin typeface="+mj-lt"/>
              </a:rPr>
              <a:t>, који су метаболички супстрати и/или прекурсори или кофактори за једну или ограничен број (корисних) бактеријских врста/родова, те доводе до њихове пролиферације. </a:t>
            </a:r>
            <a:r>
              <a:rPr lang="sr-Cyrl-RS" sz="2400" b="1" dirty="0">
                <a:latin typeface="+mj-lt"/>
              </a:rPr>
              <a:t>Пребиотици</a:t>
            </a:r>
            <a:r>
              <a:rPr lang="sr-Cyrl-RS" sz="2400" dirty="0">
                <a:latin typeface="+mj-lt"/>
              </a:rPr>
              <a:t> су специфични несварљиви хранљиви састојци.</a:t>
            </a: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25726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Пребиотички супстрати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2143387"/>
            <a:ext cx="11669086" cy="4714613"/>
          </a:xfrm>
        </p:spPr>
        <p:txBody>
          <a:bodyPr>
            <a:normAutofit/>
          </a:bodyPr>
          <a:lstStyle/>
          <a:p>
            <a:r>
              <a:rPr lang="sr-Cyrl-RS" sz="2800" dirty="0">
                <a:latin typeface="+mj-lt"/>
              </a:rPr>
              <a:t>Сви до сада признати пребиотици по саставу су угљени хидрати. </a:t>
            </a:r>
          </a:p>
          <a:p>
            <a:r>
              <a:rPr lang="sr-Cyrl-RS" sz="2800" dirty="0">
                <a:latin typeface="+mj-lt"/>
              </a:rPr>
              <a:t>Најбоље је документовано пребиотичко дејство фрукто-олигосахарида (укључујући инулин)  и галакто-олигосахарида. </a:t>
            </a:r>
          </a:p>
          <a:p>
            <a:r>
              <a:rPr lang="sr-Cyrl-RS" sz="2800" dirty="0">
                <a:latin typeface="+mj-lt"/>
              </a:rPr>
              <a:t>Њих првенствено ферментишу бифидобактерије; ензимима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r-Cyrl-RS" sz="2800" dirty="0">
                <a:latin typeface="Corbel" panose="020B0503020204020204" pitchFamily="34" charset="0"/>
                <a:cs typeface="Times New Roman" panose="02020603050405020304" pitchFamily="18" charset="0"/>
              </a:rPr>
              <a:t>фруктанозидазом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r-Cyrl-RS" sz="2800" dirty="0">
                <a:latin typeface="Corbel" panose="020B0503020204020204" pitchFamily="34" charset="0"/>
                <a:cs typeface="Times New Roman" panose="02020603050405020304" pitchFamily="18" charset="0"/>
              </a:rPr>
              <a:t>галактозидазом лако раскидају везе у ланцима од 4 до 30 мономера. </a:t>
            </a:r>
            <a:r>
              <a:rPr lang="sr-Cyrl-RS" sz="2800" dirty="0">
                <a:latin typeface="+mj-lt"/>
              </a:rPr>
              <a:t> </a:t>
            </a:r>
          </a:p>
          <a:p>
            <a:r>
              <a:rPr lang="sr-Cyrl-RS" sz="2800" dirty="0">
                <a:latin typeface="+mj-lt"/>
              </a:rPr>
              <a:t>Осим угљених хидрата, биљни полифеноли (нпр. куркумин), коњугати линолеинске киселине (</a:t>
            </a:r>
            <a:r>
              <a:rPr lang="sr-Latn-RS" sz="2800" dirty="0">
                <a:latin typeface="+mj-lt"/>
              </a:rPr>
              <a:t>CLAs) </a:t>
            </a:r>
            <a:r>
              <a:rPr lang="sr-Cyrl-RS" sz="2800" dirty="0">
                <a:latin typeface="+mj-lt"/>
              </a:rPr>
              <a:t>и полинезасићене масне киселине (</a:t>
            </a:r>
            <a:r>
              <a:rPr lang="sr-Latn-RS" sz="2800" dirty="0">
                <a:latin typeface="+mj-lt"/>
              </a:rPr>
              <a:t>PUFAs</a:t>
            </a:r>
            <a:r>
              <a:rPr lang="sr-Cyrl-RS" sz="2800" dirty="0">
                <a:latin typeface="+mj-lt"/>
              </a:rPr>
              <a:t>) су кандидати за пребиотике.</a:t>
            </a:r>
          </a:p>
        </p:txBody>
      </p:sp>
    </p:spTree>
    <p:extLst>
      <p:ext uri="{BB962C8B-B14F-4D97-AF65-F5344CB8AC3E}">
        <p14:creationId xmlns:p14="http://schemas.microsoft.com/office/powerpoint/2010/main" val="1551909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Пребиотички супстрати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1820411"/>
            <a:ext cx="11669086" cy="5142451"/>
          </a:xfrm>
        </p:spPr>
        <p:txBody>
          <a:bodyPr>
            <a:normAutofit fontScale="92500"/>
          </a:bodyPr>
          <a:lstStyle/>
          <a:p>
            <a:r>
              <a:rPr lang="sr-Cyrl-RS" sz="2800" b="1" dirty="0">
                <a:solidFill>
                  <a:srgbClr val="FF0000"/>
                </a:solidFill>
                <a:latin typeface="+mj-lt"/>
              </a:rPr>
              <a:t>Фрукто-олигосахарида (</a:t>
            </a:r>
            <a:r>
              <a:rPr lang="sr-Latn-RS" sz="2800" b="1" dirty="0">
                <a:solidFill>
                  <a:srgbClr val="FF0000"/>
                </a:solidFill>
                <a:latin typeface="+mj-lt"/>
              </a:rPr>
              <a:t>FOS</a:t>
            </a:r>
            <a:r>
              <a:rPr lang="sr-Cyrl-RS" sz="2800" b="1" dirty="0">
                <a:solidFill>
                  <a:srgbClr val="FF0000"/>
                </a:solidFill>
                <a:latin typeface="+mj-lt"/>
              </a:rPr>
              <a:t>) </a:t>
            </a:r>
            <a:r>
              <a:rPr lang="sr-Cyrl-RS" sz="2800" dirty="0">
                <a:latin typeface="+mj-lt"/>
              </a:rPr>
              <a:t>инулинског типа има у многим биљкама: празилуку, црном и белом луку, цикорији, агави, шпарглама, артичокама, бананама, пшеници, јечму, ражи, шећерној репи итд. Међутим, укупан дневни унос </a:t>
            </a:r>
            <a:r>
              <a:rPr lang="sr-Latn-RS" sz="2800" dirty="0"/>
              <a:t>FOS </a:t>
            </a:r>
            <a:r>
              <a:rPr lang="sr-Cyrl-RS" sz="2800" dirty="0">
                <a:latin typeface="+mj-lt"/>
              </a:rPr>
              <a:t>из њих најчешће је недовољан.   </a:t>
            </a:r>
          </a:p>
          <a:p>
            <a:r>
              <a:rPr lang="sr-Cyrl-RS" sz="2800" dirty="0">
                <a:latin typeface="+mj-lt"/>
              </a:rPr>
              <a:t>Зато се </a:t>
            </a:r>
            <a:r>
              <a:rPr lang="sr-Cyrl-RS" sz="2800" dirty="0"/>
              <a:t>бројним производима (јогурту, хлебу, кексу, намазима итд.) додају </a:t>
            </a:r>
            <a:r>
              <a:rPr lang="sr-Latn-RS" sz="2800" dirty="0"/>
              <a:t>FOS</a:t>
            </a:r>
            <a:r>
              <a:rPr lang="sr-Cyrl-RS" sz="2800" dirty="0"/>
              <a:t> екстраховани из биљака (нпр. инулин из цикорије или агаве) или добијени хидролизом (нпр. олигофруктоза из инулина) или ензимском разградњом сахарозе (фрукто-олигосахариди кратких ланаца).</a:t>
            </a:r>
          </a:p>
          <a:p>
            <a:r>
              <a:rPr lang="sr-Cyrl-RS" sz="2800" b="1" dirty="0">
                <a:solidFill>
                  <a:srgbClr val="FF0000"/>
                </a:solidFill>
              </a:rPr>
              <a:t>Инулин</a:t>
            </a:r>
            <a:r>
              <a:rPr lang="sr-Cyrl-RS" sz="2800" dirty="0"/>
              <a:t> изолован из корена цикорије има степен полимеризације 2 – 60. Издвајањем олигосахарида мале молекулске тежине настаје инулин високе перформансе.  Делимичном ензимском хидролизом инулина добија се олигофруктоза са мање од 10 јединица.</a:t>
            </a:r>
          </a:p>
        </p:txBody>
      </p:sp>
    </p:spTree>
    <p:extLst>
      <p:ext uri="{BB962C8B-B14F-4D97-AF65-F5344CB8AC3E}">
        <p14:creationId xmlns:p14="http://schemas.microsoft.com/office/powerpoint/2010/main" val="22681220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Пребиотички супстрати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2143387"/>
            <a:ext cx="11669086" cy="4714613"/>
          </a:xfrm>
        </p:spPr>
        <p:txBody>
          <a:bodyPr>
            <a:normAutofit fontScale="92500" lnSpcReduction="20000"/>
          </a:bodyPr>
          <a:lstStyle/>
          <a:p>
            <a:r>
              <a:rPr lang="sr-Cyrl-RS" sz="2800" dirty="0">
                <a:latin typeface="+mj-lt"/>
              </a:rPr>
              <a:t>Инулин цикорије је до сада једини пребиотик прихваћен у Европској унији, са образложењем да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800" dirty="0">
                <a:latin typeface="+mj-lt"/>
              </a:rPr>
              <a:t>побољшава функцију црева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800" dirty="0">
                <a:latin typeface="+mj-lt"/>
              </a:rPr>
              <a:t>.</a:t>
            </a:r>
            <a:endParaRPr lang="en-GB" sz="2800" dirty="0">
              <a:latin typeface="+mj-lt"/>
            </a:endParaRPr>
          </a:p>
          <a:p>
            <a:r>
              <a:rPr lang="sr-Cyrl-RS" sz="2800" dirty="0">
                <a:latin typeface="+mj-lt"/>
              </a:rPr>
              <a:t>Француска, осим природног инулина цикорије, као пребиотике прихвата и </a:t>
            </a:r>
            <a:r>
              <a:rPr lang="sr-Latn-RS" sz="2800" dirty="0">
                <a:latin typeface="+mj-lt"/>
              </a:rPr>
              <a:t>FOS.</a:t>
            </a:r>
            <a:endParaRPr lang="sr-Cyrl-RS" sz="2800" dirty="0">
              <a:latin typeface="+mj-lt"/>
            </a:endParaRPr>
          </a:p>
          <a:p>
            <a:r>
              <a:rPr lang="sr-Cyrl-RS" sz="2800" dirty="0">
                <a:latin typeface="+mj-lt"/>
              </a:rPr>
              <a:t>У САД, Управа за храну и лекове (</a:t>
            </a:r>
            <a:r>
              <a:rPr lang="sr-Latn-RS" sz="2800" dirty="0">
                <a:latin typeface="+mj-lt"/>
              </a:rPr>
              <a:t>FDA</a:t>
            </a:r>
            <a:r>
              <a:rPr lang="sr-Cyrl-RS" sz="2800" dirty="0">
                <a:latin typeface="+mj-lt"/>
              </a:rPr>
              <a:t>)</a:t>
            </a:r>
            <a:r>
              <a:rPr lang="sr-Latn-RS" sz="2800" dirty="0">
                <a:latin typeface="+mj-lt"/>
              </a:rPr>
              <a:t> </a:t>
            </a:r>
            <a:r>
              <a:rPr lang="sr-Cyrl-RS" sz="2800" dirty="0">
                <a:latin typeface="+mj-lt"/>
              </a:rPr>
              <a:t>још увек не прихвата термин пребиотик, док </a:t>
            </a:r>
            <a:r>
              <a:rPr lang="sr-Latn-RS" sz="2800" dirty="0">
                <a:latin typeface="+mj-lt"/>
              </a:rPr>
              <a:t>DGAC (Dangerous Goods Advisory Council) </a:t>
            </a:r>
            <a:r>
              <a:rPr lang="sr-Cyrl-RS" sz="2800" dirty="0">
                <a:latin typeface="+mj-lt"/>
              </a:rPr>
              <a:t>констатује да немају сва дијетална влакна пребиотичка својства, али да су сви пребиотици дијетална влакна и промовише њихов свакодневни унос у препорученим дозама  (инулин и </a:t>
            </a:r>
            <a:r>
              <a:rPr lang="sr-Latn-RS" sz="2800" dirty="0"/>
              <a:t>FOS</a:t>
            </a:r>
            <a:r>
              <a:rPr lang="sr-Cyrl-RS" sz="2800" dirty="0"/>
              <a:t> инулинског типа се убрајају у солубилна дијетална влакна).</a:t>
            </a:r>
            <a:endParaRPr lang="sr-Cyrl-RS" sz="2800" dirty="0">
              <a:latin typeface="+mj-lt"/>
            </a:endParaRPr>
          </a:p>
          <a:p>
            <a:r>
              <a:rPr lang="sr-Cyrl-RS" sz="2800" dirty="0">
                <a:latin typeface="+mj-lt"/>
              </a:rPr>
              <a:t>Јапан, Кореја, Сингапур, Малезија, Тајланд, Бразил и Чиле признају</a:t>
            </a:r>
            <a:r>
              <a:rPr lang="sr-Latn-RS" sz="2800" dirty="0"/>
              <a:t> FOS</a:t>
            </a:r>
            <a:r>
              <a:rPr lang="sr-Cyrl-RS" sz="2800" dirty="0"/>
              <a:t> и инулин као пребиотике.</a:t>
            </a:r>
            <a:endParaRPr lang="sr-Cyrl-RS" sz="2800" dirty="0">
              <a:latin typeface="+mj-lt"/>
            </a:endParaRPr>
          </a:p>
          <a:p>
            <a:endParaRPr lang="sr-Cyrl-R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9598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Пребиотички супстрати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1820411"/>
            <a:ext cx="11669086" cy="5142451"/>
          </a:xfrm>
        </p:spPr>
        <p:txBody>
          <a:bodyPr>
            <a:normAutofit lnSpcReduction="10000"/>
          </a:bodyPr>
          <a:lstStyle/>
          <a:p>
            <a:r>
              <a:rPr lang="sr-Cyrl-RS" sz="2800" b="1" dirty="0">
                <a:solidFill>
                  <a:srgbClr val="FF0000"/>
                </a:solidFill>
                <a:latin typeface="+mj-lt"/>
              </a:rPr>
              <a:t>Галакто-олигосахариди (</a:t>
            </a:r>
            <a:r>
              <a:rPr lang="sr-Latn-RS" sz="2800" b="1" dirty="0">
                <a:solidFill>
                  <a:srgbClr val="FF0000"/>
                </a:solidFill>
                <a:latin typeface="+mj-lt"/>
              </a:rPr>
              <a:t>GOS</a:t>
            </a:r>
            <a:r>
              <a:rPr lang="sr-Cyrl-RS" sz="2800" b="1" dirty="0">
                <a:solidFill>
                  <a:srgbClr val="FF0000"/>
                </a:solidFill>
                <a:latin typeface="+mj-lt"/>
              </a:rPr>
              <a:t>) </a:t>
            </a:r>
            <a:r>
              <a:rPr lang="sr-Cyrl-RS" sz="2800" dirty="0">
                <a:latin typeface="+mj-lt"/>
              </a:rPr>
              <a:t>настају из лактозе, саставног дела млека сисара. Индустријски се производе дејством </a:t>
            </a:r>
            <a:r>
              <a:rPr lang="el-G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sr-Cyrl-RS" sz="2800" dirty="0">
                <a:cs typeface="Times New Roman" panose="02020603050405020304" pitchFamily="18" charset="0"/>
              </a:rPr>
              <a:t>галактозидазе на висококонцентровани раствор лактозе добијен из крављег млека. </a:t>
            </a:r>
          </a:p>
          <a:p>
            <a:r>
              <a:rPr lang="sr-Cyrl-RS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Олигосахариди хуманог млека (</a:t>
            </a:r>
            <a:r>
              <a:rPr lang="sr-Latn-RS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HMOs</a:t>
            </a:r>
            <a:r>
              <a:rPr lang="sr-Cyrl-RS" sz="28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) 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су изузетно значајни за развој цревног микробиота и имунолошког система новорођенчета. </a:t>
            </a:r>
            <a:r>
              <a:rPr lang="sr-Latn-RS" sz="2800" dirty="0">
                <a:latin typeface="+mj-lt"/>
                <a:cs typeface="Times New Roman" panose="02020603050405020304" pitchFamily="18" charset="0"/>
              </a:rPr>
              <a:t>Bifidobacterium infantis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 једина је подврста </a:t>
            </a:r>
            <a:r>
              <a:rPr lang="sr-Latn-RS" sz="2800" dirty="0">
                <a:cs typeface="Times New Roman" panose="02020603050405020304" pitchFamily="18" charset="0"/>
              </a:rPr>
              <a:t>Bifidobacterium</a:t>
            </a:r>
            <a:r>
              <a:rPr lang="sr-Cyrl-RS" sz="2800" dirty="0">
                <a:cs typeface="Times New Roman" panose="02020603050405020304" pitchFamily="18" charset="0"/>
              </a:rPr>
              <a:t> врсте способна да разгради све НМО</a:t>
            </a:r>
            <a:r>
              <a:rPr lang="sr-Latn-RS" sz="2800" dirty="0">
                <a:cs typeface="Times New Roman" panose="02020603050405020304" pitchFamily="18" charset="0"/>
              </a:rPr>
              <a:t>s</a:t>
            </a:r>
            <a:r>
              <a:rPr lang="sr-Cyrl-RS" sz="2800" dirty="0">
                <a:cs typeface="Times New Roman" panose="02020603050405020304" pitchFamily="18" charset="0"/>
              </a:rPr>
              <a:t>; подврсте које доминирају код одраслих (</a:t>
            </a:r>
            <a:r>
              <a:rPr lang="sr-Latn-RS" sz="2800" dirty="0">
                <a:cs typeface="Times New Roman" panose="02020603050405020304" pitchFamily="18" charset="0"/>
              </a:rPr>
              <a:t>B. longum, B. adolescentis </a:t>
            </a:r>
            <a:r>
              <a:rPr lang="sr-Cyrl-RS" sz="2800" dirty="0">
                <a:cs typeface="Times New Roman" panose="02020603050405020304" pitchFamily="18" charset="0"/>
              </a:rPr>
              <a:t>и</a:t>
            </a:r>
            <a:r>
              <a:rPr lang="sr-Latn-RS" sz="2800" dirty="0">
                <a:cs typeface="Times New Roman" panose="02020603050405020304" pitchFamily="18" charset="0"/>
              </a:rPr>
              <a:t> B. lactis)</a:t>
            </a:r>
            <a:r>
              <a:rPr lang="sr-Cyrl-RS" sz="2800" dirty="0">
                <a:cs typeface="Times New Roman" panose="02020603050405020304" pitchFamily="18" charset="0"/>
              </a:rPr>
              <a:t> немају многе ензиме потребне за њихово ефикасно метаболисање. Нема довољно студија за процену пребиотичких својстава </a:t>
            </a:r>
            <a:r>
              <a:rPr lang="sr-Latn-RS" sz="2800" dirty="0">
                <a:cs typeface="Times New Roman" panose="02020603050405020304" pitchFamily="18" charset="0"/>
              </a:rPr>
              <a:t>HMOs</a:t>
            </a:r>
            <a:r>
              <a:rPr lang="sr-Cyrl-RS" sz="2800" dirty="0">
                <a:cs typeface="Times New Roman" panose="02020603050405020304" pitchFamily="18" charset="0"/>
              </a:rPr>
              <a:t>, олигосахарида говеђег млека</a:t>
            </a:r>
            <a:r>
              <a:rPr lang="sr-Latn-RS" sz="2800" dirty="0">
                <a:cs typeface="Times New Roman" panose="02020603050405020304" pitchFamily="18" charset="0"/>
              </a:rPr>
              <a:t> </a:t>
            </a:r>
            <a:r>
              <a:rPr lang="sr-Cyrl-RS" sz="2800" dirty="0">
                <a:cs typeface="Times New Roman" panose="02020603050405020304" pitchFamily="18" charset="0"/>
              </a:rPr>
              <a:t>(</a:t>
            </a:r>
            <a:r>
              <a:rPr lang="sr-Latn-RS" sz="2800" dirty="0">
                <a:cs typeface="Times New Roman" panose="02020603050405020304" pitchFamily="18" charset="0"/>
              </a:rPr>
              <a:t>BMOs</a:t>
            </a:r>
            <a:r>
              <a:rPr lang="sr-Cyrl-RS" sz="2800" dirty="0">
                <a:cs typeface="Times New Roman" panose="02020603050405020304" pitchFamily="18" charset="0"/>
              </a:rPr>
              <a:t>) и њихових синтетских верзија. Ипак, неки </a:t>
            </a:r>
            <a:r>
              <a:rPr lang="sr-Latn-RS" sz="2800" dirty="0">
                <a:cs typeface="Times New Roman" panose="02020603050405020304" pitchFamily="18" charset="0"/>
              </a:rPr>
              <a:t>HMOs </a:t>
            </a:r>
            <a:r>
              <a:rPr lang="sr-Cyrl-RS" sz="2800" dirty="0">
                <a:cs typeface="Times New Roman" panose="02020603050405020304" pitchFamily="18" charset="0"/>
              </a:rPr>
              <a:t>су кандидати за пребиотике.</a:t>
            </a:r>
            <a:endParaRPr lang="sr-Cyrl-R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416891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Пребиотички супстрати 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728" y="1778466"/>
            <a:ext cx="11492918" cy="47020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Cyrl-RS" sz="3200" dirty="0">
                <a:latin typeface="+mj-lt"/>
                <a:cs typeface="Times New Roman" panose="02020603050405020304" pitchFamily="18" charset="0"/>
              </a:rPr>
              <a:t>Потенцијални угљенохидратни пребиотици:</a:t>
            </a:r>
          </a:p>
          <a:p>
            <a:pPr marL="0" indent="0">
              <a:buNone/>
            </a:pPr>
            <a:endParaRPr lang="sr-Cyrl-RS" sz="12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dirty="0">
                <a:latin typeface="+mj-lt"/>
                <a:cs typeface="Times New Roman" panose="02020603050405020304" pitchFamily="18" charset="0"/>
              </a:rPr>
              <a:t>Лактулоза                                                                               Арабиноксило-олигосахариди (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AXOS</a:t>
            </a:r>
            <a:r>
              <a:rPr lang="sr-Cyrl-RS" sz="2400" dirty="0">
                <a:latin typeface="+mj-lt"/>
                <a:cs typeface="Times New Roman" panose="02020603050405020304" pitchFamily="18" charset="0"/>
              </a:rPr>
              <a:t>)</a:t>
            </a:r>
            <a:endParaRPr lang="sr-Latn-RS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dirty="0">
                <a:latin typeface="+mj-lt"/>
                <a:cs typeface="Times New Roman" panose="02020603050405020304" pitchFamily="18" charset="0"/>
              </a:rPr>
              <a:t>Изомалто-олигосахариди (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IMO</a:t>
            </a:r>
            <a:r>
              <a:rPr lang="sr-Cyrl-RS" sz="2400" dirty="0">
                <a:latin typeface="+mj-lt"/>
                <a:cs typeface="Times New Roman" panose="02020603050405020304" pitchFamily="18" charset="0"/>
              </a:rPr>
              <a:t>)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r-Cyrl-RS" sz="2400" dirty="0">
                <a:latin typeface="+mj-lt"/>
                <a:cs typeface="Times New Roman" panose="02020603050405020304" pitchFamily="18" charset="0"/>
              </a:rPr>
              <a:t>                              Полидекстроза (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PDX</a:t>
            </a:r>
            <a:r>
              <a:rPr lang="sr-Cyrl-RS" sz="2400" dirty="0">
                <a:latin typeface="+mj-lt"/>
                <a:cs typeface="Times New Roman" panose="02020603050405020304" pitchFamily="18" charset="0"/>
              </a:rPr>
              <a:t>)</a:t>
            </a:r>
            <a:endParaRPr lang="sr-Latn-RS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dirty="0">
                <a:latin typeface="+mj-lt"/>
                <a:cs typeface="Times New Roman" panose="02020603050405020304" pitchFamily="18" charset="0"/>
              </a:rPr>
              <a:t>Лактосахароза                                                                      Олигодекстрани</a:t>
            </a:r>
          </a:p>
          <a:p>
            <a:pPr marL="0" indent="0">
              <a:buNone/>
            </a:pPr>
            <a:r>
              <a:rPr lang="sr-Cyrl-RS" sz="2400" dirty="0">
                <a:latin typeface="+mj-lt"/>
                <a:cs typeface="Times New Roman" panose="02020603050405020304" pitchFamily="18" charset="0"/>
              </a:rPr>
              <a:t>Ксило-олигосахариди (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XOS</a:t>
            </a:r>
            <a:r>
              <a:rPr lang="sr-Cyrl-RS" sz="2400" dirty="0">
                <a:latin typeface="+mj-lt"/>
                <a:cs typeface="Times New Roman" panose="02020603050405020304" pitchFamily="18" charset="0"/>
              </a:rPr>
              <a:t>)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r-Cyrl-RS" sz="2400" dirty="0">
                <a:latin typeface="+mj-lt"/>
                <a:cs typeface="Times New Roman" panose="02020603050405020304" pitchFamily="18" charset="0"/>
              </a:rPr>
              <a:t>                                       Олигосахариди мелибиозе</a:t>
            </a:r>
            <a:endParaRPr lang="sr-Latn-RS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dirty="0">
                <a:latin typeface="+mj-lt"/>
                <a:cs typeface="Times New Roman" panose="02020603050405020304" pitchFamily="18" charset="0"/>
              </a:rPr>
              <a:t>Манан-олигосахариди</a:t>
            </a:r>
            <a:r>
              <a:rPr lang="sr-Cyrl-RS" sz="2400" dirty="0">
                <a:cs typeface="Times New Roman" panose="02020603050405020304" pitchFamily="18" charset="0"/>
              </a:rPr>
              <a:t> (М</a:t>
            </a:r>
            <a:r>
              <a:rPr lang="sr-Latn-RS" sz="2400" dirty="0">
                <a:cs typeface="Times New Roman" panose="02020603050405020304" pitchFamily="18" charset="0"/>
              </a:rPr>
              <a:t>OS</a:t>
            </a:r>
            <a:r>
              <a:rPr lang="sr-Cyrl-RS" sz="2400" dirty="0">
                <a:cs typeface="Times New Roman" panose="02020603050405020304" pitchFamily="18" charset="0"/>
              </a:rPr>
              <a:t>)</a:t>
            </a:r>
            <a:r>
              <a:rPr lang="sr-Latn-RS" sz="2400" dirty="0">
                <a:cs typeface="Times New Roman" panose="02020603050405020304" pitchFamily="18" charset="0"/>
              </a:rPr>
              <a:t> </a:t>
            </a:r>
            <a:r>
              <a:rPr lang="sr-Cyrl-RS" sz="2400" dirty="0">
                <a:cs typeface="Times New Roman" panose="02020603050405020304" pitchFamily="18" charset="0"/>
              </a:rPr>
              <a:t>                                     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N</a:t>
            </a:r>
            <a:r>
              <a:rPr lang="sr-Cyrl-RS" sz="2400" dirty="0">
                <a:latin typeface="+mj-lt"/>
                <a:cs typeface="Times New Roman" panose="02020603050405020304" pitchFamily="18" charset="0"/>
              </a:rPr>
              <a:t>-ацетилхито-олигосахариди</a:t>
            </a:r>
            <a:endParaRPr lang="sr-Cyrl-RS" sz="24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dirty="0">
                <a:latin typeface="+mj-lt"/>
                <a:cs typeface="Times New Roman" panose="02020603050405020304" pitchFamily="18" charset="0"/>
              </a:rPr>
              <a:t>Олигосахариди соје (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SOS</a:t>
            </a:r>
            <a:r>
              <a:rPr lang="sr-Cyrl-RS" sz="2400" dirty="0">
                <a:latin typeface="+mj-lt"/>
                <a:cs typeface="Times New Roman" panose="02020603050405020304" pitchFamily="18" charset="0"/>
              </a:rPr>
              <a:t>)                                              Различита влакна</a:t>
            </a:r>
            <a:endParaRPr lang="sr-Latn-RS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dirty="0">
                <a:latin typeface="+mj-lt"/>
                <a:cs typeface="Times New Roman" panose="02020603050405020304" pitchFamily="18" charset="0"/>
              </a:rPr>
              <a:t>Глуко-олигосахариди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 (GlOS)</a:t>
            </a:r>
            <a:endParaRPr lang="sr-Cyrl-RS" sz="2400" dirty="0">
              <a:latin typeface="+mj-lt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RS" sz="2400" dirty="0">
                <a:latin typeface="+mj-lt"/>
                <a:cs typeface="Times New Roman" panose="02020603050405020304" pitchFamily="18" charset="0"/>
              </a:rPr>
              <a:t>Генти-олигосахариди (</a:t>
            </a:r>
            <a:r>
              <a:rPr lang="sr-Latn-RS" sz="2400" dirty="0">
                <a:latin typeface="+mj-lt"/>
                <a:cs typeface="Times New Roman" panose="02020603050405020304" pitchFamily="18" charset="0"/>
              </a:rPr>
              <a:t>GiOS</a:t>
            </a:r>
            <a:r>
              <a:rPr lang="sr-Cyrl-RS" sz="2400" dirty="0">
                <a:latin typeface="+mj-lt"/>
                <a:cs typeface="Times New Roman" panose="02020603050405020304" pitchFamily="18" charset="0"/>
              </a:rPr>
              <a:t>)</a:t>
            </a:r>
          </a:p>
          <a:p>
            <a:endParaRPr lang="sr-Cyrl-RS" sz="2400" dirty="0">
              <a:latin typeface="+mj-lt"/>
              <a:cs typeface="Times New Roman" panose="02020603050405020304" pitchFamily="18" charset="0"/>
            </a:endParaRPr>
          </a:p>
          <a:p>
            <a:endParaRPr lang="sr-Cyrl-RS" sz="2400" dirty="0">
              <a:latin typeface="+mj-lt"/>
              <a:cs typeface="Times New Roman" panose="02020603050405020304" pitchFamily="18" charset="0"/>
            </a:endParaRPr>
          </a:p>
          <a:p>
            <a:endParaRPr lang="sr-Cyrl-R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7388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 дефиниција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953404"/>
            <a:ext cx="11633171" cy="5190346"/>
          </a:xfrm>
        </p:spPr>
        <p:txBody>
          <a:bodyPr>
            <a:normAutofit/>
          </a:bodyPr>
          <a:lstStyle/>
          <a:p>
            <a:r>
              <a:rPr lang="sr-Cyrl-RS" sz="2800" dirty="0"/>
              <a:t>Примена олигосахарида у исхрани у циљу унапређења здравља има дугу традицију, посебно у Азији</a:t>
            </a:r>
          </a:p>
          <a:p>
            <a:pPr marL="0" indent="0">
              <a:buNone/>
            </a:pPr>
            <a:endParaRPr lang="sr-Cyrl-RS" sz="2800" dirty="0"/>
          </a:p>
          <a:p>
            <a:r>
              <a:rPr lang="sr-Cyrl-RS" sz="2800" dirty="0"/>
              <a:t>1921. - </a:t>
            </a:r>
            <a:r>
              <a:rPr lang="sr-Latn-RS" sz="2800" b="1" dirty="0"/>
              <a:t>Rettger</a:t>
            </a:r>
            <a:r>
              <a:rPr lang="sr-Latn-RS" sz="2800" dirty="0"/>
              <a:t> </a:t>
            </a:r>
            <a:r>
              <a:rPr lang="sr-Cyrl-RS" sz="2800" dirty="0"/>
              <a:t>и</a:t>
            </a:r>
            <a:r>
              <a:rPr lang="sr-Latn-RS" sz="2800" dirty="0"/>
              <a:t> </a:t>
            </a:r>
            <a:r>
              <a:rPr lang="sr-Latn-RS" sz="2800" b="1" dirty="0"/>
              <a:t>Chepelin</a:t>
            </a:r>
            <a:r>
              <a:rPr lang="sr-Cyrl-RS" sz="2800" dirty="0"/>
              <a:t> описују пораст броја лактобацила у цревима као резултат уноса угљених хидрата</a:t>
            </a:r>
          </a:p>
          <a:p>
            <a:pPr marL="0" indent="0">
              <a:buNone/>
            </a:pPr>
            <a:endParaRPr lang="sr-Cyrl-RS" sz="2800" dirty="0"/>
          </a:p>
          <a:p>
            <a:r>
              <a:rPr lang="sr-Cyrl-RS" sz="2800" dirty="0"/>
              <a:t>1995. - </a:t>
            </a:r>
            <a:r>
              <a:rPr lang="sr-Latn-RS" sz="2800" b="1" dirty="0"/>
              <a:t>Gibson</a:t>
            </a:r>
            <a:r>
              <a:rPr lang="sr-Cyrl-RS" sz="2800" dirty="0"/>
              <a:t> и</a:t>
            </a:r>
            <a:r>
              <a:rPr lang="sr-Latn-RS" sz="2800" dirty="0"/>
              <a:t> </a:t>
            </a:r>
            <a:r>
              <a:rPr lang="sr-Latn-RS" sz="2800" b="1" dirty="0"/>
              <a:t>Roberfroid</a:t>
            </a:r>
            <a:r>
              <a:rPr lang="sr-Cyrl-RS" sz="2800" dirty="0"/>
              <a:t> увод</a:t>
            </a:r>
            <a:r>
              <a:rPr lang="sr-Latn-RS" sz="2800" dirty="0"/>
              <a:t>e</a:t>
            </a:r>
            <a:r>
              <a:rPr lang="sr-Cyrl-RS" sz="2800" dirty="0"/>
              <a:t> термин </a:t>
            </a:r>
            <a:r>
              <a:rPr lang="sr-Cyrl-RS" sz="2800" b="1" i="1" dirty="0">
                <a:solidFill>
                  <a:srgbClr val="FF0000"/>
                </a:solidFill>
              </a:rPr>
              <a:t>пребиотик</a:t>
            </a:r>
            <a:r>
              <a:rPr lang="sr-Cyrl-RS" sz="2800" i="1" dirty="0"/>
              <a:t> </a:t>
            </a:r>
            <a:r>
              <a:rPr lang="sr-Cyrl-RS" sz="2800" dirty="0"/>
              <a:t>и њиме означавају </a:t>
            </a:r>
            <a:r>
              <a:rPr lang="he-I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800" dirty="0">
                <a:cs typeface="Times New Roman" panose="02020603050405020304" pitchFamily="18" charset="0"/>
              </a:rPr>
              <a:t>несварљиви састојак хране који повољно делује на здравље домаћина селективно стимулишући раст и/или активност једне или ограниченог броја (врста/родова) бактерија у његовом колону</a:t>
            </a:r>
            <a:r>
              <a:rPr lang="he-IL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endParaRPr lang="sr-Cyrl-R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44509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Механизам дејства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Према важећој дефиницији, пребиотичко дејство је </a:t>
            </a:r>
            <a:r>
              <a:rPr lang="sr-Cyrl-RS" sz="2400" b="1" dirty="0">
                <a:solidFill>
                  <a:srgbClr val="FF0000"/>
                </a:solidFill>
                <a:latin typeface="+mj-lt"/>
              </a:rPr>
              <a:t>индиректно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, јер настаје као резултат (селективног) метаболисања пребиотика од стране микробиота домаћина. Остала корисна биолошка дејства пребиотика, као отклањање патогена или директна имуномодулација, не сматрају се пребиотичким.</a:t>
            </a:r>
          </a:p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Једна од хипотеза је да користан здравствени учинак пребиотика потиче од метаболичких продуката насталих њиховом ферментацијом. Посебан значај се придаје </a:t>
            </a:r>
            <a:r>
              <a:rPr lang="sr-Cyrl-RS" sz="2400" b="1" dirty="0">
                <a:solidFill>
                  <a:srgbClr val="FF0000"/>
                </a:solidFill>
                <a:latin typeface="+mj-lt"/>
              </a:rPr>
              <a:t>кратколанчаним масним киселинама (</a:t>
            </a:r>
            <a:r>
              <a:rPr lang="sr-Latn-RS" sz="2400" b="1" dirty="0">
                <a:solidFill>
                  <a:srgbClr val="FF0000"/>
                </a:solidFill>
                <a:latin typeface="+mj-lt"/>
              </a:rPr>
              <a:t>SCFAs</a:t>
            </a:r>
            <a:r>
              <a:rPr lang="sr-Cyrl-RS" sz="2400" b="1" dirty="0">
                <a:solidFill>
                  <a:srgbClr val="FF0000"/>
                </a:solidFill>
                <a:latin typeface="+mj-lt"/>
              </a:rPr>
              <a:t>)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 – ацетату, пропионату и бутирату. Бифидобактерије и лактобацили углавном стварају лактат и ацетат, али не и бутират</a:t>
            </a:r>
            <a:r>
              <a:rPr lang="en-GB" sz="2400" dirty="0">
                <a:solidFill>
                  <a:schemeClr val="tx1"/>
                </a:solidFill>
                <a:latin typeface="+mj-lt"/>
              </a:rPr>
              <a:t>;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 родови </a:t>
            </a:r>
            <a:r>
              <a:rPr lang="sr-Latn-RS" sz="2400" dirty="0">
                <a:solidFill>
                  <a:schemeClr val="tx1"/>
                </a:solidFill>
                <a:latin typeface="Corbel" panose="020B0503020204020204" pitchFamily="34" charset="0"/>
              </a:rPr>
              <a:t>Faecalibacterium prausnitzi, Eubacterium rectale </a:t>
            </a:r>
            <a:r>
              <a:rPr lang="sr-Cyrl-RS" sz="2400" dirty="0">
                <a:solidFill>
                  <a:schemeClr val="tx1"/>
                </a:solidFill>
                <a:latin typeface="Corbel" panose="020B0503020204020204" pitchFamily="34" charset="0"/>
              </a:rPr>
              <a:t>и </a:t>
            </a:r>
            <a:r>
              <a:rPr lang="sr-Latn-RS" sz="2400" dirty="0">
                <a:solidFill>
                  <a:schemeClr val="tx1"/>
                </a:solidFill>
                <a:latin typeface="Corbel" panose="020B0503020204020204" pitchFamily="34" charset="0"/>
              </a:rPr>
              <a:t>Roseburia</a:t>
            </a:r>
            <a:r>
              <a:rPr lang="sr-Cyrl-RS" sz="2400" dirty="0">
                <a:solidFill>
                  <a:schemeClr val="tx1"/>
                </a:solidFill>
                <a:latin typeface="Corbel" panose="020B0503020204020204" pitchFamily="34" charset="0"/>
              </a:rPr>
              <a:t> стварају бутират, те се могу сматрати корисним (тзв. ефекат укрштене исхране код пребиотика).</a:t>
            </a: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554313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Механизам дејства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pPr marL="0" indent="0">
              <a:buNone/>
            </a:pPr>
            <a:r>
              <a:rPr lang="sr-Cyrl-RS" sz="2400" dirty="0">
                <a:solidFill>
                  <a:schemeClr val="tx1"/>
                </a:solidFill>
                <a:latin typeface="+mj-lt"/>
              </a:rPr>
              <a:t>Кратколанчане масне киселине показују локална и системска корисна мет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a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боличка, физиолошка и имунолошка дејства, утицајем на: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одржавање нормалне функције колоноцита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енергетски статус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цревну хомеостазу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имунолошки одговор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метаболизам липида и глукозе 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апетит и телесну тежину</a:t>
            </a:r>
          </a:p>
          <a:p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380223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Механизам дејства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За одржавање нормалне функције и раст колоноцита најважнији је </a:t>
            </a:r>
            <a:r>
              <a:rPr lang="sr-Cyrl-RS" sz="2400" b="1" dirty="0">
                <a:solidFill>
                  <a:srgbClr val="FF0000"/>
                </a:solidFill>
                <a:latin typeface="+mj-lt"/>
              </a:rPr>
              <a:t>бутират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, њихов основни извор енергије.</a:t>
            </a:r>
            <a:endParaRPr lang="sr-Latn-RS" sz="2400" dirty="0">
              <a:solidFill>
                <a:schemeClr val="tx1"/>
              </a:solidFill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Протективно дејство на колоноците бутират остварује инхибицијом хистон-деацетилазе (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HDAC)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,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као и инхибицијом синтезе проинфламаторних цитокина и хемокина (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INF-</a:t>
            </a:r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, IL-2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, хемокин 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CXCL-8 (IL-8)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, фактор некрозе тумора (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TNF-</a:t>
            </a:r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sr-Latn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sr-Cyrl-R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sr-Cyrl-RS" sz="2400" dirty="0">
                <a:solidFill>
                  <a:schemeClr val="tx1"/>
                </a:solidFill>
                <a:latin typeface="+mj-lt"/>
                <a:cs typeface="Times New Roman" panose="02020603050405020304" pitchFamily="18" charset="0"/>
              </a:rPr>
              <a:t>Повећањем цитоплазматског инхибитора нуклеарног фактора 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kB (NFkB)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 смањује стварање проинфламаторних цитокина и хемокина.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Снижен ниво бутирата у фецесу нађен је код улцерозног колитиса, Кронове болести, колоректалног карцинома, али и дијабетеса типа 2 и хроничних реналних обољења.</a:t>
            </a:r>
          </a:p>
          <a:p>
            <a:pPr marL="0" indent="0">
              <a:buNone/>
            </a:pPr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806616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Механизам дејства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Кратколанчане масне киселине су хидросолубилне, апсорбују се и доспевају до удаљених ткива; њиховим метаболизмом у јетри, срцу, мозгу, мишићима и другим ткивима задовољава се 7-8% дневних енергетских потреба домаћина.</a:t>
            </a:r>
          </a:p>
          <a:p>
            <a:pPr marL="0" indent="0">
              <a:buNone/>
            </a:pPr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Пропионат настао ферментацијом пробиотика у јетри блокира синтезу холестерола инхибицијом ензима 3-хидрокси-3-метилглутарил-коензим А редуктазе (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HMG-CoA 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редуктазе) и служи као супстрат за глуконеогенезу.</a:t>
            </a:r>
          </a:p>
          <a:p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009015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Механизам дејства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pPr marL="0" indent="0">
              <a:buNone/>
            </a:pPr>
            <a:r>
              <a:rPr lang="sr-Cyrl-RS" sz="2400" dirty="0">
                <a:solidFill>
                  <a:schemeClr val="tx1"/>
                </a:solidFill>
                <a:latin typeface="+mj-lt"/>
              </a:rPr>
              <a:t>Ферментација пребиотичког супстрата и настале кратколанчане масне киселине смањују рН вредност у лумену колона, чиме се: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инхибира раст патогених микроорганизама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смањује стварање токсичних једињења насталих разградњом пептида (амонијак, феноли, амини)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смањује количина растворљивих жучних киселина, тј. опада апсорпција и повећава елиминација липида и жучних киселина из црева</a:t>
            </a: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повећава апсорпција и биоискористљивост калцијума и магнезијума</a:t>
            </a:r>
          </a:p>
          <a:p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052003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Механизам дејства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Бифидогено дејтво пребиотика (нарочито галакто-олигосахарида) прати модулација експресије кортикалних 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IL-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1</a:t>
            </a:r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и 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5-HT</a:t>
            </a:r>
            <a:r>
              <a:rPr lang="sr-Latn-RS" dirty="0">
                <a:solidFill>
                  <a:schemeClr val="tx1"/>
                </a:solidFill>
                <a:latin typeface="+mj-lt"/>
              </a:rPr>
              <a:t>2A</a:t>
            </a:r>
            <a:r>
              <a:rPr lang="sr-Cyrl-RS" dirty="0">
                <a:solidFill>
                  <a:schemeClr val="tx1"/>
                </a:solidFill>
                <a:latin typeface="+mj-lt"/>
              </a:rPr>
              <a:t> 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рецептора код гојазних мишева, смањујући ниво анксиозности и побољшавајући функцију хематоенцефалне баријере.</a:t>
            </a:r>
            <a:r>
              <a:rPr lang="sr-Latn-RS" sz="2400" dirty="0">
                <a:solidFill>
                  <a:schemeClr val="tx1"/>
                </a:solidFill>
                <a:latin typeface="+mj-lt"/>
              </a:rPr>
              <a:t> </a:t>
            </a:r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</a:rPr>
              <a:t>Бројни цревни микроорганизми (укључујући и </a:t>
            </a:r>
            <a:r>
              <a:rPr lang="sr-Latn-RS" sz="2400" dirty="0">
                <a:solidFill>
                  <a:schemeClr val="tx1"/>
                </a:solidFill>
              </a:rPr>
              <a:t>Lactobacillus)</a:t>
            </a:r>
            <a:r>
              <a:rPr lang="sr-Cyrl-RS" sz="2400" dirty="0">
                <a:solidFill>
                  <a:schemeClr val="tx1"/>
                </a:solidFill>
              </a:rPr>
              <a:t> луче хидролазе жучних соли. Повећањем активности хидролаза и излучивања жучних киселина и масти из црева смањује се липидемија и телесна тежина, а повећава запремина столице и регуларно пражњење црева.</a:t>
            </a:r>
          </a:p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8705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Механизам дејства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</a:rPr>
              <a:t>Повољан утицај на гојазност, смањење ризика од прекомерног повећања тежине и повећање осећаја ситости пребиотици вероватно остварују модулацијом секреције гастроинтестиналних пептидних хормона.</a:t>
            </a:r>
            <a:endParaRPr lang="en-GB" sz="2400" dirty="0">
              <a:solidFill>
                <a:schemeClr val="tx1"/>
              </a:solidFill>
            </a:endParaRPr>
          </a:p>
          <a:p>
            <a:endParaRPr lang="sr-Cyrl-R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Cyrl-RS" sz="2400" dirty="0">
              <a:solidFill>
                <a:schemeClr val="tx1"/>
              </a:solidFill>
            </a:endParaRPr>
          </a:p>
          <a:p>
            <a:r>
              <a:rPr lang="sr-Cyrl-RS" sz="2400" dirty="0">
                <a:solidFill>
                  <a:schemeClr val="tx1"/>
                </a:solidFill>
              </a:rPr>
              <a:t>Тромесечна студија на људима показала је да су фрукто-олигосахариди смањили осећај глади, унос хране и телесну тежину испитаника уз повећање нивоа глукагону сличног пептида 1 (</a:t>
            </a:r>
            <a:r>
              <a:rPr lang="sr-Latn-RS" sz="2400" dirty="0">
                <a:solidFill>
                  <a:schemeClr val="tx1"/>
                </a:solidFill>
              </a:rPr>
              <a:t>GLP-</a:t>
            </a:r>
            <a:r>
              <a:rPr lang="sr-Cyrl-RS" sz="2400" dirty="0">
                <a:solidFill>
                  <a:schemeClr val="tx1"/>
                </a:solidFill>
              </a:rPr>
              <a:t>1</a:t>
            </a:r>
            <a:r>
              <a:rPr lang="sr-Latn-RS" sz="2400" dirty="0">
                <a:solidFill>
                  <a:schemeClr val="tx1"/>
                </a:solidFill>
              </a:rPr>
              <a:t>)</a:t>
            </a:r>
            <a:r>
              <a:rPr lang="sr-Cyrl-RS" sz="2400" dirty="0">
                <a:solidFill>
                  <a:schemeClr val="tx1"/>
                </a:solidFill>
              </a:rPr>
              <a:t> и пептида </a:t>
            </a:r>
            <a:r>
              <a:rPr lang="sr-Latn-RS" sz="2400" dirty="0">
                <a:solidFill>
                  <a:schemeClr val="tx1"/>
                </a:solidFill>
              </a:rPr>
              <a:t>YY (PYY), </a:t>
            </a:r>
            <a:r>
              <a:rPr lang="sr-Cyrl-RS" sz="2400" dirty="0">
                <a:solidFill>
                  <a:schemeClr val="tx1"/>
                </a:solidFill>
              </a:rPr>
              <a:t>односно смањење </a:t>
            </a:r>
            <a:r>
              <a:rPr lang="sr-Latn-RS" sz="2400" dirty="0">
                <a:solidFill>
                  <a:schemeClr val="tx1"/>
                </a:solidFill>
              </a:rPr>
              <a:t>AUC </a:t>
            </a:r>
            <a:r>
              <a:rPr lang="sr-Cyrl-RS" sz="2400" dirty="0">
                <a:solidFill>
                  <a:schemeClr val="tx1"/>
                </a:solidFill>
              </a:rPr>
              <a:t>за грелин и </a:t>
            </a:r>
            <a:r>
              <a:rPr lang="sr-Latn-RS" sz="2400" dirty="0">
                <a:solidFill>
                  <a:schemeClr val="tx1"/>
                </a:solidFill>
              </a:rPr>
              <a:t>AUC </a:t>
            </a:r>
            <a:r>
              <a:rPr lang="sr-Cyrl-RS" sz="2400" dirty="0">
                <a:solidFill>
                  <a:schemeClr val="tx1"/>
                </a:solidFill>
              </a:rPr>
              <a:t>за глукозу после стандардног оброка.</a:t>
            </a:r>
          </a:p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360524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Механизам дејства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</a:rPr>
              <a:t>Експерименти на мишевима указују на антиинфламаторно дејство несварљивих олигосахарида независно од цревног микробиота домаћина, тј. директну модулацију секреције цитокина везивањем за </a:t>
            </a:r>
            <a:r>
              <a:rPr lang="sr-Latn-RS" sz="2400" dirty="0">
                <a:solidFill>
                  <a:schemeClr val="tx1"/>
                </a:solidFill>
              </a:rPr>
              <a:t>Toll-like </a:t>
            </a:r>
            <a:r>
              <a:rPr lang="sr-Cyrl-RS" sz="2400" dirty="0">
                <a:solidFill>
                  <a:schemeClr val="tx1"/>
                </a:solidFill>
              </a:rPr>
              <a:t>рецепторе</a:t>
            </a:r>
            <a:r>
              <a:rPr lang="sr-Latn-RS" sz="2400" dirty="0">
                <a:solidFill>
                  <a:schemeClr val="tx1"/>
                </a:solidFill>
              </a:rPr>
              <a:t> </a:t>
            </a:r>
            <a:r>
              <a:rPr lang="sr-Cyrl-RS" sz="2400" dirty="0">
                <a:solidFill>
                  <a:schemeClr val="tx1"/>
                </a:solidFill>
              </a:rPr>
              <a:t>(</a:t>
            </a:r>
            <a:r>
              <a:rPr lang="sr-Latn-RS" sz="2400" dirty="0">
                <a:solidFill>
                  <a:schemeClr val="tx1"/>
                </a:solidFill>
              </a:rPr>
              <a:t>TLR4</a:t>
            </a:r>
            <a:r>
              <a:rPr lang="sr-Cyrl-RS" sz="2400" dirty="0">
                <a:solidFill>
                  <a:schemeClr val="tx1"/>
                </a:solidFill>
              </a:rPr>
              <a:t>) на епителним ћелијама црева и моноцитима. </a:t>
            </a:r>
          </a:p>
          <a:p>
            <a:pPr marL="0" indent="0">
              <a:buNone/>
            </a:pPr>
            <a:endParaRPr lang="sr-Cyrl-RS" sz="2400" dirty="0">
              <a:solidFill>
                <a:schemeClr val="tx1"/>
              </a:solidFill>
            </a:endParaRPr>
          </a:p>
          <a:p>
            <a:r>
              <a:rPr lang="sr-Cyrl-RS" sz="2400" dirty="0">
                <a:solidFill>
                  <a:schemeClr val="tx1"/>
                </a:solidFill>
              </a:rPr>
              <a:t>Несварљиви олигосахариди показују антиадхезивну активност везујући патогене у цревима; нарочито су делотворни кад патогени нису присутни у великом броју.</a:t>
            </a:r>
          </a:p>
          <a:p>
            <a:endParaRPr lang="sr-Cyrl-RS" sz="2400" dirty="0">
              <a:solidFill>
                <a:schemeClr val="tx1"/>
              </a:solidFill>
              <a:latin typeface="+mj-lt"/>
            </a:endParaRPr>
          </a:p>
          <a:p>
            <a:endParaRPr lang="sr-Cyrl-RS" sz="200" dirty="0">
              <a:latin typeface="+mj-lt"/>
            </a:endParaRPr>
          </a:p>
          <a:p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379868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Механизам дејства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r>
              <a:rPr lang="sr-Cyrl-RS" sz="2400" dirty="0">
                <a:solidFill>
                  <a:schemeClr val="tx1"/>
                </a:solidFill>
                <a:latin typeface="+mj-lt"/>
              </a:rPr>
              <a:t>Механизам дејства пребиотика најбоље се описује као </a:t>
            </a:r>
            <a:r>
              <a:rPr lang="sr-Cyrl-RS" sz="2400" b="1" dirty="0">
                <a:solidFill>
                  <a:srgbClr val="FF0000"/>
                </a:solidFill>
                <a:latin typeface="+mj-lt"/>
              </a:rPr>
              <a:t>еколошки</a:t>
            </a:r>
            <a:r>
              <a:rPr lang="sr-Cyrl-RS" sz="2400" dirty="0">
                <a:solidFill>
                  <a:schemeClr val="tx1"/>
                </a:solidFill>
                <a:latin typeface="+mj-lt"/>
              </a:rPr>
              <a:t>, јер је комплексан, вероватно укључује интеракције различитих бактеријских популација, а клиничке студије на људима нису показале постојање директне пропорционалности између дозе пребиотика и одговора на њу.</a:t>
            </a:r>
          </a:p>
          <a:p>
            <a:endParaRPr lang="sr-Cyrl-RS" sz="200" dirty="0">
              <a:latin typeface="+mj-lt"/>
            </a:endParaRPr>
          </a:p>
          <a:p>
            <a:pPr marL="0" indent="0">
              <a:buNone/>
            </a:pPr>
            <a:endParaRPr lang="sr-Cyrl-RS" sz="2400" dirty="0">
              <a:latin typeface="+mj-lt"/>
            </a:endParaRPr>
          </a:p>
          <a:p>
            <a:pPr marL="0" indent="0">
              <a:buNone/>
            </a:pPr>
            <a:endParaRPr lang="en-GB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420155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ПОТЕНЦИЈАНО КОРИСНА ДЕЈСТВА ПРЕБИОТИКА НА ЗДРАВЉЕ ДОМАЋИНА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Cyrl-RS" sz="2400" b="1" dirty="0">
                <a:latin typeface="+mj-lt"/>
              </a:rPr>
              <a:t>Акутни гастроентеритис</a:t>
            </a:r>
            <a:r>
              <a:rPr lang="sr-Cyrl-RS" sz="2400" dirty="0">
                <a:latin typeface="+mj-lt"/>
              </a:rPr>
              <a:t>: инулин и галакто-олигосахариди смањују инциденцу и трајање путничке дијареје и дијареје изазване </a:t>
            </a:r>
            <a:r>
              <a:rPr lang="sr-Latn-RS" sz="2400" dirty="0">
                <a:latin typeface="+mj-lt"/>
              </a:rPr>
              <a:t>Clostridium-</a:t>
            </a:r>
            <a:r>
              <a:rPr lang="sr-Cyrl-RS" sz="2400" dirty="0">
                <a:latin typeface="+mj-lt"/>
              </a:rPr>
              <a:t>ом</a:t>
            </a:r>
            <a:r>
              <a:rPr lang="sr-Latn-RS" sz="2400" dirty="0">
                <a:latin typeface="+mj-lt"/>
              </a:rPr>
              <a:t> difficile</a:t>
            </a:r>
            <a:endParaRPr lang="sr-Cyrl-RS" sz="2000" dirty="0">
              <a:latin typeface="+mj-lt"/>
            </a:endParaRPr>
          </a:p>
          <a:p>
            <a:pPr marL="0" indent="0">
              <a:buNone/>
            </a:pPr>
            <a:r>
              <a:rPr lang="sr-Cyrl-RS" sz="2400" b="1" dirty="0">
                <a:latin typeface="+mj-lt"/>
              </a:rPr>
              <a:t>Синдром иритабилних црева</a:t>
            </a:r>
            <a:r>
              <a:rPr lang="sr-Cyrl-RS" sz="2400" dirty="0">
                <a:latin typeface="+mj-lt"/>
              </a:rPr>
              <a:t>: </a:t>
            </a:r>
            <a:r>
              <a:rPr lang="sr-Cyrl-RS" sz="2400" dirty="0"/>
              <a:t>галакто-олигосахариди стимулишу раст бифидобактерија, побољшавају функцију црева и смањују анксиозност </a:t>
            </a:r>
            <a:endParaRPr lang="sr-Cyrl-RS" sz="2000" dirty="0"/>
          </a:p>
          <a:p>
            <a:pPr marL="0" indent="0">
              <a:buNone/>
            </a:pPr>
            <a:r>
              <a:rPr lang="sr-Cyrl-RS" sz="2400" b="1" dirty="0">
                <a:latin typeface="+mj-lt"/>
              </a:rPr>
              <a:t>Инфламаторна болест црева: </a:t>
            </a:r>
            <a:r>
              <a:rPr lang="sr-Cyrl-RS" sz="2400" dirty="0">
                <a:latin typeface="+mj-lt"/>
              </a:rPr>
              <a:t>мада фрукто-олигосахариди и галакто-олигосахариди смањују упалу и њене биомаркере код активног улцерозног колитиса, и могу се користити као део конвенционалне терапије за постизање бољег одговора и дуже ремисије код благог до умереног облика ове болести, потребне су нове студије које би потврдиле корисно дејство пребиотика.</a:t>
            </a:r>
          </a:p>
          <a:p>
            <a:pPr marL="0" indent="0">
              <a:buNone/>
            </a:pPr>
            <a:r>
              <a:rPr lang="sr-Cyrl-RS" sz="2400" b="1" dirty="0"/>
              <a:t>Карцином колона: </a:t>
            </a:r>
            <a:r>
              <a:rPr lang="sr-Cyrl-RS" sz="2400" dirty="0"/>
              <a:t>клиничке студије на људима показале су неконзистентне резултате дејства пребиотика на биомаркере карцинома колона. Велика студија у САД показала је да нема корелације између уноса дијететских влакана и карцинома колона.</a:t>
            </a:r>
          </a:p>
          <a:p>
            <a:endParaRPr lang="sr-Cyrl-R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97286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 дефиниција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085" y="1924829"/>
            <a:ext cx="11669086" cy="5449076"/>
          </a:xfrm>
        </p:spPr>
        <p:txBody>
          <a:bodyPr>
            <a:normAutofit fontScale="92500" lnSpcReduction="10000"/>
          </a:bodyPr>
          <a:lstStyle/>
          <a:p>
            <a:r>
              <a:rPr lang="sr-Cyrl-RS" sz="2800" dirty="0">
                <a:latin typeface="+mj-lt"/>
                <a:cs typeface="Times New Roman" panose="02020603050405020304" pitchFamily="18" charset="0"/>
              </a:rPr>
              <a:t>2004.</a:t>
            </a:r>
            <a:r>
              <a:rPr lang="sr-Latn-RS" sz="2800" dirty="0"/>
              <a:t> </a:t>
            </a:r>
            <a:r>
              <a:rPr lang="sr-Cyrl-RS" sz="2800" dirty="0"/>
              <a:t>- </a:t>
            </a:r>
            <a:r>
              <a:rPr lang="sr-Latn-RS" sz="2800" b="1" dirty="0"/>
              <a:t>Gibson</a:t>
            </a:r>
            <a:r>
              <a:rPr lang="sr-Cyrl-RS" sz="2800" dirty="0"/>
              <a:t> и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 сарадници пребиотике формулишу као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састојке хране који, подлежући селективној ферментацији, омогућују специфичне промене у саставу и/или активности гастроинтестиналне микрофлоре, чиме унапређују здравље и добробит домаћина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“.                                                	                            	</a:t>
            </a:r>
            <a:r>
              <a:rPr lang="sr-Cyrl-RS" sz="2800" dirty="0">
                <a:latin typeface="Corbel" panose="020B0503020204020204" pitchFamily="34" charset="0"/>
                <a:cs typeface="Times New Roman" panose="02020603050405020304" pitchFamily="18" charset="0"/>
              </a:rPr>
              <a:t>Дефиниција сада обухвата цео дигестивни тракт и уводи термине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800" dirty="0">
                <a:latin typeface="Corbel" panose="020B0503020204020204" pitchFamily="34" charset="0"/>
                <a:cs typeface="Times New Roman" panose="02020603050405020304" pitchFamily="18" charset="0"/>
              </a:rPr>
              <a:t>састав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800" dirty="0">
                <a:latin typeface="Corbel" panose="020B0503020204020204" pitchFamily="34" charset="0"/>
                <a:cs typeface="Times New Roman" panose="02020603050405020304" pitchFamily="18" charset="0"/>
              </a:rPr>
              <a:t> и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800" dirty="0">
                <a:latin typeface="Corbel" panose="020B0503020204020204" pitchFamily="34" charset="0"/>
                <a:cs typeface="Times New Roman" panose="02020603050405020304" pitchFamily="18" charset="0"/>
              </a:rPr>
              <a:t>добробит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800" dirty="0">
                <a:latin typeface="Corbel" panose="020B050302020402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sr-Cyrl-RS" sz="1500" dirty="0">
              <a:latin typeface="Corbel" panose="020B0503020204020204" pitchFamily="34" charset="0"/>
              <a:cs typeface="Times New Roman" panose="02020603050405020304" pitchFamily="18" charset="0"/>
            </a:endParaRPr>
          </a:p>
          <a:p>
            <a:r>
              <a:rPr lang="sr-Cyrl-RS" sz="2800" dirty="0">
                <a:latin typeface="+mj-lt"/>
                <a:cs typeface="Times New Roman" panose="02020603050405020304" pitchFamily="18" charset="0"/>
              </a:rPr>
              <a:t>2008. - Организација за храну и пољопривреду САД (</a:t>
            </a:r>
            <a:r>
              <a:rPr lang="sr-Latn-RS" sz="2800" b="1" dirty="0">
                <a:latin typeface="+mj-lt"/>
                <a:cs typeface="Times New Roman" panose="02020603050405020304" pitchFamily="18" charset="0"/>
              </a:rPr>
              <a:t>FAO</a:t>
            </a:r>
            <a:r>
              <a:rPr lang="sr-Latn-RS" sz="2800" dirty="0">
                <a:latin typeface="+mj-lt"/>
                <a:cs typeface="Times New Roman" panose="02020603050405020304" pitchFamily="18" charset="0"/>
              </a:rPr>
              <a:t>)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 предлаже редефиницију пребиотика у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неживи састојак хране који благотворно делује на здравље домаћина модулацијом његовог микробног екосистема (микробиота)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.                                                                                                                                       	Изостављен је критеријум селективне ферментације и нема ограничења на гастроинтестинални тракт. Ова дефиниција је непрецизна и не искључује антибиотике.</a:t>
            </a:r>
          </a:p>
          <a:p>
            <a:pPr marL="0" indent="0">
              <a:buNone/>
            </a:pPr>
            <a:endParaRPr lang="sr-Cyrl-RS" sz="2800" dirty="0">
              <a:latin typeface="+mj-lt"/>
              <a:cs typeface="Times New Roman" panose="02020603050405020304" pitchFamily="18" charset="0"/>
            </a:endParaRPr>
          </a:p>
          <a:p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5951078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ПОТЕНЦИЈАНО КОРИСНА ДЕЈСТВА ПРЕБИОТИКА НА ЗДРАВЉЕ ДОМАЋИНА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pPr marL="0" indent="0">
              <a:buNone/>
            </a:pPr>
            <a:r>
              <a:rPr lang="sr-Cyrl-RS" sz="2400" b="1" dirty="0">
                <a:latin typeface="+mj-lt"/>
              </a:rPr>
              <a:t>Метаболичке болести: </a:t>
            </a:r>
          </a:p>
          <a:p>
            <a:r>
              <a:rPr lang="sr-Cyrl-RS" sz="2400" b="1" dirty="0">
                <a:latin typeface="+mj-lt"/>
              </a:rPr>
              <a:t>Хиперлипидемије: </a:t>
            </a:r>
            <a:r>
              <a:rPr lang="sr-Cyrl-RS" sz="2400" dirty="0">
                <a:latin typeface="+mj-lt"/>
              </a:rPr>
              <a:t>олигофруктоза и инулин показали су значајно смањење липида у крви у експериментима на животињама. Клиничке студије на људима дале су контрадикторне резултате – до смањења липида (</a:t>
            </a:r>
            <a:r>
              <a:rPr lang="sr-Latn-RS" sz="2400" dirty="0">
                <a:latin typeface="+mj-lt"/>
              </a:rPr>
              <a:t>LDL, </a:t>
            </a:r>
            <a:r>
              <a:rPr lang="sr-Cyrl-RS" sz="2400" dirty="0">
                <a:latin typeface="+mj-lt"/>
              </a:rPr>
              <a:t>холестерола) дошло је код хиперлипидемије која прати дијабетес и друге болести, али не и код здравих особа. </a:t>
            </a:r>
          </a:p>
          <a:p>
            <a:pPr>
              <a:buClr>
                <a:schemeClr val="bg1">
                  <a:lumMod val="85000"/>
                </a:schemeClr>
              </a:buClr>
            </a:pPr>
            <a:r>
              <a:rPr lang="sr-Cyrl-RS" sz="2400" dirty="0">
                <a:latin typeface="+mj-lt"/>
              </a:rPr>
              <a:t>Фрукто-олигосахариди и инулин повећавају ефикасност соје у снижавању серумског холестерола.</a:t>
            </a:r>
          </a:p>
          <a:p>
            <a:pPr>
              <a:buClr>
                <a:schemeClr val="bg1">
                  <a:lumMod val="85000"/>
                </a:schemeClr>
              </a:buClr>
            </a:pPr>
            <a:r>
              <a:rPr lang="sr-Cyrl-RS" sz="2400" dirty="0">
                <a:latin typeface="+mj-lt"/>
              </a:rPr>
              <a:t>Исхрана богата влакнима (растворљивим + вискозним) највише мења биомаркере кардиоваскуларних болести – </a:t>
            </a:r>
            <a:r>
              <a:rPr lang="sr-Latn-RS" sz="2400" dirty="0">
                <a:latin typeface="+mj-lt"/>
              </a:rPr>
              <a:t>LDL, </a:t>
            </a:r>
            <a:r>
              <a:rPr lang="sr-Cyrl-RS" sz="2400" dirty="0">
                <a:latin typeface="+mj-lt"/>
              </a:rPr>
              <a:t>холестерол и Ц реактивни протеин, и може драматично смањити холестерол. </a:t>
            </a:r>
            <a:r>
              <a:rPr lang="sr-Latn-RS" sz="2400" dirty="0">
                <a:latin typeface="+mj-lt"/>
              </a:rPr>
              <a:t>FDA </a:t>
            </a:r>
            <a:r>
              <a:rPr lang="sr-Cyrl-RS" sz="2400" dirty="0">
                <a:latin typeface="+mj-lt"/>
              </a:rPr>
              <a:t>сматра унос растворљивих влакана овса, јечма и псилијума корисним за здравље.</a:t>
            </a:r>
          </a:p>
        </p:txBody>
      </p:sp>
    </p:spTree>
    <p:extLst>
      <p:ext uri="{BB962C8B-B14F-4D97-AF65-F5344CB8AC3E}">
        <p14:creationId xmlns:p14="http://schemas.microsoft.com/office/powerpoint/2010/main" val="31464389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ПОТЕНЦИЈАНО КОРИСНА ДЕЈСТВА ПРЕБИОТИКА НА ЗДРАВЉЕ ДОМАЋИНА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pPr marL="0" indent="0">
              <a:buNone/>
            </a:pPr>
            <a:r>
              <a:rPr lang="sr-Cyrl-RS" sz="2400" b="1" dirty="0">
                <a:latin typeface="+mj-lt"/>
              </a:rPr>
              <a:t>Метаболичке болести:</a:t>
            </a:r>
          </a:p>
          <a:p>
            <a:r>
              <a:rPr lang="sr-Cyrl-RS" sz="2400" b="1" dirty="0">
                <a:latin typeface="+mj-lt"/>
              </a:rPr>
              <a:t>Гојазност, дијабетес тип 2: </a:t>
            </a:r>
            <a:r>
              <a:rPr lang="sr-Cyrl-RS" sz="2400" dirty="0">
                <a:latin typeface="+mj-lt"/>
              </a:rPr>
              <a:t>студије на мишевима указују да олигофруктоза смањује гојазност, дијабетес, хепатичну стеатозу и упале, а студије на пацовима да нормализује метаболизам</a:t>
            </a:r>
            <a:r>
              <a:rPr lang="sr-Cyrl-RS" sz="2400" b="1" dirty="0">
                <a:latin typeface="+mj-lt"/>
              </a:rPr>
              <a:t> </a:t>
            </a:r>
            <a:r>
              <a:rPr lang="sr-Cyrl-RS" sz="2400" dirty="0">
                <a:latin typeface="+mj-lt"/>
              </a:rPr>
              <a:t>на инсулин резистентних гојазних пацова и повећава осећај ситости.</a:t>
            </a:r>
          </a:p>
          <a:p>
            <a:endParaRPr lang="sr-Cyrl-RS" sz="2000" dirty="0">
              <a:latin typeface="+mj-lt"/>
            </a:endParaRPr>
          </a:p>
          <a:p>
            <a:pPr marL="0" indent="0">
              <a:buNone/>
            </a:pPr>
            <a:r>
              <a:rPr lang="sr-Cyrl-RS" sz="2400" b="1" dirty="0">
                <a:latin typeface="+mj-lt"/>
              </a:rPr>
              <a:t>Хепатична енцефалопатија</a:t>
            </a:r>
          </a:p>
          <a:p>
            <a:pPr marL="0" indent="0">
              <a:buNone/>
            </a:pPr>
            <a:r>
              <a:rPr lang="sr-Cyrl-RS" sz="2400" dirty="0">
                <a:latin typeface="+mj-lt"/>
              </a:rPr>
              <a:t>Лактулоза се често користи за превенцију и лечење хепатичне енцефалопатије</a:t>
            </a:r>
          </a:p>
          <a:p>
            <a:pPr marL="0" indent="0">
              <a:buNone/>
            </a:pPr>
            <a:endParaRPr lang="sr-Cyrl-RS" sz="2000" dirty="0">
              <a:latin typeface="+mj-lt"/>
            </a:endParaRPr>
          </a:p>
          <a:p>
            <a:pPr marL="0" indent="0">
              <a:buNone/>
            </a:pPr>
            <a:r>
              <a:rPr lang="sr-Cyrl-RS" sz="2400" b="1" dirty="0"/>
              <a:t>Остеопороза: </a:t>
            </a:r>
            <a:r>
              <a:rPr lang="sr-Cyrl-RS" sz="2400" dirty="0"/>
              <a:t>фрукто-олигосахариди и инулин повећавају апсорпцију и биоискористљивост калцијума и магнезијума код људи, а тиме и  густину костију</a:t>
            </a:r>
            <a:endParaRPr lang="sr-Cyrl-RS" sz="2000" dirty="0"/>
          </a:p>
          <a:p>
            <a:pPr marL="0" indent="0">
              <a:buNone/>
            </a:pPr>
            <a:endParaRPr lang="sr-Cyrl-R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590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ПОТЕНЦИЈАНО КОРИСНА ДЕЈСТВА ПРЕБИОТИКА НА ЗДРАВЉЕ ДОМАЋИНА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Cyrl-RS" sz="2400" b="1" dirty="0">
                <a:latin typeface="+mj-lt"/>
              </a:rPr>
              <a:t>Цревне навике и здравље црева одојчади: </a:t>
            </a:r>
            <a:r>
              <a:rPr lang="sr-Cyrl-RS" sz="2400" dirty="0">
                <a:latin typeface="+mj-lt"/>
              </a:rPr>
              <a:t>додавањем галакто-олигосахарида и фрукто-олигосахарида млечној формули за исхрану новорођенчади и млађе одојчади постиже се метаболичка активност црева (тј. рН вредност, концентрација ацетата и лактата у фецесу) слична оној код одојчади храњеној мајчиним млеком</a:t>
            </a:r>
          </a:p>
          <a:p>
            <a:r>
              <a:rPr lang="sr-Cyrl-RS" sz="2400" dirty="0">
                <a:latin typeface="+mj-lt"/>
              </a:rPr>
              <a:t>Студија на 259 одојчади под ризиком од атопије, храњеним млечном формулом уз додатак пребиотика, показала је значајан пораст бифидобактерија и смањење инциденце атопије</a:t>
            </a:r>
          </a:p>
          <a:p>
            <a:r>
              <a:rPr lang="sr-Cyrl-RS" sz="2400" dirty="0">
                <a:latin typeface="+mj-lt"/>
              </a:rPr>
              <a:t>Галакто-олигосахариди и фрукто-олигосахариди смањују ризик од некротишућег ентероколитиса код недоношчади</a:t>
            </a:r>
          </a:p>
          <a:p>
            <a:pPr marL="0" indent="0">
              <a:buNone/>
            </a:pPr>
            <a:r>
              <a:rPr lang="sr-Cyrl-RS" sz="2400" b="1" dirty="0">
                <a:latin typeface="+mj-lt"/>
              </a:rPr>
              <a:t>Цревне навике одраслих:</a:t>
            </a:r>
            <a:r>
              <a:rPr lang="sr-Cyrl-RS" sz="2400" dirty="0">
                <a:latin typeface="+mj-lt"/>
              </a:rPr>
              <a:t> пребиотици, као и остала влакна, повећавају запремину цревног садржаја и скраћују време његове пасаже кроз гастроинтестинални тракт. Лактулоза, олигофруктоза и фрукто-олигосахариди показали су корисно дејство код функционалне опстипације. </a:t>
            </a:r>
          </a:p>
          <a:p>
            <a:endParaRPr lang="sr-Cyrl-R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973404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ПОТЕНЦИЈАНО КОРИСНА ДЕЈСТВА ПРЕБИОТИКА НА ЗДРАВЉЕ ДОМАЋИНА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latin typeface="+mj-lt"/>
              </a:rPr>
              <a:t>Галакто-олигосахариди задржавају воду у кожи и смањују еритем код мишева</a:t>
            </a:r>
          </a:p>
          <a:p>
            <a:pPr marL="0" indent="0">
              <a:buNone/>
            </a:pPr>
            <a:endParaRPr lang="sr-Cyrl-RS" sz="1600" dirty="0">
              <a:latin typeface="+mj-lt"/>
            </a:endParaRPr>
          </a:p>
          <a:p>
            <a:r>
              <a:rPr lang="sr-Cyrl-RS" sz="2400" dirty="0">
                <a:latin typeface="+mj-lt"/>
              </a:rPr>
              <a:t>Механизам </a:t>
            </a:r>
            <a:r>
              <a:rPr lang="sr-Cyrl-RS" sz="2400" b="1" dirty="0">
                <a:latin typeface="+mj-lt"/>
              </a:rPr>
              <a:t>антиалергијског дејства </a:t>
            </a:r>
            <a:r>
              <a:rPr lang="sr-Cyrl-RS" sz="2400" dirty="0">
                <a:latin typeface="+mj-lt"/>
              </a:rPr>
              <a:t>дуголанчаних фрукто-олигосахарида  и кратколанчаних галакто-олигосахарида није јасан, али се показало да, примењени заједно са </a:t>
            </a:r>
            <a:r>
              <a:rPr lang="sr-Latn-RS" sz="2400" dirty="0">
                <a:latin typeface="+mj-lt"/>
              </a:rPr>
              <a:t>B. breve</a:t>
            </a:r>
            <a:r>
              <a:rPr lang="sr-Cyrl-RS" sz="2400" dirty="0">
                <a:latin typeface="+mj-lt"/>
              </a:rPr>
              <a:t>, повећавају експираторни проток и смањују системску продукцију цитокина после излагања алергену одраслих особа са алергијском астмом</a:t>
            </a:r>
            <a:r>
              <a:rPr lang="sr-Latn-RS" sz="2400" dirty="0">
                <a:latin typeface="+mj-lt"/>
              </a:rPr>
              <a:t>  </a:t>
            </a:r>
            <a:endParaRPr lang="sr-Cyrl-RS" sz="2400" dirty="0">
              <a:latin typeface="+mj-lt"/>
            </a:endParaRPr>
          </a:p>
          <a:p>
            <a:pPr marL="0" indent="0">
              <a:buNone/>
            </a:pPr>
            <a:r>
              <a:rPr lang="sr-Cyrl-RS" sz="1600" dirty="0">
                <a:latin typeface="+mj-lt"/>
              </a:rPr>
              <a:t> </a:t>
            </a:r>
          </a:p>
          <a:p>
            <a:r>
              <a:rPr lang="sr-Cyrl-RS" sz="2400" dirty="0">
                <a:latin typeface="+mj-lt"/>
              </a:rPr>
              <a:t>Олигофруктоза, заједно са неколико пробиотичких врста, побољшала је </a:t>
            </a:r>
            <a:r>
              <a:rPr lang="sr-Cyrl-RS" sz="2400" b="1" dirty="0">
                <a:latin typeface="+mj-lt"/>
              </a:rPr>
              <a:t>имунолошки одговор</a:t>
            </a:r>
            <a:r>
              <a:rPr lang="sr-Cyrl-RS" sz="2400" dirty="0">
                <a:latin typeface="+mj-lt"/>
              </a:rPr>
              <a:t> испитаника у студијама превенције акутних инфективних болести и студијама стварања антитела на вакцине.</a:t>
            </a:r>
          </a:p>
        </p:txBody>
      </p:sp>
    </p:spTree>
    <p:extLst>
      <p:ext uri="{BB962C8B-B14F-4D97-AF65-F5344CB8AC3E}">
        <p14:creationId xmlns:p14="http://schemas.microsoft.com/office/powerpoint/2010/main" val="33186760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ЕФЕКТИВНА ДОЗА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latin typeface="+mj-lt"/>
              </a:rPr>
              <a:t>Хемијска структура пребиотика, доза и дужина уноса одређују његово дејство на цревни микробиот домаћина</a:t>
            </a:r>
          </a:p>
          <a:p>
            <a:r>
              <a:rPr lang="sr-Cyrl-RS" sz="2400" dirty="0">
                <a:latin typeface="+mj-lt"/>
              </a:rPr>
              <a:t>Дејство пребиотика знатно варира код испитаника, што се може објаснити великом варијабилношћу њиховог цревног микробота пре примене пребиотика</a:t>
            </a:r>
          </a:p>
          <a:p>
            <a:r>
              <a:rPr lang="sr-Cyrl-RS" sz="2400" dirty="0">
                <a:latin typeface="+mj-lt"/>
              </a:rPr>
              <a:t>Фактори везани за домаћина (нпр. генетска предиспозиција за одређене болести) и бројни спољни фактори (врста исхране, унос антибиотика, присуство патогена...) утичу на састав и активност цревног микробиота</a:t>
            </a:r>
          </a:p>
          <a:p>
            <a:r>
              <a:rPr lang="sr-Cyrl-RS" sz="2400" dirty="0">
                <a:latin typeface="+mj-lt"/>
              </a:rPr>
              <a:t>Студије на људима су показале да нема дозне зависности између пораста броја бифидобактерија и примењеног пребиотика; постигнути бифидогени ефекат зависи од броја бифидобактерија у фецесу пре примене пребиотика. Тиме се исправност термина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400" dirty="0">
                <a:latin typeface="+mj-lt"/>
              </a:rPr>
              <a:t>ефективна (бифидогена) пребиотичка доза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400" dirty="0">
                <a:latin typeface="+mj-lt"/>
              </a:rPr>
              <a:t> доводи у питање.</a:t>
            </a:r>
          </a:p>
        </p:txBody>
      </p:sp>
    </p:spTree>
    <p:extLst>
      <p:ext uri="{BB962C8B-B14F-4D97-AF65-F5344CB8AC3E}">
        <p14:creationId xmlns:p14="http://schemas.microsoft.com/office/powerpoint/2010/main" val="9587062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ЕФЕКТИВНА ДОЗА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latin typeface="+mj-lt"/>
              </a:rPr>
              <a:t>Већина студија на животињама примењује пребиотике у дози која износи 10-20% укупног дневног уноса хране</a:t>
            </a:r>
          </a:p>
          <a:p>
            <a:r>
              <a:rPr lang="sr-Cyrl-RS" sz="2400" dirty="0">
                <a:latin typeface="+mj-lt"/>
              </a:rPr>
              <a:t>У студијама на људима дневна доза пребиотика варира између 5 и 20 грама (1-4% укупног дневног уноса хране)</a:t>
            </a:r>
          </a:p>
          <a:p>
            <a:r>
              <a:rPr lang="sr-Cyrl-RS" sz="2400" dirty="0">
                <a:latin typeface="+mj-lt"/>
              </a:rPr>
              <a:t>Бифидогено дејство код људи постиже се уносом минимално 4 грама на дан  фрукто-олигосахарида; дневна доза ксило-олигосахарида је 2 грама а изомалто-олигосахарида 8-10 грама</a:t>
            </a:r>
          </a:p>
          <a:p>
            <a:pPr marL="0" indent="0">
              <a:buNone/>
            </a:pPr>
            <a:r>
              <a:rPr lang="sr-Cyrl-RS" sz="2400" b="1" dirty="0">
                <a:latin typeface="+mj-lt"/>
              </a:rPr>
              <a:t>Нежељена дејства пребиотика: </a:t>
            </a:r>
            <a:r>
              <a:rPr lang="sr-Cyrl-RS" sz="2400" dirty="0">
                <a:latin typeface="+mj-lt"/>
              </a:rPr>
              <a:t>Бројне студије на животињама и људима потврдиле су да се инулин и олигофруктоза добро толеришу у дозама до 20 грама на дан а да дневни унос преко 30 грама може изазвати надимање, флатуленцију и дијареју. У високим дозама пребиотички супстрати показују мању селективност (бифидобактерије и лактобацили не стварају гасове).</a:t>
            </a:r>
          </a:p>
        </p:txBody>
      </p:sp>
    </p:spTree>
    <p:extLst>
      <p:ext uri="{BB962C8B-B14F-4D97-AF65-F5344CB8AC3E}">
        <p14:creationId xmlns:p14="http://schemas.microsoft.com/office/powerpoint/2010/main" val="4254719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МИКРОБИОТ ХУМАНОГ КОЛОНА: ЕУБИОЗА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latin typeface="+mj-lt"/>
              </a:rPr>
              <a:t>Микробиот хуманог колона одликује велики диверзитет (преко 1000 различитих бактеријских врста) и бројност (10  - 10   </a:t>
            </a:r>
            <a:r>
              <a:rPr lang="sr-Latn-RS" sz="2400" dirty="0">
                <a:latin typeface="+mj-lt"/>
              </a:rPr>
              <a:t>CFU</a:t>
            </a:r>
            <a:r>
              <a:rPr lang="sr-Cyrl-RS" sz="2400" dirty="0">
                <a:latin typeface="+mj-lt"/>
              </a:rPr>
              <a:t>/грам садржаја)</a:t>
            </a:r>
          </a:p>
          <a:p>
            <a:r>
              <a:rPr lang="sr-Cyrl-RS" sz="2400" dirty="0">
                <a:latin typeface="+mj-lt"/>
              </a:rPr>
              <a:t>У њему доминирају три бактеријска реда: </a:t>
            </a:r>
            <a:r>
              <a:rPr lang="sr-Latn-RS" sz="2400" dirty="0">
                <a:latin typeface="Corbel" panose="020B0503020204020204" pitchFamily="34" charset="0"/>
              </a:rPr>
              <a:t>Firmicutes (30-50%), Bacteroidetes (9-42%) </a:t>
            </a:r>
            <a:r>
              <a:rPr lang="sr-Cyrl-RS" sz="2400" dirty="0">
                <a:latin typeface="Corbel" panose="020B0503020204020204" pitchFamily="34" charset="0"/>
              </a:rPr>
              <a:t>и </a:t>
            </a:r>
            <a:r>
              <a:rPr lang="sr-Latn-RS" sz="2400" dirty="0">
                <a:latin typeface="Corbel" panose="020B0503020204020204" pitchFamily="34" charset="0"/>
              </a:rPr>
              <a:t>Actinobacteria (Bifidobacteria 1-14% + Collinsella-Atopobium 0,7-</a:t>
            </a:r>
            <a:r>
              <a:rPr lang="sr-Cyrl-RS" sz="2400" dirty="0">
                <a:latin typeface="Corbel" panose="020B0503020204020204" pitchFamily="34" charset="0"/>
              </a:rPr>
              <a:t>10</a:t>
            </a:r>
            <a:r>
              <a:rPr lang="sr-Latn-RS" sz="2400" dirty="0">
                <a:latin typeface="Corbel" panose="020B0503020204020204" pitchFamily="34" charset="0"/>
              </a:rPr>
              <a:t>%)</a:t>
            </a:r>
            <a:r>
              <a:rPr lang="sr-Cyrl-RS" sz="2400" dirty="0">
                <a:latin typeface="Corbel" panose="020B0503020204020204" pitchFamily="34" charset="0"/>
              </a:rPr>
              <a:t>. Ентеробактерије су заступљене са 0,3-3,7%, а лактобацили и стрептококе са око 2%.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Микробиот хуманог колона показује изразите индивидуалне варијације (у квалитету и квантитету)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Његов састав зависи од фактора везаних за домаћина (генетске предиспозиције, присуство болести) и спољних фактора (начин исхране, примена антибиотика)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Зато је немогуће дефинисати 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400" dirty="0">
                <a:latin typeface="Corbel" panose="020B0503020204020204" pitchFamily="34" charset="0"/>
              </a:rPr>
              <a:t>нормалан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400" dirty="0">
                <a:latin typeface="Corbel" panose="020B0503020204020204" pitchFamily="34" charset="0"/>
              </a:rPr>
              <a:t> микробиот хуманог колона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0C7336-2168-4279-86EA-03A944C99D95}"/>
              </a:ext>
            </a:extLst>
          </p:cNvPr>
          <p:cNvSpPr txBox="1"/>
          <p:nvPr/>
        </p:nvSpPr>
        <p:spPr>
          <a:xfrm>
            <a:off x="4932726" y="2286000"/>
            <a:ext cx="3439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/>
              <a:t>11</a:t>
            </a:r>
            <a:endParaRPr lang="en-GB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8038782-ABF5-43B8-B3F6-2B1532C5F5CA}"/>
              </a:ext>
            </a:extLst>
          </p:cNvPr>
          <p:cNvSpPr txBox="1"/>
          <p:nvPr/>
        </p:nvSpPr>
        <p:spPr>
          <a:xfrm>
            <a:off x="5507371" y="2286000"/>
            <a:ext cx="4236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1400" dirty="0"/>
              <a:t>12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6580708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МИКРОБИОТ ХУМАНОГ КОЛОНА: ЕУБИОЗА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latin typeface="+mj-lt"/>
              </a:rPr>
              <a:t>Подела чланова овог комплексног микробног екосистема на корисне (бактерије са скоро искључиво сахаролитичким метаболизмом – бифидобактерије, лактобацили) и штетне </a:t>
            </a:r>
            <a:r>
              <a:rPr lang="sr-Cyrl-RS" sz="2400" dirty="0">
                <a:latin typeface="Corbel" panose="020B0503020204020204" pitchFamily="34" charset="0"/>
              </a:rPr>
              <a:t>(</a:t>
            </a:r>
            <a:r>
              <a:rPr lang="sr-Latn-RS" sz="2400" dirty="0">
                <a:latin typeface="Corbel" panose="020B0503020204020204" pitchFamily="34" charset="0"/>
              </a:rPr>
              <a:t>Clostridium, Shigella, Veillonella) </a:t>
            </a:r>
            <a:r>
              <a:rPr lang="sr-Cyrl-RS" sz="2400" dirty="0">
                <a:latin typeface="Corbel" panose="020B0503020204020204" pitchFamily="34" charset="0"/>
              </a:rPr>
              <a:t>није сасвим оправдана; на моделима колитиса и алергије показало се да су неке врсте клостридија корисне. Осим тога, нове технике откриле су корисна дејства других бактерија, као што су </a:t>
            </a:r>
            <a:r>
              <a:rPr lang="sr-Latn-RS" sz="2400" dirty="0">
                <a:latin typeface="Corbel" panose="020B0503020204020204" pitchFamily="34" charset="0"/>
              </a:rPr>
              <a:t>Faecalobacterium praustnitzii </a:t>
            </a:r>
            <a:r>
              <a:rPr lang="sr-Cyrl-RS" sz="2400" dirty="0">
                <a:latin typeface="Corbel" panose="020B0503020204020204" pitchFamily="34" charset="0"/>
              </a:rPr>
              <a:t>и </a:t>
            </a:r>
            <a:r>
              <a:rPr lang="sr-Latn-RS" sz="2400" dirty="0">
                <a:latin typeface="Corbel" panose="020B0503020204020204" pitchFamily="34" charset="0"/>
              </a:rPr>
              <a:t>Akkemansia muciniphila</a:t>
            </a:r>
            <a:r>
              <a:rPr lang="sr-Cyrl-RS" sz="2400" dirty="0">
                <a:latin typeface="Corbel" panose="020B0503020204020204" pitchFamily="34" charset="0"/>
              </a:rPr>
              <a:t>.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Са променом услова у колону, неке бактерије престају да буду корисне и постају штетне.</a:t>
            </a:r>
          </a:p>
        </p:txBody>
      </p:sp>
    </p:spTree>
    <p:extLst>
      <p:ext uri="{BB962C8B-B14F-4D97-AF65-F5344CB8AC3E}">
        <p14:creationId xmlns:p14="http://schemas.microsoft.com/office/powerpoint/2010/main" val="22634653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МИКРОБИОТ ХУМАНОГ КОЛОНА: ДИСБИОЗА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latin typeface="Corbel" panose="020B0503020204020204" pitchFamily="34" charset="0"/>
              </a:rPr>
              <a:t>Ипак, код бројних хроничних болести потврђене су измене микробиота хуманог колона (дисбиоза)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Смањење укупног диверзитета постоји код Кронове болести, улцерозног колитиса, синдрома иритабилних црева и колоректалног карцинома.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Број бактерија које стварају бутират смањен је код </a:t>
            </a:r>
            <a:r>
              <a:rPr lang="sr-Cyrl-RS" sz="2400" dirty="0">
                <a:solidFill>
                  <a:schemeClr val="tx1"/>
                </a:solidFill>
              </a:rPr>
              <a:t>улцерозног колитиса, Кронове болести, колоректалног карцинома, али и дијабетеса типа 2 и хроничних реналних обољења.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Измењена метаболичка активност у колону доводи до пораста биомаркера који повезују активност болести са функцијом микробиота колона. Нпр. код мишева који су уносили храну богати шећером и мастима (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400" dirty="0">
                <a:latin typeface="Corbel" panose="020B0503020204020204" pitchFamily="34" charset="0"/>
              </a:rPr>
              <a:t>западни начин исхране</a:t>
            </a:r>
            <a:r>
              <a:rPr lang="sr-Cyrl-R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400" dirty="0">
                <a:latin typeface="Corbel" panose="020B0503020204020204" pitchFamily="34" charset="0"/>
              </a:rPr>
              <a:t>) дошло је пораста нивоа ензима из система фосфотрансфераза (</a:t>
            </a:r>
            <a:r>
              <a:rPr lang="sr-Latn-RS" sz="2400" dirty="0">
                <a:latin typeface="Corbel" panose="020B0503020204020204" pitchFamily="34" charset="0"/>
              </a:rPr>
              <a:t>PTS)</a:t>
            </a:r>
            <a:r>
              <a:rPr lang="sr-Cyrl-RS" sz="2400" dirty="0">
                <a:latin typeface="Corbel" panose="020B0503020204020204" pitchFamily="34" charset="0"/>
              </a:rPr>
              <a:t> и нитратних редуктаза. Пораст нивоа </a:t>
            </a:r>
            <a:r>
              <a:rPr lang="sr-Latn-RS" sz="2400" dirty="0">
                <a:latin typeface="Corbel" panose="020B0503020204020204" pitchFamily="34" charset="0"/>
              </a:rPr>
              <a:t>PTS</a:t>
            </a:r>
            <a:r>
              <a:rPr lang="sr-Cyrl-RS" sz="2400" dirty="0">
                <a:latin typeface="Corbel" panose="020B0503020204020204" pitchFamily="34" charset="0"/>
              </a:rPr>
              <a:t> и оксида азота такође је нађен код инфламаторних болести црева и гојазних особа резистентних на инсулин.</a:t>
            </a:r>
          </a:p>
        </p:txBody>
      </p:sp>
    </p:spTree>
    <p:extLst>
      <p:ext uri="{BB962C8B-B14F-4D97-AF65-F5344CB8AC3E}">
        <p14:creationId xmlns:p14="http://schemas.microsoft.com/office/powerpoint/2010/main" val="761739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МИКРОБИОТ ХУМАНОГ КОЛОНА: ДИСБИОЗА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latin typeface="Corbel" panose="020B0503020204020204" pitchFamily="34" charset="0"/>
              </a:rPr>
              <a:t>У циљу поновног успостављања еубиозе микробиота колона примењују се пробиотици, пребиотици или синбиотици.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Фекална трансплатативна терапија користи узорке здравих донора и користи се код рекурентних инфекција </a:t>
            </a:r>
            <a:r>
              <a:rPr lang="sr-Latn-RS" sz="2400" dirty="0">
                <a:latin typeface="Corbel" panose="020B0503020204020204" pitchFamily="34" charset="0"/>
              </a:rPr>
              <a:t>Clostridium</a:t>
            </a:r>
            <a:r>
              <a:rPr lang="sr-Cyrl-RS" sz="2400" dirty="0">
                <a:latin typeface="Corbel" panose="020B0503020204020204" pitchFamily="34" charset="0"/>
              </a:rPr>
              <a:t>-ом</a:t>
            </a:r>
            <a:r>
              <a:rPr lang="sr-Latn-RS" sz="2400" dirty="0">
                <a:latin typeface="Corbel" panose="020B0503020204020204" pitchFamily="34" charset="0"/>
              </a:rPr>
              <a:t> difficile</a:t>
            </a:r>
            <a:r>
              <a:rPr lang="sr-Cyrl-RS" sz="2400" dirty="0">
                <a:latin typeface="Corbel" panose="020B0503020204020204" pitchFamily="34" charset="0"/>
              </a:rPr>
              <a:t> и за повећање осетљивости на инсулин особа са метаболичким синдромом.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Фрукто-олигосахариди и галакто-олигосахариди повећавају број бифидобактерија и </a:t>
            </a:r>
            <a:r>
              <a:rPr lang="sr-Latn-RS" sz="2400" dirty="0">
                <a:latin typeface="Corbel" panose="020B0503020204020204" pitchFamily="34" charset="0"/>
              </a:rPr>
              <a:t>Faecalobacterium</a:t>
            </a:r>
            <a:r>
              <a:rPr lang="sr-Cyrl-RS" sz="2400" dirty="0">
                <a:latin typeface="Corbel" panose="020B0503020204020204" pitchFamily="34" charset="0"/>
              </a:rPr>
              <a:t>-а</a:t>
            </a:r>
            <a:r>
              <a:rPr lang="sr-Latn-RS" sz="2400" dirty="0">
                <a:latin typeface="Corbel" panose="020B0503020204020204" pitchFamily="34" charset="0"/>
              </a:rPr>
              <a:t> praustnitzii</a:t>
            </a:r>
            <a:r>
              <a:rPr lang="sr-Cyrl-RS" sz="2400" dirty="0">
                <a:latin typeface="Corbel" panose="020B0503020204020204" pitchFamily="34" charset="0"/>
              </a:rPr>
              <a:t>. Галакто-олигосахариди делују селективније – клиничка студија на здравим добровољцима показала је да је после уноса </a:t>
            </a:r>
            <a:r>
              <a:rPr lang="sr-Latn-RS" sz="2400" dirty="0">
                <a:latin typeface="Corbel" panose="020B0503020204020204" pitchFamily="34" charset="0"/>
              </a:rPr>
              <a:t>GOS </a:t>
            </a:r>
            <a:r>
              <a:rPr lang="sr-Cyrl-RS" sz="2400" dirty="0">
                <a:latin typeface="Corbel" panose="020B0503020204020204" pitchFamily="34" charset="0"/>
              </a:rPr>
              <a:t>статистички значајан био само пораст бифидобактерија и </a:t>
            </a:r>
            <a:r>
              <a:rPr lang="sr-Latn-RS" sz="2400" dirty="0">
                <a:latin typeface="Corbel" panose="020B0503020204020204" pitchFamily="34" charset="0"/>
              </a:rPr>
              <a:t>Faecalobacterium</a:t>
            </a:r>
            <a:r>
              <a:rPr lang="sr-Cyrl-RS" sz="2400" dirty="0"/>
              <a:t>-а</a:t>
            </a:r>
            <a:r>
              <a:rPr lang="sr-Latn-RS" sz="2400" dirty="0">
                <a:latin typeface="Corbel" panose="020B0503020204020204" pitchFamily="34" charset="0"/>
              </a:rPr>
              <a:t> praustnitzii</a:t>
            </a:r>
            <a:r>
              <a:rPr lang="sr-Cyrl-RS" sz="2400" dirty="0"/>
              <a:t>. </a:t>
            </a:r>
            <a:endParaRPr lang="sr-Cyrl-RS" sz="24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13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 дефиниција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1934354"/>
            <a:ext cx="11669086" cy="5449076"/>
          </a:xfrm>
        </p:spPr>
        <p:txBody>
          <a:bodyPr>
            <a:normAutofit lnSpcReduction="10000"/>
          </a:bodyPr>
          <a:lstStyle/>
          <a:p>
            <a:r>
              <a:rPr lang="sr-Cyrl-RS" sz="2800" dirty="0">
                <a:latin typeface="+mj-lt"/>
                <a:cs typeface="Times New Roman" panose="02020603050405020304" pitchFamily="18" charset="0"/>
              </a:rPr>
              <a:t>2010. - </a:t>
            </a:r>
            <a:r>
              <a:rPr lang="sr-Latn-RS" sz="2800" b="1" dirty="0"/>
              <a:t>Gibson</a:t>
            </a:r>
            <a:r>
              <a:rPr lang="sr-Cyrl-RS" sz="2800" dirty="0"/>
              <a:t> и</a:t>
            </a:r>
            <a:r>
              <a:rPr lang="sr-Cyrl-RS" sz="2800" dirty="0">
                <a:cs typeface="Times New Roman" panose="02020603050405020304" pitchFamily="18" charset="0"/>
              </a:rPr>
              <a:t> сарадници враћају изостављене критеријуме у дефиницију: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800" dirty="0">
                <a:latin typeface="Corbel" panose="020B0503020204020204" pitchFamily="34" charset="0"/>
                <a:cs typeface="Times New Roman" panose="02020603050405020304" pitchFamily="18" charset="0"/>
              </a:rPr>
              <a:t>Дијетални пребиотици су </a:t>
            </a:r>
            <a:r>
              <a:rPr lang="sr-Cyrl-RS" sz="2800" dirty="0">
                <a:cs typeface="Times New Roman" panose="02020603050405020304" pitchFamily="18" charset="0"/>
              </a:rPr>
              <a:t>састојци хране који, подлежући селективној ферментацији, омогућују специфичне промене у саставу и/или активности гастроинтестиналног микробиота, чиме унапређују здравље домаћина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“.</a:t>
            </a:r>
          </a:p>
          <a:p>
            <a:pPr marL="0" indent="0">
              <a:buNone/>
            </a:pPr>
            <a:endParaRPr lang="sr-Cyrl-RS" sz="1400" dirty="0">
              <a:latin typeface="+mj-lt"/>
              <a:cs typeface="Times New Roman" panose="02020603050405020304" pitchFamily="18" charset="0"/>
            </a:endParaRPr>
          </a:p>
          <a:p>
            <a:r>
              <a:rPr lang="sr-Cyrl-RS" sz="2800" dirty="0">
                <a:latin typeface="+mj-lt"/>
                <a:cs typeface="Times New Roman" panose="02020603050405020304" pitchFamily="18" charset="0"/>
              </a:rPr>
              <a:t>2015. – </a:t>
            </a:r>
            <a:r>
              <a:rPr lang="sr-Latn-RS" sz="2800" b="1" dirty="0">
                <a:latin typeface="+mj-lt"/>
                <a:cs typeface="Times New Roman" panose="02020603050405020304" pitchFamily="18" charset="0"/>
              </a:rPr>
              <a:t>Bindels</a:t>
            </a:r>
            <a:r>
              <a:rPr lang="sr-Latn-RS" sz="28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и сарадници предлажу нову дефиницију: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Пребиотици су несварљива једињења која, метаболисана од стране цревних микроорганизама, мењају њихов састав и/или активност и тиме повољно физиолошки делују на домаћина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800" dirty="0">
                <a:latin typeface="+mj-lt"/>
                <a:cs typeface="Times New Roman" panose="02020603050405020304" pitchFamily="18" charset="0"/>
              </a:rPr>
              <a:t>.                                                        	Селективна ферментација се поново изоставља; фокус је на узрочној вези између метаболизма пребиотика, модулације цревног микробиота и насталих корисних физиолошких дејстава.</a:t>
            </a:r>
          </a:p>
          <a:p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695869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Пробиотици као део концепта функционалне хране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281" y="1765925"/>
            <a:ext cx="11687262" cy="509207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sr-Cyrl-RS" sz="200" dirty="0">
              <a:latin typeface="+mj-lt"/>
            </a:endParaRPr>
          </a:p>
          <a:p>
            <a:r>
              <a:rPr lang="sr-Cyrl-RS" sz="2400" dirty="0">
                <a:latin typeface="Corbel" panose="020B0503020204020204" pitchFamily="34" charset="0"/>
              </a:rPr>
              <a:t>Мада фрукто-олигосахарида инулинског типа и инулина  има у бројним намирницама, дневни унос из њих је обично недовољан. Да би се постигла ефективна доза (преко 4 грама на дан), потребно је уносити храну којој су додати пребиотици (јогурт, хлеб, млечни производи, напици...). Тако пребиотици постају саставни део концепта функционалне хране.</a:t>
            </a:r>
          </a:p>
          <a:p>
            <a:r>
              <a:rPr lang="sr-Cyrl-RS" sz="2400" b="1" dirty="0">
                <a:solidFill>
                  <a:srgbClr val="FF0000"/>
                </a:solidFill>
                <a:latin typeface="Corbel" panose="020B0503020204020204" pitchFamily="34" charset="0"/>
              </a:rPr>
              <a:t>Функционална храна</a:t>
            </a:r>
            <a:r>
              <a:rPr lang="sr-Cyrl-RS" sz="2400" dirty="0">
                <a:latin typeface="Corbel" panose="020B0503020204020204" pitchFamily="34" charset="0"/>
              </a:rPr>
              <a:t> је део нормалне, свакодневне исхране и обухвата:</a:t>
            </a:r>
          </a:p>
          <a:p>
            <a:pPr lvl="2"/>
            <a:r>
              <a:rPr lang="sr-Cyrl-RS" sz="2200" dirty="0">
                <a:latin typeface="Corbel" panose="020B0503020204020204" pitchFamily="34" charset="0"/>
              </a:rPr>
              <a:t>храну која садржи биоактивне супстанце (нпр. дијетална влакна) </a:t>
            </a:r>
          </a:p>
          <a:p>
            <a:pPr lvl="2"/>
            <a:r>
              <a:rPr lang="sr-Cyrl-RS" sz="2200" dirty="0">
                <a:latin typeface="Corbel" panose="020B0503020204020204" pitchFamily="34" charset="0"/>
              </a:rPr>
              <a:t>храну којој су додате биоактивне супстанце (нпр. пробиотици или антиоксиданси)</a:t>
            </a:r>
          </a:p>
          <a:p>
            <a:pPr lvl="2"/>
            <a:r>
              <a:rPr lang="sr-Cyrl-RS" sz="2200" dirty="0">
                <a:latin typeface="Corbel" panose="020B0503020204020204" pitchFamily="34" charset="0"/>
              </a:rPr>
              <a:t>храну којој су додати састојци изоловани из других намирница (нпр. пребиотици)</a:t>
            </a:r>
          </a:p>
          <a:p>
            <a:r>
              <a:rPr lang="sr-Cyrl-RS" sz="2400" dirty="0">
                <a:latin typeface="Corbel" panose="020B0503020204020204" pitchFamily="34" charset="0"/>
              </a:rPr>
              <a:t>Осим хранљиве вредности, функционална храна мора имати клиничким студијама на људима потврђено корисно дејство на здравље и/или на смањење ризика од болести и/или на побољшање квалитета живота.</a:t>
            </a:r>
          </a:p>
          <a:p>
            <a:pPr marL="0" indent="0">
              <a:buNone/>
            </a:pPr>
            <a:endParaRPr lang="sr-Cyrl-RS" sz="2400" dirty="0">
              <a:latin typeface="Corbel" panose="020B0503020204020204" pitchFamily="34" charset="0"/>
            </a:endParaRPr>
          </a:p>
          <a:p>
            <a:endParaRPr lang="sr-Cyrl-RS" sz="2400" dirty="0">
              <a:latin typeface="Corbel" panose="020B0503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9733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 дефиниција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2143388"/>
            <a:ext cx="11671271" cy="4409812"/>
          </a:xfrm>
        </p:spPr>
        <p:txBody>
          <a:bodyPr>
            <a:normAutofit/>
          </a:bodyPr>
          <a:lstStyle/>
          <a:p>
            <a:r>
              <a:rPr lang="sr-Cyrl-RS" sz="2800" dirty="0">
                <a:latin typeface="+mj-lt"/>
              </a:rPr>
              <a:t>2016. - Стручна комисија микробиолога, нутрициониста и експерата за клиничка истраживања оформљена од стране Међународног научног удружења за пробиотике и пребиотике (</a:t>
            </a:r>
            <a:r>
              <a:rPr lang="sr-Latn-RS" sz="2800" b="1" dirty="0">
                <a:latin typeface="+mj-lt"/>
              </a:rPr>
              <a:t>ISAPP</a:t>
            </a:r>
            <a:r>
              <a:rPr lang="sr-Latn-RS" sz="2800" dirty="0">
                <a:latin typeface="+mj-lt"/>
              </a:rPr>
              <a:t>)</a:t>
            </a:r>
            <a:r>
              <a:rPr lang="sr-Cyrl-RS" sz="2800" dirty="0">
                <a:latin typeface="+mj-lt"/>
              </a:rPr>
              <a:t> дефинише пребиотик као 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800" dirty="0">
                <a:latin typeface="+mj-lt"/>
              </a:rPr>
              <a:t>супстрат који селективно користе микроорганизми домаћина, чиме се постиже повољно дејство на његово здравље</a:t>
            </a:r>
            <a:r>
              <a:rPr lang="sr-Cyrl-R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800" dirty="0">
                <a:latin typeface="+mj-lt"/>
              </a:rPr>
              <a:t>.                                                    	Предност ове дефиниције је проширење концепта пребиотика на супстанце које нису саставни делови хране и које се могу применити ван дигестивног тракта.</a:t>
            </a:r>
            <a:endParaRPr lang="en-GB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96950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НЕОПХОДНА СВОЈСТВА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2143387"/>
            <a:ext cx="11669086" cy="3116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3200" b="1" dirty="0">
                <a:latin typeface="+mj-lt"/>
              </a:rPr>
              <a:t>1. </a:t>
            </a:r>
            <a:r>
              <a:rPr lang="sr-Cyrl-RS" sz="3200" dirty="0">
                <a:latin typeface="+mj-lt"/>
              </a:rPr>
              <a:t>Термин </a:t>
            </a:r>
            <a:r>
              <a:rPr lang="sr-Cyrl-RS" sz="3200" b="1" dirty="0">
                <a:solidFill>
                  <a:srgbClr val="FF0000"/>
                </a:solidFill>
                <a:latin typeface="+mj-lt"/>
              </a:rPr>
              <a:t>супстрат</a:t>
            </a:r>
            <a:r>
              <a:rPr lang="sr-Cyrl-RS" sz="3200" dirty="0">
                <a:latin typeface="+mj-lt"/>
              </a:rPr>
              <a:t> у последњој дефиницији: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sr-Cyrl-RS" sz="3200" dirty="0">
                <a:latin typeface="+mj-lt"/>
              </a:rPr>
              <a:t>указује да постојећи микроорганизми домаћина пребиотик користе као храну</a:t>
            </a:r>
          </a:p>
          <a:p>
            <a:r>
              <a:rPr lang="sr-Cyrl-RS" sz="3200" dirty="0">
                <a:latin typeface="+mj-lt"/>
              </a:rPr>
              <a:t>искључује живе микроорганизме и антимикробне супстанце</a:t>
            </a:r>
          </a:p>
          <a:p>
            <a:pPr marL="0" indent="0">
              <a:buNone/>
            </a:pPr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59055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НЕОПХОДНА СВОЈСТВА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6837" y="2143387"/>
            <a:ext cx="11727809" cy="53312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Cyrl-RS" sz="3200" b="1" dirty="0">
                <a:latin typeface="+mj-lt"/>
              </a:rPr>
              <a:t>2.</a:t>
            </a:r>
            <a:r>
              <a:rPr lang="sr-Cyrl-RS" sz="3200" dirty="0">
                <a:latin typeface="+mj-lt"/>
              </a:rPr>
              <a:t> Пребиотичко дејство постиже се </a:t>
            </a:r>
            <a:r>
              <a:rPr lang="sr-Cyrl-RS" sz="3200" b="1" dirty="0">
                <a:solidFill>
                  <a:srgbClr val="FF0000"/>
                </a:solidFill>
                <a:latin typeface="+mj-lt"/>
              </a:rPr>
              <a:t>искључиво</a:t>
            </a:r>
            <a:r>
              <a:rPr lang="sr-Cyrl-R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sr-Cyrl-RS" sz="3200" b="1" dirty="0">
                <a:solidFill>
                  <a:srgbClr val="FF0000"/>
                </a:solidFill>
                <a:latin typeface="+mj-lt"/>
              </a:rPr>
              <a:t>метаболисањем</a:t>
            </a:r>
            <a:r>
              <a:rPr lang="sr-Cyrl-RS" sz="3200" dirty="0">
                <a:solidFill>
                  <a:srgbClr val="FF0000"/>
                </a:solidFill>
                <a:latin typeface="+mj-lt"/>
              </a:rPr>
              <a:t> </a:t>
            </a:r>
            <a:r>
              <a:rPr lang="sr-Cyrl-RS" sz="3200" dirty="0">
                <a:latin typeface="+mj-lt"/>
              </a:rPr>
              <a:t>пребиотика од стране микроорганизама домаћина</a:t>
            </a:r>
            <a:r>
              <a:rPr lang="en-GB" sz="3200" dirty="0">
                <a:latin typeface="+mj-lt"/>
              </a:rPr>
              <a:t>. </a:t>
            </a:r>
          </a:p>
          <a:p>
            <a:r>
              <a:rPr lang="sr-Cyrl-RS" sz="3200" dirty="0">
                <a:latin typeface="+mj-lt"/>
              </a:rPr>
              <a:t>Пребиотици модулацију микробиота, а тиме и корисно дејство на домаћина, остварују метаболисањем (ферментацијом) од стране микроораганизама домаћина за које представљају супстрат. Корисна дејства остварена другачијим механизмом не сматрају се 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3200" dirty="0">
                <a:latin typeface="+mj-lt"/>
              </a:rPr>
              <a:t>пребиотичким дејством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3200" dirty="0">
                <a:latin typeface="+mj-lt"/>
              </a:rPr>
              <a:t>.</a:t>
            </a:r>
          </a:p>
          <a:p>
            <a:pPr marL="0" indent="0">
              <a:buNone/>
            </a:pPr>
            <a:endParaRPr lang="sr-Cyrl-RS" sz="100" dirty="0">
              <a:latin typeface="+mj-lt"/>
            </a:endParaRPr>
          </a:p>
          <a:p>
            <a:r>
              <a:rPr lang="sr-Cyrl-RS" sz="3200" dirty="0">
                <a:latin typeface="+mj-lt"/>
              </a:rPr>
              <a:t>Остаје отворено питање да ли је ферментација једини прихватљив облик метаболисања пребиотика.</a:t>
            </a:r>
          </a:p>
          <a:p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02501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НЕОПХОДНА СВОЈСТВА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1752600"/>
            <a:ext cx="11669086" cy="55625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Cyrl-RS" sz="2000" b="1" dirty="0">
                <a:latin typeface="+mj-lt"/>
              </a:rPr>
              <a:t>3.</a:t>
            </a:r>
            <a:r>
              <a:rPr lang="sr-Cyrl-RS" sz="2000" dirty="0">
                <a:latin typeface="+mj-lt"/>
              </a:rPr>
              <a:t> Пребиотички супстрат </a:t>
            </a:r>
            <a:r>
              <a:rPr lang="sr-Cyrl-RS" sz="2000" b="1" dirty="0">
                <a:solidFill>
                  <a:srgbClr val="FF0000"/>
                </a:solidFill>
                <a:latin typeface="+mj-lt"/>
              </a:rPr>
              <a:t>селективно метаболише</a:t>
            </a:r>
            <a:r>
              <a:rPr lang="sr-Cyrl-RS" sz="2000" dirty="0">
                <a:latin typeface="+mj-lt"/>
              </a:rPr>
              <a:t> једна или више корисних бактеријских врста домаћина, што резултује повољним здравственим исходом, тј. одржавањем, побољшањем или поновним успостављањем доброг здравственог стања домаћина.</a:t>
            </a:r>
          </a:p>
          <a:p>
            <a:r>
              <a:rPr lang="sr-Cyrl-RS" sz="2000" dirty="0">
                <a:latin typeface="+mj-lt"/>
              </a:rPr>
              <a:t>У почетку је селективност подразумевала стимулацију раста/активности бифидобактерија и лактобацила</a:t>
            </a:r>
            <a:r>
              <a:rPr lang="en-GB" sz="2000" dirty="0">
                <a:latin typeface="+mj-lt"/>
              </a:rPr>
              <a:t> </a:t>
            </a:r>
            <a:r>
              <a:rPr lang="sr-Cyrl-RS" sz="2000" dirty="0">
                <a:latin typeface="+mj-lt"/>
              </a:rPr>
              <a:t>и одсуство стимулације патогених бактерија, као што су неке врсте из родова клостридијум и ешерихија. Међутим, осим бифидобактерија и лактобацила, корисно дејство показале су и друге бактеријске врсте (нпр. из родова </a:t>
            </a:r>
            <a:r>
              <a:rPr lang="sr-Latn-RS" sz="2000" dirty="0">
                <a:latin typeface="+mj-lt"/>
              </a:rPr>
              <a:t>Roseburia, Eubacterium </a:t>
            </a:r>
            <a:r>
              <a:rPr lang="sr-Cyrl-RS" sz="2000" dirty="0">
                <a:latin typeface="+mj-lt"/>
              </a:rPr>
              <a:t>и </a:t>
            </a:r>
            <a:r>
              <a:rPr lang="sr-Latn-RS" sz="2000" dirty="0">
                <a:latin typeface="+mj-lt"/>
              </a:rPr>
              <a:t>Faecalibacterium</a:t>
            </a:r>
            <a:r>
              <a:rPr lang="sr-Cyrl-RS" sz="2000" dirty="0">
                <a:latin typeface="+mj-lt"/>
              </a:rPr>
              <a:t>).</a:t>
            </a:r>
          </a:p>
          <a:p>
            <a:r>
              <a:rPr lang="sr-Cyrl-RS" sz="2000" dirty="0">
                <a:latin typeface="+mj-lt"/>
              </a:rPr>
              <a:t>Новијим, молекуларним методима испитивања цревног микробиота откривено је да више бактеријских родова ферментише или на други начин метаболише пребиотички супстрат. </a:t>
            </a:r>
          </a:p>
          <a:p>
            <a:r>
              <a:rPr lang="sr-Cyrl-RS" sz="2000" dirty="0">
                <a:latin typeface="+mj-lt"/>
              </a:rPr>
              <a:t>Питање селективности остаје нерешено. Важећи принцип је да се микроорганизми који метаболишу пребиотик и настали метаболити сматрају корисним и да се </a:t>
            </a:r>
            <a:r>
              <a:rPr lang="sr-Latn-RS" sz="2000" dirty="0">
                <a:latin typeface="+mj-lt"/>
              </a:rPr>
              <a:t>in vivo</a:t>
            </a:r>
            <a:r>
              <a:rPr lang="sr-Cyrl-RS" sz="2000" dirty="0">
                <a:latin typeface="+mj-lt"/>
              </a:rPr>
              <a:t>, на циљном домаћину, може доказати њихово корисно физиолошко дејство.</a:t>
            </a:r>
          </a:p>
          <a:p>
            <a:r>
              <a:rPr lang="sr-Cyrl-RS" sz="2000" dirty="0">
                <a:latin typeface="+mj-lt"/>
              </a:rPr>
              <a:t>Међутим, цревни микробиот је велики и комплексан екосистем и није могућа јасна подела његових чланова на </a:t>
            </a: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000" dirty="0">
                <a:latin typeface="+mj-lt"/>
              </a:rPr>
              <a:t>корисне</a:t>
            </a: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000" dirty="0">
                <a:latin typeface="+mj-lt"/>
              </a:rPr>
              <a:t> и </a:t>
            </a: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sr-Cyrl-RS" sz="2000" dirty="0">
                <a:latin typeface="+mj-lt"/>
              </a:rPr>
              <a:t>штетне</a:t>
            </a:r>
            <a:r>
              <a:rPr lang="sr-Cyrl-R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sr-Cyrl-RS" sz="2000" dirty="0">
                <a:latin typeface="+mj-lt"/>
              </a:rPr>
              <a:t>. Зато се о активности потенцијалног пребиотика могу донети закључци само на основу квантитативне процене целокупног микробиота и насталих метаболичких промена.  </a:t>
            </a:r>
          </a:p>
          <a:p>
            <a:endParaRPr lang="en-GB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25368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E61FF-6912-450D-ABEA-DDA53C4BA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77462"/>
            <a:ext cx="7729728" cy="1188720"/>
          </a:xfrm>
        </p:spPr>
        <p:txBody>
          <a:bodyPr/>
          <a:lstStyle/>
          <a:p>
            <a:r>
              <a:rPr lang="sr-Cyrl-RS" dirty="0"/>
              <a:t>НЕОПХОДНА СВОЈСТВА ПРЕБИОТИКА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470F68-9518-4E0D-B1D6-626C85236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560" y="2143387"/>
            <a:ext cx="11669086" cy="311651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r-Cyrl-RS" sz="3200" b="1" dirty="0">
                <a:latin typeface="+mj-lt"/>
              </a:rPr>
              <a:t>4.</a:t>
            </a:r>
            <a:r>
              <a:rPr lang="sr-Cyrl-RS" sz="3200" dirty="0">
                <a:latin typeface="+mj-lt"/>
              </a:rPr>
              <a:t> Дијетални пребиотици су </a:t>
            </a:r>
            <a:r>
              <a:rPr lang="sr-Cyrl-RS" sz="3200" b="1" dirty="0">
                <a:solidFill>
                  <a:srgbClr val="FF0000"/>
                </a:solidFill>
                <a:latin typeface="+mj-lt"/>
              </a:rPr>
              <a:t>несварљиви </a:t>
            </a:r>
            <a:r>
              <a:rPr lang="sr-Cyrl-RS" sz="3200" dirty="0">
                <a:solidFill>
                  <a:schemeClr val="tx1"/>
                </a:solidFill>
                <a:latin typeface="+mj-lt"/>
              </a:rPr>
              <a:t>састојци хране </a:t>
            </a:r>
            <a:r>
              <a:rPr lang="sr-Cyrl-RS" sz="3200" dirty="0">
                <a:latin typeface="+mj-lt"/>
              </a:rPr>
              <a:t>(отпорни на дејство желудачне киселине и ензимску хидролизу) који се не апсорбују у дигестивном тракту и до микробиота колона доспевају у непромењеном облику. </a:t>
            </a:r>
          </a:p>
          <a:p>
            <a:pPr marL="0" indent="0">
              <a:buNone/>
            </a:pPr>
            <a:endParaRPr lang="sr-Cyrl-RS" sz="3200" dirty="0">
              <a:latin typeface="+mj-lt"/>
            </a:endParaRPr>
          </a:p>
          <a:p>
            <a:pPr marL="0" indent="0">
              <a:buNone/>
            </a:pPr>
            <a:r>
              <a:rPr lang="sr-Cyrl-RS" sz="3200" b="1" dirty="0">
                <a:latin typeface="+mj-lt"/>
                <a:cs typeface="Times New Roman" panose="02020603050405020304" pitchFamily="18" charset="0"/>
              </a:rPr>
              <a:t>5.</a:t>
            </a:r>
            <a:r>
              <a:rPr lang="sr-Cyrl-RS" sz="3200" dirty="0">
                <a:latin typeface="+mj-lt"/>
                <a:cs typeface="Times New Roman" panose="02020603050405020304" pitchFamily="18" charset="0"/>
              </a:rPr>
              <a:t> Нова дефиниција укључује могућност директне администрације и деловања пребиотика на </a:t>
            </a:r>
            <a:r>
              <a:rPr lang="sr-Cyrl-RS" sz="3200" b="1" dirty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остале микробне екосистеме</a:t>
            </a:r>
            <a:r>
              <a:rPr lang="sr-Cyrl-RS" sz="3200" dirty="0">
                <a:latin typeface="+mj-lt"/>
                <a:cs typeface="Times New Roman" panose="02020603050405020304" pitchFamily="18" charset="0"/>
              </a:rPr>
              <a:t> домаћина, нпр. микробиоте вагине и коже.</a:t>
            </a:r>
            <a:r>
              <a:rPr lang="sr-Cyrl-R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sr-Cyrl-RS" sz="3200" dirty="0">
              <a:latin typeface="+mj-lt"/>
            </a:endParaRPr>
          </a:p>
          <a:p>
            <a:pPr marL="0" indent="0">
              <a:buNone/>
            </a:pPr>
            <a:endParaRPr lang="en-GB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0390430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1862</TotalTime>
  <Words>3505</Words>
  <Application>Microsoft Office PowerPoint</Application>
  <PresentationFormat>Široki ekran</PresentationFormat>
  <Paragraphs>245</Paragraphs>
  <Slides>40</Slides>
  <Notes>0</Notes>
  <HiddenSlides>0</HiddenSlides>
  <MMClips>0</MMClips>
  <ScaleCrop>false</ScaleCrop>
  <HeadingPairs>
    <vt:vector size="6" baseType="variant">
      <vt:variant>
        <vt:lpstr>Korišćeni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40</vt:i4>
      </vt:variant>
    </vt:vector>
  </HeadingPairs>
  <TitlesOfParts>
    <vt:vector size="45" baseType="lpstr">
      <vt:lpstr>Arial</vt:lpstr>
      <vt:lpstr>Corbel</vt:lpstr>
      <vt:lpstr>Gill Sans MT</vt:lpstr>
      <vt:lpstr>Times New Roman</vt:lpstr>
      <vt:lpstr>Parcel</vt:lpstr>
      <vt:lpstr>ПРЕБИОТИЦИ</vt:lpstr>
      <vt:lpstr> дефиниција</vt:lpstr>
      <vt:lpstr> дефиниција</vt:lpstr>
      <vt:lpstr> дефиниција</vt:lpstr>
      <vt:lpstr> дефиниција</vt:lpstr>
      <vt:lpstr>НЕОПХОДНА СВОЈСТВА ПРЕБИОТИКА</vt:lpstr>
      <vt:lpstr>НЕОПХОДНА СВОЈСТВА ПРЕБИОТИКА</vt:lpstr>
      <vt:lpstr>НЕОПХОДНА СВОЈСТВА ПРЕБИОТИКА</vt:lpstr>
      <vt:lpstr>НЕОПХОДНА СВОЈСТВА ПРЕБИОТИКА</vt:lpstr>
      <vt:lpstr>НЕОПХОДНА СВОЈСТВА ПРЕБИОТИКА</vt:lpstr>
      <vt:lpstr>НЕОПХОДНА СВОЈСТВА ПРЕБИОТИКА</vt:lpstr>
      <vt:lpstr>ПРЕБИОТИК, ПРЕБИОТИЧКО ДЕЈСТВО, СИНБИОТИК</vt:lpstr>
      <vt:lpstr>Пребиотички супстрати</vt:lpstr>
      <vt:lpstr>Пребиотички супстрати</vt:lpstr>
      <vt:lpstr>Пребиотички супстрати</vt:lpstr>
      <vt:lpstr>Пребиотички супстрати </vt:lpstr>
      <vt:lpstr>Пребиотички супстрати </vt:lpstr>
      <vt:lpstr>Пребиотички супстрати </vt:lpstr>
      <vt:lpstr>Пребиотички супстрати </vt:lpstr>
      <vt:lpstr>Механизам дејства пребиотика</vt:lpstr>
      <vt:lpstr>Механизам дејства пребиотика</vt:lpstr>
      <vt:lpstr>Механизам дејства пребиотика</vt:lpstr>
      <vt:lpstr>Механизам дејства пребиотика</vt:lpstr>
      <vt:lpstr>Механизам дејства пребиотика</vt:lpstr>
      <vt:lpstr>Механизам дејства пребиотика</vt:lpstr>
      <vt:lpstr>Механизам дејства пребиотика</vt:lpstr>
      <vt:lpstr>Механизам дејства пребиотика</vt:lpstr>
      <vt:lpstr>Механизам дејства пребиотика</vt:lpstr>
      <vt:lpstr>ПОТЕНЦИЈАНО КОРИСНА ДЕЈСТВА ПРЕБИОТИКА НА ЗДРАВЉЕ ДОМАЋИНА</vt:lpstr>
      <vt:lpstr>ПОТЕНЦИЈАНО КОРИСНА ДЕЈСТВА ПРЕБИОТИКА НА ЗДРАВЉЕ ДОМАЋИНА</vt:lpstr>
      <vt:lpstr>ПОТЕНЦИЈАНО КОРИСНА ДЕЈСТВА ПРЕБИОТИКА НА ЗДРАВЉЕ ДОМАЋИНА</vt:lpstr>
      <vt:lpstr>ПОТЕНЦИЈАНО КОРИСНА ДЕЈСТВА ПРЕБИОТИКА НА ЗДРАВЉЕ ДОМАЋИНА</vt:lpstr>
      <vt:lpstr>ПОТЕНЦИЈАНО КОРИСНА ДЕЈСТВА ПРЕБИОТИКА НА ЗДРАВЉЕ ДОМАЋИНА</vt:lpstr>
      <vt:lpstr>ЕФЕКТИВНА ДОЗА ПРЕБИОТИКА</vt:lpstr>
      <vt:lpstr>ЕФЕКТИВНА ДОЗА ПРЕБИОТИКА</vt:lpstr>
      <vt:lpstr>МИКРОБИОТ ХУМАНОГ КОЛОНА: ЕУБИОЗА</vt:lpstr>
      <vt:lpstr>МИКРОБИОТ ХУМАНОГ КОЛОНА: ЕУБИОЗА</vt:lpstr>
      <vt:lpstr>МИКРОБИОТ ХУМАНОГ КОЛОНА: ДИСБИОЗА</vt:lpstr>
      <vt:lpstr>МИКРОБИОТ ХУМАНОГ КОЛОНА: ДИСБИОЗА</vt:lpstr>
      <vt:lpstr>Пробиотици као део концепта функционалне хране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ПРЕБИОТИЦИ</dc:title>
  <dc:creator>Sneza</dc:creator>
  <cp:lastModifiedBy>Windows korisnik</cp:lastModifiedBy>
  <cp:revision>149</cp:revision>
  <dcterms:created xsi:type="dcterms:W3CDTF">2019-02-11T14:44:28Z</dcterms:created>
  <dcterms:modified xsi:type="dcterms:W3CDTF">2019-09-07T08:05:18Z</dcterms:modified>
</cp:coreProperties>
</file>