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B69"/>
    <a:srgbClr val="FFD2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7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B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2E809-8715-4751-AD73-847B5049321E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dcalc.com/cha2ds2-vasc-score-atrial-fibrillation-stroke-ris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YOCommonProceduresAssociatedBleedingRisks20160830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dcalc.com/has-bled-score-major-bleeding-risk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PERIOPERATIVNA PRIMENA ORALNIH ANTIKOAGULANASA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p</a:t>
            </a:r>
            <a:r>
              <a:rPr lang="sr-Latn-RS" dirty="0" smtClean="0"/>
              <a:t>rof. dr </a:t>
            </a:r>
            <a:r>
              <a:rPr lang="en-US" dirty="0" smtClean="0"/>
              <a:t>Slobodan</a:t>
            </a:r>
            <a:r>
              <a:rPr lang="sr-Latn-RS" dirty="0" smtClean="0"/>
              <a:t> Janković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3600" dirty="0" smtClean="0"/>
              <a:t>Intervencije gde je u principu bolje nastaviti oralnu antikoagulantnu terapiju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Dentalne procedure</a:t>
            </a:r>
          </a:p>
          <a:p>
            <a:r>
              <a:rPr lang="sr-Latn-RS" dirty="0" smtClean="0"/>
              <a:t>Operacije na koži</a:t>
            </a:r>
          </a:p>
          <a:p>
            <a:r>
              <a:rPr lang="sr-Latn-RS" dirty="0" smtClean="0"/>
              <a:t>Implantacija pejsmejkera ili defibrilatora</a:t>
            </a:r>
          </a:p>
          <a:p>
            <a:r>
              <a:rPr lang="sr-Latn-RS" dirty="0" smtClean="0"/>
              <a:t>Endovaskularne procedure (aterektomija, angioplastika, ablacija kateterom)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Tehnika prekida - varfarin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sr-Latn-RS" dirty="0" smtClean="0"/>
              <a:t>Varfarin treba prekinuti 5 dana pre operacije, i dan pre operacije proveriti INR. Ako je INR tada veći od 1.5, dati oralno vitamin K 1-2mg</a:t>
            </a:r>
          </a:p>
          <a:p>
            <a:r>
              <a:rPr lang="sr-Latn-RS" dirty="0" smtClean="0"/>
              <a:t>Posebno operacije sa spinalnom ili epiduralnom anestezijom, neurohirurške i operacije u urologiji raditi samo kada je INR 1.4 ili manje</a:t>
            </a:r>
          </a:p>
          <a:p>
            <a:r>
              <a:rPr lang="sr-Latn-RS" dirty="0" smtClean="0"/>
              <a:t>Premošćavanje kod osoba sa visokim tromboembolijskim rizikom se počinje 3 dana pre operacije sa TERAPIJSKIM dozama niskomolekularnih heparina</a:t>
            </a:r>
          </a:p>
          <a:p>
            <a:r>
              <a:rPr lang="sr-Latn-RS" dirty="0" smtClean="0"/>
              <a:t>Varfarin se otpočinje uveče, narednog dana posle operacije, u istoj dozi kao pre operacije.</a:t>
            </a:r>
          </a:p>
          <a:p>
            <a:r>
              <a:rPr lang="sr-Latn-RS" dirty="0" smtClean="0"/>
              <a:t>Pošto se pun efekat varfarina dobija tek 5-10 dana posle operacije, za sve to vreme se nastavlja premošćavanje niskomolekularnim heparinom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Tehnika prekida - dabigatran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Prekida se 2-3 dana pre operacije (2-4 kod osoba sa bubrežnom insuficijencijom)</a:t>
            </a:r>
          </a:p>
          <a:p>
            <a:r>
              <a:rPr lang="sr-Latn-RS" dirty="0" smtClean="0"/>
              <a:t>Otpočinje se ponovo 2-3 dana posle operacije</a:t>
            </a:r>
          </a:p>
          <a:p>
            <a:r>
              <a:rPr lang="sr-Latn-RS" dirty="0" smtClean="0"/>
              <a:t>Premošćavanje u principu nije potrebno, jedino ako se ponovna primena dabigatrana odlaže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Tehnika prekida - rivaroksaban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 smtClean="0"/>
              <a:t>Primena se prekida 2-3 dana pre operacije</a:t>
            </a:r>
          </a:p>
          <a:p>
            <a:r>
              <a:rPr lang="sr-Latn-RS" dirty="0" smtClean="0"/>
              <a:t>Kada pacijent prima dvostruke inhibitore CYP3A4 i P-glikoproteina (imidazoli, ritonavir) onda treba smanjiti preoperativno dozu rivaroksabana</a:t>
            </a:r>
          </a:p>
          <a:p>
            <a:r>
              <a:rPr lang="sr-Latn-RS" dirty="0" smtClean="0"/>
              <a:t>Otpočinje se posle operacije čim je uspostavljena sigurna hemostaza</a:t>
            </a:r>
          </a:p>
          <a:p>
            <a:r>
              <a:rPr lang="sr-Latn-RS" dirty="0" smtClean="0"/>
              <a:t>Premošćavanje je potrebno samo ako pacijent duže posle operacije ne može da uzima lekove oralno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Tehnika prekida - apiksaban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Prekida se 2-3 dana pre operacije, duže kod osoba sa bubrežnom insuficijencijom</a:t>
            </a:r>
          </a:p>
          <a:p>
            <a:r>
              <a:rPr lang="sr-Latn-RS" dirty="0" smtClean="0"/>
              <a:t>Otpočinje se 2-3 dana posle operacije</a:t>
            </a:r>
          </a:p>
          <a:p>
            <a:r>
              <a:rPr lang="sr-Latn-RS" dirty="0" smtClean="0"/>
              <a:t>Premošćavanje nije potrebno, osim kod osoba koje ne mogu da uzimaju oralno lekove u postoperativnom periodu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Tehnika prekida - edoksaban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Prekida</a:t>
            </a:r>
            <a:r>
              <a:rPr lang="en-US" dirty="0"/>
              <a:t> se 2-3 dana pre </a:t>
            </a:r>
            <a:r>
              <a:rPr lang="en-US" dirty="0" err="1"/>
              <a:t>operacije</a:t>
            </a:r>
            <a:r>
              <a:rPr lang="en-US" dirty="0"/>
              <a:t>, </a:t>
            </a:r>
            <a:r>
              <a:rPr lang="en-US" dirty="0" err="1"/>
              <a:t>duže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bubrežnom</a:t>
            </a:r>
            <a:r>
              <a:rPr lang="en-US" dirty="0"/>
              <a:t> </a:t>
            </a:r>
            <a:r>
              <a:rPr lang="en-US" dirty="0" err="1"/>
              <a:t>insuficijencijom</a:t>
            </a:r>
            <a:endParaRPr lang="en-US" dirty="0"/>
          </a:p>
          <a:p>
            <a:r>
              <a:rPr lang="en-US" dirty="0" err="1"/>
              <a:t>Otpočinje</a:t>
            </a:r>
            <a:r>
              <a:rPr lang="en-US" dirty="0"/>
              <a:t> se 2-3 dana </a:t>
            </a:r>
            <a:r>
              <a:rPr lang="en-US" dirty="0" err="1"/>
              <a:t>posle</a:t>
            </a:r>
            <a:r>
              <a:rPr lang="en-US" dirty="0"/>
              <a:t> </a:t>
            </a:r>
            <a:r>
              <a:rPr lang="en-US" dirty="0" err="1"/>
              <a:t>operacije</a:t>
            </a:r>
            <a:endParaRPr lang="en-US" dirty="0"/>
          </a:p>
          <a:p>
            <a:r>
              <a:rPr lang="en-US" dirty="0" err="1"/>
              <a:t>Premošćavanje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uzimaju</a:t>
            </a:r>
            <a:r>
              <a:rPr lang="en-US" dirty="0"/>
              <a:t> </a:t>
            </a:r>
            <a:r>
              <a:rPr lang="en-US" dirty="0" err="1"/>
              <a:t>oralno</a:t>
            </a:r>
            <a:r>
              <a:rPr lang="en-US" dirty="0"/>
              <a:t> </a:t>
            </a:r>
            <a:r>
              <a:rPr lang="en-US" dirty="0" err="1"/>
              <a:t>lekove</a:t>
            </a:r>
            <a:r>
              <a:rPr lang="en-US" dirty="0"/>
              <a:t> u </a:t>
            </a:r>
            <a:r>
              <a:rPr lang="en-US" dirty="0" err="1"/>
              <a:t>postoperativnom</a:t>
            </a:r>
            <a:r>
              <a:rPr lang="en-US" dirty="0"/>
              <a:t> </a:t>
            </a:r>
            <a:r>
              <a:rPr lang="en-US" dirty="0" err="1"/>
              <a:t>periodu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Premošćavanje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Za premošćavanje se koriste heparin ili niskomolekularni heparin</a:t>
            </a:r>
          </a:p>
          <a:p>
            <a:r>
              <a:rPr lang="sr-Latn-RS" dirty="0" smtClean="0"/>
              <a:t>Kada je preporučivo sprovoditi premošćavanje:</a:t>
            </a:r>
          </a:p>
          <a:p>
            <a:pPr lvl="3"/>
            <a:r>
              <a:rPr lang="sr-Latn-RS" dirty="0" smtClean="0"/>
              <a:t>Mehanička mitralna valvula</a:t>
            </a:r>
          </a:p>
          <a:p>
            <a:pPr lvl="3"/>
            <a:r>
              <a:rPr lang="sr-Latn-RS" dirty="0" smtClean="0"/>
              <a:t>Mehanička aortna valvula i dodatni faktori rizika za šlog</a:t>
            </a:r>
          </a:p>
          <a:p>
            <a:pPr lvl="3"/>
            <a:r>
              <a:rPr lang="sr-Latn-RS" dirty="0" smtClean="0"/>
              <a:t>Atrijalna fibrilacija i vrlo visok rizik od šloga (CHADS skor preko 5)</a:t>
            </a:r>
          </a:p>
          <a:p>
            <a:pPr lvl="3"/>
            <a:r>
              <a:rPr lang="sr-Latn-RS" dirty="0" smtClean="0"/>
              <a:t>Venski tromboembolizam u prethodna 3 meseca</a:t>
            </a:r>
          </a:p>
          <a:p>
            <a:pPr lvl="3"/>
            <a:r>
              <a:rPr lang="sr-Latn-RS" dirty="0" smtClean="0"/>
              <a:t>Insercija koronarnog stenta u poslednjih 12 nedelja</a:t>
            </a:r>
          </a:p>
          <a:p>
            <a:pPr lvl="3"/>
            <a:r>
              <a:rPr lang="sr-Latn-RS" dirty="0" smtClean="0"/>
              <a:t>Tromboembolija u slučaju prekida oralne antikoagulacije u prošlosti</a:t>
            </a:r>
          </a:p>
          <a:p>
            <a:pPr lvl="3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Premošćavanje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Počinje se 2 dana po prekidu varfarina, tj. 3 dana pre operacije</a:t>
            </a:r>
          </a:p>
          <a:p>
            <a:r>
              <a:rPr lang="sr-Latn-RS" dirty="0" smtClean="0"/>
              <a:t>24 sata pre operacije ne daje se niskomolekularni heparin</a:t>
            </a:r>
          </a:p>
          <a:p>
            <a:r>
              <a:rPr lang="sr-Latn-RS" dirty="0" smtClean="0"/>
              <a:t>Posle operacije se otpočinje 48 sati od završetka operacije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Hitan prekid dejstva oralnih antikoagulanasa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 smtClean="0"/>
              <a:t>Ako je neophodna hitna operacija sa visokim rizikom od krvarenja, prekinuti dejstvo varfarina odmah primenom sveže zamrznute plazme </a:t>
            </a:r>
            <a:r>
              <a:rPr lang="sr-Latn-RS" dirty="0" smtClean="0"/>
              <a:t>i </a:t>
            </a:r>
            <a:r>
              <a:rPr lang="sr-Latn-RS" dirty="0" smtClean="0"/>
              <a:t>vitamina K</a:t>
            </a:r>
          </a:p>
          <a:p>
            <a:r>
              <a:rPr lang="sr-Latn-RS" dirty="0" smtClean="0"/>
              <a:t>Kod osoba koje uzimaju rivaroksaban, apiksaban ili edoksaban, prekid antikoagulantnog dejstva se postiže primenom </a:t>
            </a:r>
            <a:r>
              <a:rPr lang="sr-Latn-RS" b="1" dirty="0" smtClean="0">
                <a:solidFill>
                  <a:srgbClr val="FF0000"/>
                </a:solidFill>
              </a:rPr>
              <a:t>andeksanet alfa </a:t>
            </a:r>
            <a:r>
              <a:rPr lang="sr-Latn-RS" dirty="0" smtClean="0"/>
              <a:t>(modifikovani humani faktor Xa koji vezuje ove lekove i omogućava faktoru Xa pacijenta da se oporavi)</a:t>
            </a:r>
          </a:p>
          <a:p>
            <a:r>
              <a:rPr lang="sr-Latn-RS" dirty="0" smtClean="0"/>
              <a:t>Kod osobe koja uzima dabigatran, prekid antikoagulantnog dejstva se postiže primenom </a:t>
            </a:r>
            <a:r>
              <a:rPr lang="sr-Latn-RS" b="1" dirty="0" smtClean="0">
                <a:solidFill>
                  <a:srgbClr val="FF0000"/>
                </a:solidFill>
              </a:rPr>
              <a:t>idarucizumaba</a:t>
            </a:r>
            <a:r>
              <a:rPr lang="sr-Latn-RS" dirty="0" smtClean="0"/>
              <a:t>, Fab fragmenta monoklonskog antitela koje se vezuje za dabigatran.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Hitan prekid dejstva varfarina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70000" lnSpcReduction="20000"/>
          </a:bodyPr>
          <a:lstStyle/>
          <a:p>
            <a:r>
              <a:rPr lang="sr-Latn-RS" dirty="0" smtClean="0"/>
              <a:t>Sveže zamrznuta plazma se daje u dozi od 2 jedinice (svaka ima oko 250 ml sveže zamrznute plazme) za slučajeve intrakranijalnih krvarenja, i 4 jedinice za slučajeve ekstrakranijalnih krvarenja</a:t>
            </a:r>
          </a:p>
          <a:p>
            <a:r>
              <a:rPr lang="sr-Latn-RS" dirty="0" smtClean="0"/>
              <a:t>Pacijent treba da ima istu krvnu grupu kao donor; osobe sa AB krvnom grupom su univerzalni donori (Rh kompatibilnost nije od značaja)</a:t>
            </a:r>
          </a:p>
          <a:p>
            <a:r>
              <a:rPr lang="sr-Latn-RS" dirty="0" smtClean="0"/>
              <a:t>Sa sveže zamrznutom plazmom se ne može postići INR niži od 1.5</a:t>
            </a:r>
          </a:p>
          <a:p>
            <a:r>
              <a:rPr lang="sr-Latn-RS" dirty="0" smtClean="0"/>
              <a:t>Ako se daje vitamin K, onda treba dati sporu i.v. </a:t>
            </a:r>
            <a:r>
              <a:rPr lang="sr-Latn-RS" dirty="0"/>
              <a:t>i</a:t>
            </a:r>
            <a:r>
              <a:rPr lang="sr-Latn-RS" dirty="0" smtClean="0"/>
              <a:t>njekciju (duže od 20 min) od 5-10mg; dejstvo počinje za 1-2 sata, i maksimalno je za 12-24 sata; može se javiti anafilaktička reakcija</a:t>
            </a:r>
          </a:p>
          <a:p>
            <a:r>
              <a:rPr lang="sr-Latn-RS" dirty="0" smtClean="0"/>
              <a:t>Upozorenje: </a:t>
            </a:r>
            <a:r>
              <a:rPr lang="sr-Latn-RS" b="1" dirty="0" smtClean="0">
                <a:solidFill>
                  <a:srgbClr val="FF0000"/>
                </a:solidFill>
              </a:rPr>
              <a:t>KADA SE PRIMENI VITAMIN K, PUN TERAPIJSKI EFEKAT VARFARINA SE POTOM NE MOŽE POSTIĆI PRE ISTEKA 2 NEDELJE!</a:t>
            </a:r>
          </a:p>
          <a:p>
            <a:pPr lvl="4"/>
            <a:r>
              <a:rPr lang="en-US" dirty="0"/>
              <a:t>Simon EM, </a:t>
            </a:r>
            <a:r>
              <a:rPr lang="en-US" dirty="0" err="1"/>
              <a:t>Streitz</a:t>
            </a:r>
            <a:r>
              <a:rPr lang="en-US" dirty="0"/>
              <a:t> MJ, Sessions DJ, </a:t>
            </a:r>
            <a:r>
              <a:rPr lang="en-US" dirty="0" err="1"/>
              <a:t>Kaide</a:t>
            </a:r>
            <a:r>
              <a:rPr lang="en-US" dirty="0"/>
              <a:t> CG. Anticoagulation Reversal. Emergency medicine clinics of North America. 2018 Aug;36(3):585-601.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Ključni problemi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</a:t>
            </a:r>
            <a:r>
              <a:rPr lang="sr-Latn-RS" dirty="0" smtClean="0"/>
              <a:t>rekid primene oralnih antikoagulanasa perioperativno povećava rizik od tromboembolijskih komplikacija</a:t>
            </a:r>
          </a:p>
          <a:p>
            <a:r>
              <a:rPr lang="en-US" dirty="0" smtClean="0"/>
              <a:t>P</a:t>
            </a:r>
            <a:r>
              <a:rPr lang="sr-Latn-RS" dirty="0" smtClean="0"/>
              <a:t>rimena oralnih antikoagulanasa perioperativno povećava rizik od krvarenja tokom i posle hirurške intervencije</a:t>
            </a:r>
          </a:p>
          <a:p>
            <a:r>
              <a:rPr lang="en-US" dirty="0" smtClean="0"/>
              <a:t>P</a:t>
            </a:r>
            <a:r>
              <a:rPr lang="sr-Latn-RS" dirty="0" smtClean="0"/>
              <a:t>otrebno je naći ravnotežu ove dve suprotne tendencije</a:t>
            </a:r>
          </a:p>
          <a:p>
            <a:r>
              <a:rPr lang="en-US" dirty="0" smtClean="0"/>
              <a:t>A</a:t>
            </a:r>
            <a:r>
              <a:rPr lang="sr-Latn-RS" dirty="0" smtClean="0"/>
              <a:t>ntagonisti vitamina K imaju latentni period od par dana do početka, ali i do prestanka dejstva</a:t>
            </a:r>
          </a:p>
          <a:p>
            <a:r>
              <a:rPr lang="en-US" dirty="0" smtClean="0"/>
              <a:t>N</a:t>
            </a:r>
            <a:r>
              <a:rPr lang="sr-Latn-RS" dirty="0" smtClean="0"/>
              <a:t>ovi oralni antikoagulansi koji inhibiraju faktor Xa (edoksaban, rivaroksaban, apiksaban) </a:t>
            </a:r>
            <a:r>
              <a:rPr lang="sr-Latn-RS" dirty="0" smtClean="0"/>
              <a:t>još nemaju svuda dostupan specifični </a:t>
            </a:r>
            <a:r>
              <a:rPr lang="sr-Latn-RS" dirty="0" smtClean="0"/>
              <a:t>antidot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Spinalna i epiduralna anestezija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01008"/>
          </a:xfrm>
        </p:spPr>
        <p:txBody>
          <a:bodyPr/>
          <a:lstStyle/>
          <a:p>
            <a:r>
              <a:rPr lang="sr-Latn-RS" dirty="0" smtClean="0"/>
              <a:t>Izbegavati ih u slučaju osoba koje su na antikoagulantnoj terapiji</a:t>
            </a:r>
          </a:p>
          <a:p>
            <a:r>
              <a:rPr lang="sr-Latn-RS" dirty="0" smtClean="0"/>
              <a:t>Ako je ipak neophodno, </a:t>
            </a:r>
            <a:r>
              <a:rPr lang="sr-Latn-RS" dirty="0" smtClean="0"/>
              <a:t>onda se </a:t>
            </a:r>
            <a:r>
              <a:rPr lang="sr-Latn-RS" dirty="0" smtClean="0"/>
              <a:t>niskomolekularni heparin u terapijskoj dozi ne sme koristiti 24 sata </a:t>
            </a:r>
            <a:r>
              <a:rPr lang="sr-Latn-RS" dirty="0" smtClean="0"/>
              <a:t>pre </a:t>
            </a:r>
            <a:r>
              <a:rPr lang="sr-Latn-RS" dirty="0" smtClean="0"/>
              <a:t>i 24 sata posle operacije, a u profilaktičkoj 12 sati pre i 8 sati posle operacije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5733256"/>
            <a:ext cx="766209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1400" dirty="0"/>
              <a:t>Perioperative management of patients receiving anticoagulants</a:t>
            </a:r>
          </a:p>
          <a:p>
            <a:r>
              <a:rPr lang="sr-Latn-RS" sz="1400" dirty="0"/>
              <a:t>Authors: Gregory YH Lip</a:t>
            </a:r>
            <a:r>
              <a:rPr lang="sr-Latn-RS" sz="1400" dirty="0" smtClean="0"/>
              <a:t>,, </a:t>
            </a:r>
            <a:r>
              <a:rPr lang="sr-Latn-RS" sz="1400" dirty="0"/>
              <a:t>James D Douketis</a:t>
            </a:r>
            <a:r>
              <a:rPr lang="sr-Latn-RS" sz="1400" dirty="0" smtClean="0"/>
              <a:t>,</a:t>
            </a:r>
          </a:p>
          <a:p>
            <a:r>
              <a:rPr lang="sr-Latn-RS" sz="1400" dirty="0"/>
              <a:t>https://</a:t>
            </a:r>
            <a:r>
              <a:rPr lang="sr-Latn-RS" sz="1400" dirty="0" smtClean="0"/>
              <a:t>www.uptodate.com/contents/perioperative-management-of-patients-receiving-anticoagulants</a:t>
            </a:r>
            <a:endParaRPr lang="sr-Latn-R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/>
              <a:t>Pristup pacijentu sa oralnim antikoagulansima koji treba da se operiše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r-Latn-RS" dirty="0" smtClean="0"/>
              <a:t>roceniti rizik od tromboembolije</a:t>
            </a:r>
          </a:p>
          <a:p>
            <a:r>
              <a:rPr lang="en-US" dirty="0" smtClean="0"/>
              <a:t>P</a:t>
            </a:r>
            <a:r>
              <a:rPr lang="sr-Latn-RS" dirty="0" smtClean="0"/>
              <a:t>roceniti rizik od krvarenja</a:t>
            </a:r>
          </a:p>
          <a:p>
            <a:r>
              <a:rPr lang="en-US" dirty="0" smtClean="0"/>
              <a:t>O</a:t>
            </a:r>
            <a:r>
              <a:rPr lang="sr-Latn-RS" dirty="0" smtClean="0"/>
              <a:t>drediti početak i trajanje prekida primene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Proceniti rizik od tromboembolije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RS" dirty="0" smtClean="0"/>
              <a:t>Kod pacijenata sa atrijalnom fibrilacijom rizik se procenjuje na osnovu starosti pacijenta i komorbiditeta, koristeći </a:t>
            </a:r>
            <a:r>
              <a:rPr lang="en-US" dirty="0" smtClean="0"/>
              <a:t>CHA</a:t>
            </a:r>
            <a:r>
              <a:rPr lang="sr-Latn-RS" baseline="-25000" dirty="0" smtClean="0"/>
              <a:t>2</a:t>
            </a:r>
            <a:r>
              <a:rPr lang="en-US" dirty="0" smtClean="0"/>
              <a:t>DS</a:t>
            </a:r>
            <a:r>
              <a:rPr lang="sr-Latn-RS" baseline="-25000" dirty="0" smtClean="0"/>
              <a:t>2</a:t>
            </a:r>
            <a:r>
              <a:rPr lang="en-US" dirty="0" smtClean="0"/>
              <a:t>–</a:t>
            </a:r>
            <a:r>
              <a:rPr lang="en-US" dirty="0" err="1" smtClean="0"/>
              <a:t>VASc</a:t>
            </a:r>
            <a:r>
              <a:rPr lang="sr-Latn-RS" dirty="0" smtClean="0"/>
              <a:t> skor</a:t>
            </a:r>
          </a:p>
          <a:p>
            <a:pPr lvl="1"/>
            <a:r>
              <a:rPr lang="sr-Latn-RS" dirty="0"/>
              <a:t>Kalkulator: </a:t>
            </a:r>
            <a:r>
              <a:rPr lang="sr-Latn-RS" dirty="0">
                <a:hlinkClick r:id="rId2"/>
              </a:rPr>
              <a:t>https://</a:t>
            </a:r>
            <a:r>
              <a:rPr lang="sr-Latn-RS" dirty="0" smtClean="0">
                <a:hlinkClick r:id="rId2"/>
              </a:rPr>
              <a:t>www.mdcalc.com/cha2ds2-vasc-score-atrial-fibrillation-stroke-risk</a:t>
            </a:r>
            <a:r>
              <a:rPr lang="sr-Latn-RS" dirty="0" smtClean="0"/>
              <a:t> </a:t>
            </a:r>
          </a:p>
          <a:p>
            <a:pPr lvl="7"/>
            <a:r>
              <a:rPr lang="sr-Latn-RS" dirty="0" smtClean="0"/>
              <a:t>Ref. </a:t>
            </a:r>
            <a:r>
              <a:rPr lang="sr-Latn-RS" dirty="0"/>
              <a:t>Lip GY, Nieuwlaat R, Pisters R, Lane DA, Crijns HJ. Refining clinical risk stratification for predicting stroke and thromboembolism in atrial fibrillation using a novel risk factor-based approach: the euro heart survey on atrial fibrillation. Chest. 2010 Feb 1;137(2):263-72.</a:t>
            </a:r>
            <a:endParaRPr lang="sr-Latn-RS" dirty="0" smtClean="0"/>
          </a:p>
          <a:p>
            <a:r>
              <a:rPr lang="en-US" dirty="0" smtClean="0"/>
              <a:t>K</a:t>
            </a:r>
            <a:r>
              <a:rPr lang="sr-Latn-RS" dirty="0" smtClean="0"/>
              <a:t>od pacijenata sa nedavnom venskom trombozom ili embolijom: rizik je sve manji kako vreme više odmiče; najveći rizik je u prva tri meseca (50% bez terapije, 5% sa varfarinom), pa se tada ne savetuje elektivna hirurgija</a:t>
            </a:r>
          </a:p>
          <a:p>
            <a:pPr lvl="2"/>
            <a:r>
              <a:rPr lang="en-US" dirty="0" smtClean="0"/>
              <a:t>A</a:t>
            </a:r>
            <a:r>
              <a:rPr lang="sr-Latn-RS" dirty="0" smtClean="0"/>
              <a:t>ko pacijent ima naslednu trombofiliju, onda je rizik povećan znatno bez obzira na vreme kada je bila prethodna tromboza ili embolija – skrining se ne radi rutinski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Proceniti rizik od tromboembolije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K</a:t>
            </a:r>
            <a:r>
              <a:rPr lang="sr-Latn-RS" dirty="0" smtClean="0"/>
              <a:t>od pacijenata sa nedavnom arterijskom trombozom rizik je 0,5% dnevno u toku prvog meseca – najbolje je odložiti hirurgiju</a:t>
            </a:r>
          </a:p>
          <a:p>
            <a:r>
              <a:rPr lang="sr-Latn-RS" dirty="0"/>
              <a:t>Kod pacijenata sa veštačkom valvulom – rizik se procenjuje na osnovu skora, gde se sledećim faktorima dodeljuje po jedan poen: </a:t>
            </a:r>
            <a:r>
              <a:rPr lang="sr-Latn-RS" b="1" dirty="0"/>
              <a:t>prethodna tromboembolija, dijabetes, hipertenzija, 3-4 bajpasa na srcu, karcinom u anamnezi, postoperativna infekcija, prethodna mitralna valvulotomija, visok titar IgA protiv Chlamidia pneumoniae, zapremina trombocita preko 9.2 fL, eozinofili preko </a:t>
            </a:r>
            <a:r>
              <a:rPr lang="sr-Latn-RS" b="1" dirty="0" smtClean="0"/>
              <a:t>0.23x10</a:t>
            </a:r>
            <a:r>
              <a:rPr lang="sr-Latn-RS" b="1" baseline="30000" dirty="0" smtClean="0"/>
              <a:t>9</a:t>
            </a:r>
            <a:r>
              <a:rPr lang="sr-Latn-RS" b="1" dirty="0"/>
              <a:t>/L, visok faktor VII i pored primene varfarina, fibrinogen preko 3.5 g/L i retikulociti preko </a:t>
            </a:r>
            <a:r>
              <a:rPr lang="sr-Latn-RS" b="1" dirty="0" smtClean="0"/>
              <a:t>86x10</a:t>
            </a:r>
            <a:r>
              <a:rPr lang="sr-Latn-RS" b="1" baseline="30000" dirty="0" smtClean="0"/>
              <a:t>9</a:t>
            </a:r>
            <a:r>
              <a:rPr lang="sr-Latn-RS" b="1" dirty="0" smtClean="0"/>
              <a:t>/L. </a:t>
            </a:r>
            <a:r>
              <a:rPr lang="sr-Latn-RS" b="1" dirty="0" smtClean="0">
                <a:solidFill>
                  <a:srgbClr val="FF0000"/>
                </a:solidFill>
              </a:rPr>
              <a:t>Skor 2 ili više nosi visok rizik, jer je učestalost tromboembolje 6.8% ili više na godišnjem nivou.</a:t>
            </a:r>
          </a:p>
          <a:p>
            <a:pPr lvl="6"/>
            <a:r>
              <a:rPr lang="sr-Latn-RS" dirty="0"/>
              <a:t>Butchart EG, Ionescu A, Payne N, Giddings J, Grunkemeier GL, Fraser AG. A new scoring system to determine thromboembolic risk after heart valve replacement. Circulation. 2003 Sep 9;108(10 suppl 1):II-68</a:t>
            </a:r>
            <a:r>
              <a:rPr lang="sr-Latn-RS" dirty="0" smtClean="0"/>
              <a:t>.</a:t>
            </a:r>
          </a:p>
          <a:p>
            <a:endParaRPr lang="sr-Latn-RS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Proceniti rizik od krvarenja – vrsta intervencije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Veliko (major) krvarenje je: fatalno ili zahvata kritično anatomsko mesto (npr. intrakranijalno, perikardijalno) ili zahteva operaciju da bi se zaustavilo ili snižava hemoglobin za više od </a:t>
            </a:r>
            <a:r>
              <a:rPr lang="en-US" dirty="0" smtClean="0"/>
              <a:t>2</a:t>
            </a:r>
            <a:r>
              <a:rPr lang="sr-Latn-RS" dirty="0" smtClean="0"/>
              <a:t>0</a:t>
            </a:r>
            <a:r>
              <a:rPr lang="en-US" dirty="0" smtClean="0"/>
              <a:t> g/L</a:t>
            </a:r>
            <a:r>
              <a:rPr lang="en-US" dirty="0"/>
              <a:t>, </a:t>
            </a:r>
            <a:r>
              <a:rPr lang="sr-Latn-RS" dirty="0" smtClean="0"/>
              <a:t>ili zahteva transfuziju više od 2 jedinice opranih eritrocita</a:t>
            </a:r>
          </a:p>
          <a:p>
            <a:r>
              <a:rPr lang="sr-Latn-RS" dirty="0" smtClean="0"/>
              <a:t>Posebno su rizične neurohirurške i kardiohirurške operacije</a:t>
            </a:r>
          </a:p>
          <a:p>
            <a:r>
              <a:rPr lang="sr-Latn-RS" dirty="0" smtClean="0"/>
              <a:t>Podela hirurških intervencija po riziku od krvarenja se može videti </a:t>
            </a:r>
            <a:r>
              <a:rPr lang="sr-Latn-RS" dirty="0" smtClean="0">
                <a:hlinkClick r:id="rId2" action="ppaction://hlinkfile"/>
              </a:rPr>
              <a:t>ovde</a:t>
            </a:r>
            <a:r>
              <a:rPr lang="sr-Latn-R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Proceniti rizik od krvarenja – karakteristike pacijenta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r>
              <a:rPr lang="sr-Latn-RS" dirty="0" smtClean="0"/>
              <a:t>Sklonost samog pacijenta ka krvarenju za vreme intervencije se procenjuje na osnovu </a:t>
            </a:r>
            <a:r>
              <a:rPr lang="sr-Latn-RS" b="1" dirty="0" smtClean="0"/>
              <a:t>HAS-BLED</a:t>
            </a:r>
            <a:r>
              <a:rPr lang="sr-Latn-RS" dirty="0" smtClean="0"/>
              <a:t> skora. Po jedan poen se daje za svaku od karakteristika: </a:t>
            </a:r>
            <a:r>
              <a:rPr lang="sr-Latn-RS" b="1" dirty="0" smtClean="0"/>
              <a:t>H</a:t>
            </a:r>
            <a:r>
              <a:rPr lang="sr-Latn-RS" dirty="0" smtClean="0"/>
              <a:t>ipertenzija</a:t>
            </a:r>
            <a:r>
              <a:rPr lang="en-US" dirty="0" smtClean="0"/>
              <a:t>, </a:t>
            </a:r>
            <a:r>
              <a:rPr lang="sr-Latn-RS" b="1" dirty="0" smtClean="0"/>
              <a:t>A</a:t>
            </a:r>
            <a:r>
              <a:rPr lang="sr-Latn-RS" dirty="0" smtClean="0"/>
              <a:t>bnormalna funkcija jetre ili bubrega</a:t>
            </a:r>
            <a:r>
              <a:rPr lang="en-US" dirty="0" smtClean="0"/>
              <a:t> (</a:t>
            </a:r>
            <a:r>
              <a:rPr lang="sr-Latn-RS" dirty="0" smtClean="0"/>
              <a:t>dva poena za oba poremećaja</a:t>
            </a:r>
            <a:r>
              <a:rPr lang="en-US" dirty="0" smtClean="0"/>
              <a:t>), </a:t>
            </a:r>
            <a:r>
              <a:rPr lang="sr-Latn-RS" b="1" dirty="0" smtClean="0"/>
              <a:t>Š</a:t>
            </a:r>
            <a:r>
              <a:rPr lang="sr-Latn-RS" dirty="0" smtClean="0"/>
              <a:t>log</a:t>
            </a:r>
            <a:r>
              <a:rPr lang="en-US" dirty="0" smtClean="0"/>
              <a:t>, </a:t>
            </a:r>
            <a:r>
              <a:rPr lang="sr-Latn-RS" b="1" dirty="0" smtClean="0"/>
              <a:t>T</a:t>
            </a:r>
            <a:r>
              <a:rPr lang="sr-Latn-RS" dirty="0" smtClean="0"/>
              <a:t>endencija ka krvarenju, </a:t>
            </a:r>
            <a:r>
              <a:rPr lang="sr-Latn-RS" b="1" dirty="0" smtClean="0"/>
              <a:t>L</a:t>
            </a:r>
            <a:r>
              <a:rPr lang="sr-Latn-RS" dirty="0" smtClean="0"/>
              <a:t>abilan INR, </a:t>
            </a:r>
            <a:r>
              <a:rPr lang="sr-Latn-RS" b="1" dirty="0" smtClean="0"/>
              <a:t>S</a:t>
            </a:r>
            <a:r>
              <a:rPr lang="sr-Latn-RS" dirty="0" smtClean="0"/>
              <a:t>tara osoba, </a:t>
            </a:r>
            <a:r>
              <a:rPr lang="sr-Latn-RS" b="1" dirty="0" smtClean="0"/>
              <a:t>K</a:t>
            </a:r>
            <a:r>
              <a:rPr lang="sr-Latn-RS" dirty="0" smtClean="0"/>
              <a:t>orišćenje antiagregacionih lekova ili alkohola. </a:t>
            </a:r>
            <a:r>
              <a:rPr lang="sr-Latn-RS" b="1" dirty="0" smtClean="0">
                <a:solidFill>
                  <a:srgbClr val="FF0000"/>
                </a:solidFill>
              </a:rPr>
              <a:t>Visok rizik od krvarenja je kada je skor 3 ili više.</a:t>
            </a:r>
          </a:p>
          <a:p>
            <a:pPr lvl="8"/>
            <a:r>
              <a:rPr lang="sr-Latn-RS" dirty="0"/>
              <a:t>Pisters R, Lane DA, Nieuwlaat R, De Vos CB, Crijns HJ, Lip GY. A novel user-friendly score (HAS-BLED) to assess 1-year risk of major bleeding in patients with atrial fibrillation: the Euro Heart Survey. Chest. 2010 Nov 1;138(5):1093-100.</a:t>
            </a:r>
            <a:endParaRPr lang="sr-Latn-RS" b="1" dirty="0" smtClean="0">
              <a:solidFill>
                <a:srgbClr val="FF0000"/>
              </a:solidFill>
            </a:endParaRPr>
          </a:p>
          <a:p>
            <a:r>
              <a:rPr lang="sr-Latn-RS" b="1" dirty="0" smtClean="0"/>
              <a:t>Kalkulator</a:t>
            </a:r>
            <a:r>
              <a:rPr lang="sr-Latn-RS" b="1" dirty="0"/>
              <a:t>: </a:t>
            </a:r>
            <a:r>
              <a:rPr lang="sr-Latn-RS" b="1" dirty="0">
                <a:hlinkClick r:id="rId2"/>
              </a:rPr>
              <a:t>https://</a:t>
            </a:r>
            <a:r>
              <a:rPr lang="sr-Latn-RS" b="1" dirty="0" smtClean="0">
                <a:hlinkClick r:id="rId2"/>
              </a:rPr>
              <a:t>www.mdcalc.com/has-bled-score-major-bleeding-risk</a:t>
            </a:r>
            <a:r>
              <a:rPr lang="sr-Latn-RS" b="1" dirty="0" smtClean="0"/>
              <a:t> </a:t>
            </a:r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Doneti odluku da li da se prekine primena oralnih antikoagulanasa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Ako je rizik od krvarenja VISOK, oralna antikoagulantna terapija se mora prekinuti</a:t>
            </a:r>
          </a:p>
          <a:p>
            <a:r>
              <a:rPr lang="sr-Latn-RS" dirty="0" smtClean="0"/>
              <a:t>Bez obzira da li se oralna antikoagulantna terapija prekida ili ne, aspirin, druge antiagregacione lekove i NSAIL ne treba koristiti perioperativno, izuzev ako pacijent već ima posebnu indikaciju (koronarni stent nadavno, akutni koronarni sindrom, nedavni šlog)</a:t>
            </a:r>
          </a:p>
          <a:p>
            <a:r>
              <a:rPr lang="sr-Latn-RS" dirty="0" smtClean="0"/>
              <a:t>Ako se ukinu oralni antikoagulansi, treba koristiti tromboprofilaksu (npr. sa niskomolekularnih heparinima) kada je ona indikovana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Postupak kod prekida oralne antikoagulantne terapije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RS" dirty="0" smtClean="0"/>
              <a:t>Ako se oralna antikoagulantna terapija mora prekinuti, a rizik od tromboembolije je VISOK kod pacijenta, onda treba period prekida skratiti najviše koliko se može, i primeniti </a:t>
            </a:r>
            <a:r>
              <a:rPr lang="sr-Latn-RS" b="1" dirty="0" smtClean="0">
                <a:solidFill>
                  <a:srgbClr val="FF0000"/>
                </a:solidFill>
              </a:rPr>
              <a:t>„premošćavanje“ </a:t>
            </a:r>
            <a:r>
              <a:rPr lang="sr-Latn-RS" dirty="0" smtClean="0"/>
              <a:t>sa parenteralnim antikoagulansima.</a:t>
            </a:r>
          </a:p>
          <a:p>
            <a:r>
              <a:rPr lang="sr-Latn-RS" dirty="0" smtClean="0"/>
              <a:t>Posebno kod pacijenata koji su u poslednje 3-4 nedelje imali tromboemboliju, a moraju da se operišu u opštoj ili spinalnoj anesteziji pri čemu prekid oralne antikoagulantne terapije mora da traje više od 12 sati, adekvatna mera je postavljanje filtera u donju šuplju venu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1531</Words>
  <Application>Microsoft Office PowerPoint</Application>
  <PresentationFormat>On-screen Show (4:3)</PresentationFormat>
  <Paragraphs>95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PERIOPERATIVNA PRIMENA ORALNIH ANTIKOAGULANASA</vt:lpstr>
      <vt:lpstr>Ključni problemi</vt:lpstr>
      <vt:lpstr>Pristup pacijentu sa oralnim antikoagulansima koji treba da se operiše</vt:lpstr>
      <vt:lpstr>Proceniti rizik od tromboembolije</vt:lpstr>
      <vt:lpstr>Proceniti rizik od tromboembolije</vt:lpstr>
      <vt:lpstr>Proceniti rizik od krvarenja – vrsta intervencije</vt:lpstr>
      <vt:lpstr>Proceniti rizik od krvarenja – karakteristike pacijenta</vt:lpstr>
      <vt:lpstr>Doneti odluku da li da se prekine primena oralnih antikoagulanasa</vt:lpstr>
      <vt:lpstr>Postupak kod prekida oralne antikoagulantne terapije</vt:lpstr>
      <vt:lpstr>Intervencije gde je u principu bolje nastaviti oralnu antikoagulantnu terapiju</vt:lpstr>
      <vt:lpstr>Tehnika prekida - varfarin</vt:lpstr>
      <vt:lpstr>Tehnika prekida - dabigatran</vt:lpstr>
      <vt:lpstr>Tehnika prekida - rivaroksaban</vt:lpstr>
      <vt:lpstr>Tehnika prekida - apiksaban</vt:lpstr>
      <vt:lpstr>Tehnika prekida - edoksaban</vt:lpstr>
      <vt:lpstr>Premošćavanje</vt:lpstr>
      <vt:lpstr>Premošćavanje</vt:lpstr>
      <vt:lpstr>Hitan prekid dejstva oralnih antikoagulanasa</vt:lpstr>
      <vt:lpstr>Hitan prekid dejstva varfarina</vt:lpstr>
      <vt:lpstr>Spinalna i epiduralna anestezija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PERIOPERATIVNA PRIMENA ORALNIH ANTIKOAGULANASA</dc:title>
  <dc:creator>W10</dc:creator>
  <cp:lastModifiedBy>Windows korisnik</cp:lastModifiedBy>
  <cp:revision>38</cp:revision>
  <dcterms:created xsi:type="dcterms:W3CDTF">2019-01-03T13:14:04Z</dcterms:created>
  <dcterms:modified xsi:type="dcterms:W3CDTF">2019-01-07T20:08:42Z</dcterms:modified>
</cp:coreProperties>
</file>