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21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50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51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52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53.xml.rels" ContentType="application/vnd.openxmlformats-package.relationships+xml"/>
  <Override PartName="/ppt/slides/_rels/slide26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64.xml.rels" ContentType="application/vnd.openxmlformats-package.relationships+xml"/>
  <Override PartName="/ppt/slides/_rels/slide65.xml.rels" ContentType="application/vnd.openxmlformats-package.relationships+xml"/>
  <Override PartName="/ppt/slides/_rels/slide66.xml.rels" ContentType="application/vnd.openxmlformats-package.relationships+xml"/>
  <Override PartName="/ppt/slides/_rels/slide67.xml.rels" ContentType="application/vnd.openxmlformats-package.relationships+xml"/>
  <Override PartName="/ppt/slides/_rels/slide68.xml.rels" ContentType="application/vnd.openxmlformats-package.relationships+xml"/>
  <Override PartName="/ppt/slides/_rels/slide69.xml.rels" ContentType="application/vnd.openxmlformats-package.relationships+xml"/>
  <Override PartName="/ppt/slides/_rels/slide70.xml.rels" ContentType="application/vnd.openxmlformats-package.relationships+xml"/>
  <Override PartName="/ppt/slides/_rels/slide71.xml.rels" ContentType="application/vnd.openxmlformats-package.relationships+xml"/>
  <Override PartName="/ppt/slides/_rels/slide72.xml.rels" ContentType="application/vnd.openxmlformats-package.relationships+xml"/>
  <Override PartName="/ppt/slides/_rels/slide73.xml.rels" ContentType="application/vnd.openxmlformats-package.relationships+xml"/>
  <Override PartName="/ppt/slides/_rels/slide74.xml.rels" ContentType="application/vnd.openxmlformats-package.relationships+xml"/>
  <Override PartName="/ppt/slides/_rels/slide75.xml.rels" ContentType="application/vnd.openxmlformats-package.relationships+xml"/>
  <Override PartName="/ppt/slides/_rels/slide76.xml.rels" ContentType="application/vnd.openxmlformats-package.relationships+xml"/>
  <Override PartName="/ppt/slides/_rels/slide77.xml.rels" ContentType="application/vnd.openxmlformats-package.relationships+xml"/>
  <Override PartName="/ppt/slides/_rels/slide78.xml.rels" ContentType="application/vnd.openxmlformats-package.relationships+xml"/>
  <Override PartName="/ppt/slides/_rels/slide79.xml.rels" ContentType="application/vnd.openxmlformats-package.relationships+xml"/>
  <Override PartName="/ppt/slides/_rels/slide80.xml.rels" ContentType="application/vnd.openxmlformats-package.relationships+xml"/>
  <Override PartName="/ppt/slides/_rels/slide81.xml.rels" ContentType="application/vnd.openxmlformats-package.relationships+xml"/>
  <Override PartName="/ppt/slides/_rels/slide82.xml.rels" ContentType="application/vnd.openxmlformats-package.relationships+xml"/>
  <Override PartName="/ppt/slides/_rels/slide83.xml.rels" ContentType="application/vnd.openxmlformats-package.relationships+xml"/>
  <Override PartName="/ppt/slides/_rels/slide84.xml.rels" ContentType="application/vnd.openxmlformats-package.relationships+xml"/>
  <Override PartName="/ppt/slides/_rels/slide85.xml.rels" ContentType="application/vnd.openxmlformats-package.relationships+xml"/>
  <Override PartName="/ppt/slides/_rels/slide86.xml.rels" ContentType="application/vnd.openxmlformats-package.relationships+xml"/>
  <Override PartName="/ppt/slides/_rels/slide87.xml.rels" ContentType="application/vnd.openxmlformats-package.relationships+xml"/>
  <Override PartName="/ppt/slides/_rels/slide88.xml.rels" ContentType="application/vnd.openxmlformats-package.relationships+xml"/>
  <Override PartName="/ppt/slides/_rels/slide89.xml.rels" ContentType="application/vnd.openxmlformats-package.relationships+xml"/>
  <Override PartName="/ppt/slides/_rels/slide90.xml.rels" ContentType="application/vnd.openxmlformats-package.relationships+xml"/>
  <Override PartName="/ppt/slides/_rels/slide91.xml.rels" ContentType="application/vnd.openxmlformats-package.relationships+xml"/>
  <Override PartName="/ppt/slides/_rels/slide92.xml.rels" ContentType="application/vnd.openxmlformats-package.relationships+xml"/>
  <Override PartName="/ppt/slides/_rels/slide93.xml.rels" ContentType="application/vnd.openxmlformats-package.relationships+xml"/>
  <Override PartName="/ppt/slides/_rels/slide94.xml.rels" ContentType="application/vnd.openxmlformats-package.relationships+xml"/>
  <Override PartName="/ppt/slides/_rels/slide95.xml.rels" ContentType="application/vnd.openxmlformats-package.relationships+xml"/>
  <Override PartName="/ppt/slides/_rels/slide96.xml.rels" ContentType="application/vnd.openxmlformats-package.relationships+xml"/>
  <Override PartName="/ppt/slides/_rels/slide97.xml.rels" ContentType="application/vnd.openxmlformats-package.relationships+xml"/>
  <Override PartName="/ppt/slides/_rels/slide98.xml.rels" ContentType="application/vnd.openxmlformats-package.relationships+xml"/>
  <Override PartName="/ppt/slides/_rels/slide99.xml.rels" ContentType="application/vnd.openxmlformats-package.relationships+xml"/>
  <Override PartName="/ppt/slides/_rels/slide100.xml.rels" ContentType="application/vnd.openxmlformats-package.relationships+xml"/>
  <Override PartName="/ppt/slides/_rels/slide101.xml.rels" ContentType="application/vnd.openxmlformats-package.relationships+xml"/>
  <Override PartName="/ppt/slides/_rels/slide102.xml.rels" ContentType="application/vnd.openxmlformats-package.relationships+xml"/>
  <Override PartName="/ppt/slides/_rels/slide103.xml.rels" ContentType="application/vnd.openxmlformats-package.relationships+xml"/>
  <Override PartName="/ppt/slides/_rels/slide104.xml.rels" ContentType="application/vnd.openxmlformats-package.relationships+xml"/>
  <Override PartName="/ppt/slides/_rels/slide105.xml.rels" ContentType="application/vnd.openxmlformats-package.relationships+xml"/>
  <Override PartName="/ppt/slides/_rels/slide106.xml.rels" ContentType="application/vnd.openxmlformats-package.relationships+xml"/>
  <Override PartName="/ppt/slides/_rels/slide107.xml.rels" ContentType="application/vnd.openxmlformats-package.relationships+xml"/>
  <Override PartName="/ppt/slides/_rels/slide108.xml.rels" ContentType="application/vnd.openxmlformats-package.relationships+xml"/>
  <Override PartName="/ppt/slides/_rels/slide109.xml.rels" ContentType="application/vnd.openxmlformats-package.relationships+xml"/>
  <Override PartName="/ppt/slides/_rels/slide110.xml.rels" ContentType="application/vnd.openxmlformats-package.relationships+xml"/>
  <Override PartName="/ppt/slides/_rels/slide11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slide" Target="slides/slide94.xml"/><Relationship Id="rId97" Type="http://schemas.openxmlformats.org/officeDocument/2006/relationships/slide" Target="slides/slide95.xml"/><Relationship Id="rId98" Type="http://schemas.openxmlformats.org/officeDocument/2006/relationships/slide" Target="slides/slide96.xml"/><Relationship Id="rId99" Type="http://schemas.openxmlformats.org/officeDocument/2006/relationships/slide" Target="slides/slide97.xml"/><Relationship Id="rId100" Type="http://schemas.openxmlformats.org/officeDocument/2006/relationships/slide" Target="slides/slide98.xml"/><Relationship Id="rId101" Type="http://schemas.openxmlformats.org/officeDocument/2006/relationships/slide" Target="slides/slide99.xml"/><Relationship Id="rId102" Type="http://schemas.openxmlformats.org/officeDocument/2006/relationships/slide" Target="slides/slide100.xml"/><Relationship Id="rId103" Type="http://schemas.openxmlformats.org/officeDocument/2006/relationships/slide" Target="slides/slide101.xml"/><Relationship Id="rId104" Type="http://schemas.openxmlformats.org/officeDocument/2006/relationships/slide" Target="slides/slide102.xml"/><Relationship Id="rId105" Type="http://schemas.openxmlformats.org/officeDocument/2006/relationships/slide" Target="slides/slide103.xml"/><Relationship Id="rId106" Type="http://schemas.openxmlformats.org/officeDocument/2006/relationships/slide" Target="slides/slide104.xml"/><Relationship Id="rId107" Type="http://schemas.openxmlformats.org/officeDocument/2006/relationships/slide" Target="slides/slide105.xml"/><Relationship Id="rId108" Type="http://schemas.openxmlformats.org/officeDocument/2006/relationships/slide" Target="slides/slide106.xml"/><Relationship Id="rId109" Type="http://schemas.openxmlformats.org/officeDocument/2006/relationships/slide" Target="slides/slide107.xml"/><Relationship Id="rId110" Type="http://schemas.openxmlformats.org/officeDocument/2006/relationships/slide" Target="slides/slide108.xml"/><Relationship Id="rId111" Type="http://schemas.openxmlformats.org/officeDocument/2006/relationships/slide" Target="slides/slide109.xml"/><Relationship Id="rId112" Type="http://schemas.openxmlformats.org/officeDocument/2006/relationships/slide" Target="slides/slide110.xml"/><Relationship Id="rId113" Type="http://schemas.openxmlformats.org/officeDocument/2006/relationships/slide" Target="slides/slide111.xml"/><Relationship Id="rId1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01D043-A9E9-4295-ABF9-65D1DD52C00E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3600"/>
            <a:ext cx="822816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DF3F55-B84D-4832-930D-C9E743AB83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3520" y="39636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96F6B3-E8CE-4B10-A211-2318B191D4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280" y="16002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1360" y="16002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36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280" y="39636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1360" y="3963600"/>
            <a:ext cx="264924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A30A1D-104A-49CF-8422-974DFDA00DAD}" type="slidenum">
              <a:t>&lt;#&gt;</a:t>
            </a:fld>
          </a:p>
        </p:txBody>
      </p:sp>
      <p:sp>
        <p:nvSpPr>
          <p:cNvPr id="10" name="PlaceHolder 9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0" algn="ctr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1850A7-E1C6-45C6-9FED-2F0116A148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8031F5-5917-4B77-8B78-C3ED66F082E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98C449-B9ED-4B37-83D4-B344EFC8EF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112956-C0FB-4490-A826-BDA2637426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160" cy="52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9A7316-1B7E-48C9-9E98-5A89795787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B1156D-E61A-46F1-8539-B5565E207F2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3520" y="39636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55D49E-48DB-43BC-AA41-04233A2E12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8228160" cy="21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32EFED-A7E2-4F20-ABF6-81B9B32EF7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3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4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5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6" marL="343080" indent="-343080"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16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US" sz="1200" spc="-1" strike="noStrike">
                <a:solidFill>
                  <a:srgbClr val="898989"/>
                </a:solidFill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6552720" y="6356160"/>
            <a:ext cx="213228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US" sz="1200" spc="-1" strike="noStrike">
                <a:solidFill>
                  <a:srgbClr val="898989"/>
                </a:solidFill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fld id="{8185547D-9C76-475C-A7FE-E2F60A9DD712}" type="slidenum">
              <a:rPr b="0" lang="en-US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0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hyperlink" Target="http://emedicine.medscape.com/specialties" TargetMode="External"/><Relationship Id="rId2" Type="http://schemas.openxmlformats.org/officeDocument/2006/relationships/hyperlink" Target="http://emedicine.medscape.com/dermatology" TargetMode="External"/><Relationship Id="rId3" Type="http://schemas.openxmlformats.org/officeDocument/2006/relationships/hyperlink" Target="http://emedicine.medscape.com/dermatology#surgical" TargetMode="External"/><Relationship Id="rId4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85800" y="1523880"/>
            <a:ext cx="7772400" cy="20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RS" sz="4400" spc="-1" strike="noStrike">
                <a:solidFill>
                  <a:srgbClr val="000000"/>
                </a:solidFill>
                <a:latin typeface="Calibri"/>
              </a:rPr>
              <a:t>ЛЕЧЕЊЕ ХРОНИЧНИХ РАНА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898989"/>
                </a:solidFill>
                <a:latin typeface="Calibri"/>
              </a:rPr>
              <a:t>проф. др Слободан Јанковић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898989"/>
                </a:solidFill>
                <a:latin typeface="Calibri"/>
              </a:rPr>
              <a:t>Универзитетски клинички центар “Крагујевац”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Ојачавање колагена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Лизил хидроксилаза хидроксилише лизин у колагену и тиме ствара основу за касније унакрсно повезивање колагених влакана, и јачање ожиљка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Кисеоник и витамин Ц су неопходни за рад лизил хидроксилазе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Стварање и јачање колагена се убрзавају ако се ткиво хипероксигенише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/>
          <p:nvPr/>
        </p:nvSpPr>
        <p:spPr>
          <a:xfrm>
            <a:off x="457200" y="274680"/>
            <a:ext cx="822960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600" spc="-1" strike="noStrike">
                <a:solidFill>
                  <a:srgbClr val="000000"/>
                </a:solidFill>
                <a:latin typeface="Calibri"/>
              </a:rPr>
              <a:t>Завоји са антимикробним средствима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43" name=""/>
          <p:cNvGraphicFramePr/>
          <p:nvPr/>
        </p:nvGraphicFramePr>
        <p:xfrm>
          <a:off x="304920" y="914400"/>
          <a:ext cx="8535600" cy="481608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52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14600">
                <a:tc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Завоји са јодом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2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Јод убија вирусе, гљивице, бактерије, микобактерије и протозое – нема резистенције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Ране са знацима инфекције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2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Ране са малом до великом секрецијом,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2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Ране код дијабетичара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Неке особе су преосетљиве на јод.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дуже од 3 месеца, јер може доћи до апсорпције и системске токсичности.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3504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Кадексомер јод (мешавина декстрина, епихлорхидрина и јода)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936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Промовише аутолитички дебридман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6368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Полиетиленгликол јод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Олакшава дебридман, понекад стимулише зарастање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6052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Сребро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Широк антимикробни спектар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Ране са знацима инфекције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Ране са малом до великом секрецијом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Може да пребоји ткиво. 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Преосетљивост на сребро.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Чекати на ефекат до 14 дана.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6368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Полихексаметилен бигванид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Широк антимикробни спектар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4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Ране са знацима инфекције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Ране са малом до умереном секрецијом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4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стављати на чисте ране са гранулацијама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6368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Диалкилкарбамоил хлорид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6368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Хипохлорна киселина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6368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2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Ензимски алгинатни гел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44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Сукроза октасулфат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457200" y="1600200"/>
            <a:ext cx="8229600" cy="40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Саставни део сукралфата, недостаје само алуминијум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777960" y="5938920"/>
            <a:ext cx="9362880" cy="739080"/>
          </a:xfrm>
          <a:prstGeom prst="rect">
            <a:avLst/>
          </a:prstGeom>
          <a:solidFill>
            <a:srgbClr val="fdeada"/>
          </a:solidFill>
          <a:ln w="9360">
            <a:solidFill>
              <a:srgbClr val="fdead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212121"/>
                </a:solidFill>
                <a:latin typeface="BlinkMacSystemFont"/>
              </a:rPr>
              <a:t>Nair H, Venkateshwaran N, Seetharaman S S, Deng W, Uthaipaisanwong A, Galea E. Benefits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212121"/>
                </a:solidFill>
                <a:latin typeface="BlinkMacSystemFont"/>
              </a:rPr>
              <a:t>of sucrose octasulfate (TLC-NOSF) dressings in the treatment of chronic wounds: a systematic review.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212121"/>
                </a:solidFill>
                <a:latin typeface="BlinkMacSystemFont"/>
              </a:rPr>
              <a:t>J Wound Care. 2021;30(Sup4):S42-S52. 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Вештачка кожа као завој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Обично има два слоја: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Епителни слој, сачињен од хуманих ћелија узетих са коже деце после циркумцизије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Слој-носач, направљен од говеђег колагена, хрскавице ајкуле, најлонске мрежице или танког силиконског филма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Слој-носач се или ресорбује, или се постепено “тримује” како рана зараста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Компресивни завоји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Компресија је одговарајући третман за улкусе који су узроковани или погоршани отоком екстремитета, нпр. код венских улкуса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Не користи се код артеријских улкуса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Притисак еластичног завоја или чарапа треба да буде око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40-60 mm Hg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Еластични завоји и чарапе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Једнослојни еластични завоји 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се користе за лечење венских улкуса, и има их више врста према притиску који стварају: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Класа 3а (14-17ммХг) – за мале улкусе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Класа 3б (18-24 ммХг) – за веће улкусе и код лимфедема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Класа 3ц (25-35 ммХг) – улкус плус велики варикси на ногама средње величине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Класа 3д (36-50 ммХг) – велики улкуси са великим вариксима, код лимфедема, на ногама великог промера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Нееластични завоји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457200" y="1600200"/>
            <a:ext cx="82296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Једнослојни су и стварају притисак који је већи при ходу него у мировању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Користе се код покретних пацијената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6" name="" descr=""/>
          <p:cNvPicPr/>
          <p:nvPr/>
        </p:nvPicPr>
        <p:blipFill>
          <a:blip r:embed="rId1"/>
          <a:stretch/>
        </p:blipFill>
        <p:spPr>
          <a:xfrm>
            <a:off x="2819520" y="5943600"/>
            <a:ext cx="3047760" cy="70956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Трослојна еластична чарапа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457200" y="160020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Корисна је за лечење мањих венских улкуса, као и за превенцију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Четвороструки компресивни завој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457200" y="1600200"/>
            <a:ext cx="8229600" cy="274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Користи се за лечење венских улкуса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4 слоја: газа, креп завој, еластични завој класе 3а и 3б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 се постави, не скида се 4-7 дана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Не користи се за улкусе који много влаже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Интермитентна пнеуматска компресија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457200" y="1600200"/>
            <a:ext cx="8229600" cy="28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Користи се код венских улкуса који нису зарасли на обичну компресију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Нога се постави у “чизму” која се надувава у програмираним интервалима (нпр. на 70 секунди), до програмиране вредности притиска (20-120 ммХг) и тако се смањује оток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Користи се два сата дневно током 6 недеља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Зарастање асистирано вакуумом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457200" y="1600200"/>
            <a:ext cx="35812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Рана се постави под вакуум, који исисава сувишан ексудат из ране, побољшава оксигенацију и васкуларизацију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Користан је код дубоких рана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Не користи се ако је кожа танка и “згуљена”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Ангиогенеза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Почиње већ другог дана, а постаје видљива 4. дана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Нови капилари настају из венула и расту ка центру ране под дејством хемотаксичних супстанци (ПДГФ, ФГФ, ТНФ</a:t>
            </a:r>
            <a:r>
              <a:rPr b="0" lang="sr-CS" sz="2800" spc="-1" strike="noStrike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, ТГФ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β</a:t>
            </a: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 и ВЕГФ)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Код ушивених рана капилари са обе стране ране се сусретну и споје, омогућујући ток крви кроз рану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Код отворених рана капилари се спајају само са суседним капиларима који расту у истом правцу, па настају </a:t>
            </a:r>
            <a:r>
              <a:rPr b="1" lang="sr-CS" sz="2800" spc="-1" strike="noStrike">
                <a:solidFill>
                  <a:srgbClr val="ff0000"/>
                </a:solidFill>
                <a:latin typeface="Calibri"/>
              </a:rPr>
              <a:t>гранулације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Био-дебридман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Интересантна је примена </a:t>
            </a:r>
            <a:r>
              <a:rPr b="1" i="1" lang="en-US" sz="2400" spc="-1" strike="noStrike">
                <a:solidFill>
                  <a:srgbClr val="ff0000"/>
                </a:solidFill>
                <a:latin typeface="Calibri"/>
              </a:rPr>
              <a:t>ларви муве зунзаре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(Lucilia caesar), која се одликује зеленом бојом. Ларве се испоручују у малим кесицама од газе, и морају се применити у року од 48 часова, иначе угину. Ларве се директно стављају у велике ране са доста изумрлог ткива. Ларве луче ензиме који разграђују само изумрло ткиво, док на живо ткиво не утичу. Када се ларве ставе у рану, њу треба покрити обичном памуч­ном газом, и натопити је физиолошким раствором, како би се очувала влажност. Ларве полако једу изумрло ткиво и увећавају се; њихов век у рани је 3-5 дана, после чега угину. Док су ларве у рани, секрет ране се може пребојити зеленом бојом, што представља нормалну реакцију, и није штетно.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Контрола ангиогенезе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Висок ниво лактата активира макрофаге да луче хемотаксичне супстанце, које изазивају ангиогенезу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Висок ниво НАД+ инхибира ангиогенезу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Епителизација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На епителне ћелије као митоген делују ТГФ</a:t>
            </a:r>
            <a:r>
              <a:rPr b="0" lang="sr-CS" sz="2400" spc="-1" strike="noStrike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 и фактор раста кератиноцита (ФРК)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ТГФ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β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 спречава диференцијацију епителних ћелија, чиме омогућава њихову деобу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Епителне ћелије привлаче цитокини, а хипоксија их стимулише да луче ТГФ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β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Епителизација и диференцијација ћелија епитела је бржа када постоји хипероксија и када је површина ране влажна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Чак и </a:t>
            </a:r>
            <a:r>
              <a:rPr b="1" lang="sr-CS" sz="2400" spc="-1" strike="noStrike">
                <a:solidFill>
                  <a:srgbClr val="000000"/>
                </a:solidFill>
                <a:latin typeface="Calibri"/>
              </a:rPr>
              <a:t>кратко сушење ране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успорава епителизацију знатно!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Сазревање колагених влакана, лиза и контракција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Фибробласти замењују фибрин са мономерима колагена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Екстраћелијски ензими полимеризују мономере у полимерни колаген, који је слаб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Фибробласти и леукоцити затим секретују колагеназу, која лизира колаген који је слаб, и који се затим замењује новим колагеном који је са бољим унакрсним везама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Контракција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Фибробласти се каче за колагена влакна и једни за друге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Када се фибробласти затим крећу, они вуку за собом колагена влакна, приближавају их и омогућавају унакрсно повезивање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Тако се рана контрахује; тај процес је углавном користан, сем на лицу или око зглобова, где доводи до контрактуре или стриктуре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Контрола контракције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Контракција се може смањити кожним графтовима, динамичким удлагама, пасивним или активним издуживањем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Ширење ожиљка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Ширење ожиљка може настати ако сила вучења током зарастања ране превазиђе силу контракције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То се види код млитавих ожиљака на лигаментима ако се не направи имобилизација, или на килама које настају после операције код гојазних пацијената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Комплетирање зарастања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У рани после зарастања долази до ремоделирања, тј. преградње везивног ткива и његовог јачања.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Принципи неге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Дебридман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Обезбедити влажност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Спречити нову повреду ткива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Обезбедити адекватни исхрану, посебно протеине за зарастање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CS" sz="4000" spc="-1" strike="noStrike">
                <a:solidFill>
                  <a:srgbClr val="000000"/>
                </a:solidFill>
                <a:latin typeface="Calibri"/>
              </a:rPr>
              <a:t>ФАЗЕ ЗАРАСТАЊА РАНЕ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CS" sz="2000" spc="-1" strike="noStrike">
                <a:solidFill>
                  <a:srgbClr val="898989"/>
                </a:solidFill>
                <a:latin typeface="Calibri"/>
              </a:rPr>
              <a:t>1 час предавања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Дебридман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Отклонити страна тела и мртво ткиво из ране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Разликовати контаминацију од инфекције ране: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Контаминација – бактерије су присутне у рани, али не утичу на зарастање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Инфекција – размножавање бактерија је ван контроле, јер је имунолошки систем надвладан.  Знаци инфекције: црвенило околне коже, оток, гнојав секрет и смрад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Врсте дебридмана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A.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Аутолитички дебридман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Постиже се влажним завојем са хидрогелом или хидроколоидом, који само дају потребну влажност, неопходну за аутолизу. Оваква аутолиза је спора, безболна и промовише појаву гранулацоног ткива.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B.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Механички дебридман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Отклања мртво ткиво кроз употребу иригације физиолошким раствором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C.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Хируршки дебридман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То је златни стандард, али га може изводити само обучена особа. Најбржи и накагресивнији метод.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D.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Ензимски дебридман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Најселективнији метод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E.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Биолошки дебридман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Ларве муве зунзаре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Times New Roman"/>
              </a:rPr>
              <a:t>F. </a:t>
            </a:r>
            <a:r>
              <a:rPr b="1" lang="sr-CS" sz="1600" spc="-1" strike="noStrike">
                <a:solidFill>
                  <a:srgbClr val="000000"/>
                </a:solidFill>
                <a:latin typeface="Times New Roman"/>
              </a:rPr>
              <a:t>Осмотски дебидман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600" spc="-1" strike="noStrike">
                <a:solidFill>
                  <a:srgbClr val="000000"/>
                </a:solidFill>
                <a:latin typeface="Times New Roman"/>
              </a:rPr>
              <a:t>Повлачећи воду омогућава подизање некротичног ткива. Хипертни физиолошки раствор. Бржи је од ензимског дебридмана.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Обезбедити влажност у рани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Ако се површина сасуши, онда процес зарастања бива прекинут, и долази до новог оштећења ткива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Газа натопљена физиолошким раствором се стави у контакт са раном, а преко ње постави сува газа која треба да спречи губитак влаге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Влага олакшава аутолитичке процесе у рани, газа апсорбује ексудат и бактерије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Спречавати повреде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Спречити притисак на хроничну рану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Посебни душеци, улошци, итд.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Исхрана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Обезбедити довољне количине протеина и глукозе, довољан енергетски унос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Процена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Анамнеза и физикални преглед болесника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Документовати величину, локацију, изглед и околну кожу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Утврдити карактер ексудата, некротично ткиво, знаке инфекције и дренажу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Третман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Отклонити некротично ткиво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У рану никада не сипати повидон јод, натријум хипохлорит и друге антисептике, јер они оштећују ткиво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Рану чистити нежно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Поставити завој на рану из следећих разлога: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Обезбедити влажност рани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Апсорбовати ексудат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Имобилизација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Заштита ране од повреде и инфекције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Остварити хемостазу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Олакшати пацијенту живот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Култивисање бактерија из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Циљ је изолација и идентификација бактерија или гљивица које су контаминирале рану или изазвале инфекцију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Узорак се може узети биопсијом, аспирацијом помоћу бризгалице и игле, или једноставно брисом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Биопсија даје најпоузданије резултате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Када узети брис ране?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Хроничне ране никада нису стерилне: оне неизбежно буду колонизоване микроорганизмима. Доказано је у више клиничких студија, да рутинско узимање бриса из хроничне ране која  је само колонизована и последична примена антибиотика не доводе до убрзања зарастања, већ само до селекције мултирезистентних сојева. </a:t>
            </a:r>
            <a:r>
              <a:rPr b="1" i="1" lang="sr-CS" sz="2400" spc="-1" strike="noStrike">
                <a:solidFill>
                  <a:srgbClr val="ff0000"/>
                </a:solidFill>
                <a:latin typeface="Calibri"/>
              </a:rPr>
              <a:t>Зато се узимање бриса из ране која нема знаке инфекције не ради, нити се примењују антибиотици код ране без инфекције, а на основу антибиограма.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 Брис се узима само ако постоје знаци инфекције ране: црвенило, бол, оток, повећање температуре, пораст количине ексудата, дехисценција ране, смрад из ране, лако крварење из ивица ране, промена боје околне коже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"/>
          <p:cNvGraphicFramePr/>
          <p:nvPr/>
        </p:nvGraphicFramePr>
        <p:xfrm>
          <a:off x="1066680" y="914400"/>
          <a:ext cx="7011720" cy="5617800"/>
        </p:xfrm>
        <a:graphic>
          <a:graphicData uri="http://schemas.openxmlformats.org/drawingml/2006/table">
            <a:tbl>
              <a:tblPr/>
              <a:tblGrid>
                <a:gridCol w="1219320"/>
                <a:gridCol w="1584720"/>
                <a:gridCol w="1403640"/>
                <a:gridCol w="1402200"/>
                <a:gridCol w="1401840"/>
              </a:tblGrid>
              <a:tr h="514440"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Стадијум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Дефиниција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Изглед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Одговарајуће локално лечење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Просечно време зарастања</a:t>
                      </a: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дани</a:t>
                      </a: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290960"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endParaRPr b="0" lang="en-US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Еритем интактне коже који се не повлачи на притисак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Ружичаста кожа која не бледи када се притисне; топла кожа, индурација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82720"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II</a:t>
                      </a:r>
                      <a:endParaRPr b="0" lang="en-US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Делимичан губитак коже – епидерм и део дерма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Пликови, прскотине, плитак кратер, абразија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Чистити са физиолошким растрвором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194120"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III</a:t>
                      </a:r>
                      <a:endParaRPr b="0" lang="en-US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Губитак целе дебљине коже до масног ткива или фасције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Издвојена ивица улкуса, дубок кратер, дибљи од 2мм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Дебридман, иригација са физиолошким раствором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735560"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IV</a:t>
                      </a:r>
                      <a:endParaRPr b="0" lang="en-US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Губитак целе дебљине коже, плус захваћеност ткива испод улкуса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Велика некроза, оштећење ткива испод, као што су кости, мишићи, тетиве или зглобови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Дебридман и испирање са физиолошким раствором; напредни локални завоји, локални антибиотици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28440" rIns="28440" tIns="14040" bIns="1404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28440" marR="28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8" name=""/>
          <p:cNvSpPr/>
          <p:nvPr/>
        </p:nvSpPr>
        <p:spPr>
          <a:xfrm>
            <a:off x="2438280" y="223920"/>
            <a:ext cx="388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Arial"/>
              </a:rPr>
              <a:t>Стадијуми декубитуса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Calibri"/>
              </a:rPr>
              <a:t>Почетна фаза у зарастању ране: коагулација и упала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Процес коагулације ствара фибрин, разградне продукте фибрина и комплемент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Активирани тромбоцити луче факторе раста: ИГФ-1, ТГФ</a:t>
            </a:r>
            <a:r>
              <a:rPr b="0" lang="sr-CS" sz="3200" spc="-1" strike="noStrike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, ТГФ</a:t>
            </a: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β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 и ПДГФ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Све ове супстанце привлаче леукоците и фибробласте у рану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CS" sz="4000" spc="-1" strike="noStrike">
                <a:solidFill>
                  <a:srgbClr val="000000"/>
                </a:solidFill>
                <a:latin typeface="Calibri"/>
              </a:rPr>
              <a:t>УТИЦАЈ ИСХРАНЕ И ЛЕКОВА НА ЗАРАСТАЊЕ РАНЕ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898989"/>
                </a:solidFill>
                <a:latin typeface="Calibri"/>
              </a:rPr>
              <a:t>1 час предавања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Храна и зарастање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Недовољан унос протеина и калорија, веч после неколико дана омета зарастање ране. За одраслу особу дневно је потребно унети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1.25-1.5 g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протеина по кг ТТ, и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30-35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калорија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/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кг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Код већих рана треба повећати овај унос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Дефицит протеиа се јавља код око 25% хоспитализованих болесника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Ниво серумског преалбумина је сензитиван показатељ акутне малнутриције, јер је његов полу-живот само 2-3 дана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нпр.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21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дан је за албумин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).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Ниво серумског преалбумина мањи од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7 g/dL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 сугерише тешку малнутрицију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Витамини и минерали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Недостатак витамина А смањује ниво фибронектина на површини ране, смањује хемотаксу, адхезију и зарастање.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Витамин Ц је неопходан за хидроксилацију пролина и синтезу колагена.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Витамин Е штити полинезасићене маске киселине у мембранама ћелија од оксидације слободним радикалима, стабилизује лизозоме и инхибира синтету колагена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. </a:t>
            </a: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Инхибира и синтезу простагландина, ометајући рад фосфолипазе А2. Смањује величину ожиљка.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Цинк је кофактор многих ензима који синтетишу ДНК, затим и ензима супероксид дисмутазе, која неутралише кисеоничне радикале из леукоцита током дебридмана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Фактор раста и колагеназа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57200" y="1600200"/>
            <a:ext cx="822960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Локално примењен фактор раста из тромбоцита умерено убрзава зарастање ране.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Becaplermin gel 0.01% (Regranex), </a:t>
            </a: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се користи за убрзање зарастања дијабетиучких улкуса.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Колагеназа из културе </a:t>
            </a: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Clostridium histolyticum</a:t>
            </a:r>
            <a:r>
              <a:rPr b="0" i="1" lang="sr-CS" sz="2000" spc="-1" strike="noStrike">
                <a:solidFill>
                  <a:srgbClr val="000000"/>
                </a:solidFill>
                <a:latin typeface="Calibri"/>
              </a:rPr>
              <a:t>-а</a:t>
            </a: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,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sr-CS" sz="2000" spc="-1" strike="noStrike">
                <a:solidFill>
                  <a:srgbClr val="000000"/>
                </a:solidFill>
                <a:latin typeface="Calibri"/>
              </a:rPr>
              <a:t>помаже отклањање мртвог ткива са површине ране, што олакшава дебридман.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376000" y="6248520"/>
            <a:ext cx="7207920" cy="523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Patenall BL, Carter KA, Ramsey MR. Kick-Starting Wound Healing: A Review of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Pro-Healing Drugs. Int J Mol Sci. 2024;25(2):1304.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Пентоксифилин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Метилксантин који побољшава микроциркулацију због смањења вискозности крви и агрегације тромбоцита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Инхибира тумор некроза фактор алфа, који омета зарастање хроничних рана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Користи се за улкусе код инсуфицијенције артеријске циркулације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Код венских улкуса се користи само ако не реагују на компресивну терапију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Илопрост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Аналог простагландина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Када се даје интравенски убрзава зарастање улкуса због инсуфицијенције артеријске циркулације и код болести везивног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Иначе се користи за лечење тешке исхемије екстремитета, за превенцију акутног настанка гангрене и за интермитентну клаудикацију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Антимикробни лекови локално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Ефекат постоји код инфицираних рана ако се користе препарати који отпуштају јод или сребро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Резистенција се ретко јавља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Препарати са сребром делују и на метицилин-резистентан стафилокок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Цвет и лист невена </a:t>
            </a:r>
            <a:r>
              <a:rPr b="0" lang="sr-Latn-RS" sz="4400" spc="-1" strike="noStrike">
                <a:solidFill>
                  <a:srgbClr val="000000"/>
                </a:solidFill>
                <a:latin typeface="Calibri"/>
              </a:rPr>
              <a:t> (Calendula officinalis)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57200" y="1600200"/>
            <a:ext cx="8229600" cy="25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Изгњечи се свеж цвет и лист невена и помеша са маслацем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Показао је известан користан ефекат код хроничних и акутних рана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366920" y="6172200"/>
            <a:ext cx="8291520" cy="523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Givol O, Kornhaber R, Visentin D, Cleary M, Haik J, Harats M. A systematic review of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Calendula officinalis extract for wound healing. Wound Repair Regen. 2019;27(5):548-561.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Calibri"/>
              </a:rPr>
              <a:t>Оштећене ендотелне ћелије луче: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Ц5а компоненту комплемента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ТНФ</a:t>
            </a:r>
            <a:r>
              <a:rPr b="0" lang="sr-CS" sz="3200" spc="-1" strike="noStrike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ИЛ-1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Ил-8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На мембрани им се појављују рецептори за интегрине на леукоцитима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Биљке и биљни састојци који могу потпомоћи зарастање рана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" y="1600200"/>
            <a:ext cx="8229600" cy="23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Куркумин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</a:rPr>
              <a:t>Aloe vera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Кора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</a:rPr>
              <a:t> Betula-e (</a:t>
            </a:r>
            <a:r>
              <a:rPr b="0" lang="sr-RS" sz="3200" spc="-1" strike="noStrike">
                <a:solidFill>
                  <a:srgbClr val="000000"/>
                </a:solidFill>
                <a:latin typeface="Calibri"/>
              </a:rPr>
              <a:t>беле брезе)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2376000" y="6248520"/>
            <a:ext cx="7207920" cy="523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Patenall BL, Carter KA, Ramsey MR. Kick-Starting Wound Healing: A Review of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Pro-Healing Drugs. Int J Mol Sci. 2024;25(2):1304.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Глицерил тринитрат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Ефикасно помаже зарастање аналне фисуре ако се примени локално као 0.2% маст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Може повољно деловати и код хроничних рана због инсуфицијенције артеријске циркулације или васкулитиса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Изазива главобољу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Ране погодне за примену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глицерил тринитрата: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Дилтиазем и нифедипин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457200" y="1600200"/>
            <a:ext cx="8229600" cy="16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Помажу зарастање рана због Рејноове болести, код васкулитиса или системских болести везивног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2971800" y="4114800"/>
            <a:ext cx="4857840" cy="1066680"/>
          </a:xfrm>
          <a:prstGeom prst="rect">
            <a:avLst/>
          </a:prstGeom>
          <a:ln w="0">
            <a:noFill/>
          </a:ln>
        </p:spPr>
      </p:pic>
      <p:pic>
        <p:nvPicPr>
          <p:cNvPr id="125" name="" descr=""/>
          <p:cNvPicPr/>
          <p:nvPr/>
        </p:nvPicPr>
        <p:blipFill>
          <a:blip r:embed="rId2"/>
          <a:stretch/>
        </p:blipFill>
        <p:spPr>
          <a:xfrm>
            <a:off x="3124080" y="5334120"/>
            <a:ext cx="2705400" cy="190440"/>
          </a:xfrm>
          <a:prstGeom prst="rect">
            <a:avLst/>
          </a:prstGeom>
          <a:ln w="0">
            <a:noFill/>
          </a:ln>
        </p:spPr>
      </p:pic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Кортикостероиди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Потпомажу зарастање рана насталих у оквиру системских болести везивног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Помажу тако што смањују инфламацију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Међутим, дуготрајна примена кортикостероида може ометати зарастање!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Ометају деобу фибробласта и стварање колагена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Цинк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Локална примена цинкове пасте је корисна у лечењу инфицираних улкуса на ногама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Орални препарати цинка (15мг дневно) могу убрзати зарастање рана код особе која има дефицит цинка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Фенитоин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Када се примени локално, потпомаже зарастање ране јер инхибира колагеназу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Ефикасан је код блажих форми декубитуса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Може се апсорбовати и показати системску токсичност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376000" y="6248520"/>
            <a:ext cx="7207920" cy="523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Patenall BL, Carter KA, Ramsey MR. Kick-Starting Wound Healing: A Review of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212121"/>
                </a:solidFill>
                <a:latin typeface="BlinkMacSystemFont"/>
              </a:rPr>
              <a:t>Pro-Healing Drugs. Int J Mol Sci. 2024;25(2):1304.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Витамин А и ретиноиди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Ако постоји недостатак витамина А, његовом надокнадом се убрзава реепителизација рана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Третиноин када се локално примени, поспешује ангиогенезу, синтезу колагена и епителизацију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Третиноин убрзава епителизацију код дермабразије, ако се примени локално у концентрацији 0.05%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Бол код неуропатских улкуса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57200" y="1600200"/>
            <a:ext cx="822960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Корисна је примена амитриптилина или габапентина (или других антиепилептика)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Мед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У народној медицини се користио мед, у виду гела или импрегнираних завоја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Смањује упалу, убрзава аутолизу и делује антибактеријски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Користи се за хроничне ране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Нема контролисаних студија које би потврдиле позитиван ефекат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Лекови који ометају зарастање рана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Вазоконстриктори ометају зарастање ране због погоршања микроциркулације, инхибиције ангиогенезе и смањења стварања гранулационог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Ергот деривати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Кокаин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Адреналин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Никотин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Имуносупресиви и цитостатици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Calibri"/>
              </a:rPr>
              <a:t>Долазак инфламаторних ћелија у рану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Велики број инфламаторних ћелија у рани повећава енергетске потребе, па: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Пада притисак кисеоника у рани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Нагомилавају се угљен-диоксид и лактат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Нагомилани лактат нагони леукоците и макрофаге да ослобађају цитокине, факторе раста и супстанце које привлаче леукоците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Неповољно дејство на ране: НСАИЛ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Ометају акутну фазу инфламације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Смањују отпорност ране на дејство силе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Неповољно дејство на зарастање ране: аспирин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 фазу коагулације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 фазу инфламације јер инхибира циклооксигеназу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Неповољно дејство хепарина на зарастање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 хемостазу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Због тромбоцитопеније може довести до стварања белог тромба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Неповољно дејство варфарина на зарастање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Омета фазу хемостазе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Може изазвати “синдром плавог прста на нози” због мокрохолестеролских кристала који се ослобађају из плака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Calibri"/>
              </a:rPr>
              <a:t>Профилактичка примена антибиотика код свежих рана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Latn-CS" sz="2400" spc="-1" strike="noStrike">
                <a:solidFill>
                  <a:srgbClr val="000000"/>
                </a:solidFill>
                <a:latin typeface="Calibri"/>
              </a:rPr>
              <a:t>``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Употреба антибиотика треба да буде индивидуализована на основу степена бактеријске контаминације</a:t>
            </a:r>
            <a:r>
              <a:rPr b="0" lang="sr-Latn-CS" sz="2400" spc="-1" strike="noStrike">
                <a:solidFill>
                  <a:srgbClr val="000000"/>
                </a:solidFill>
                <a:latin typeface="Calibri"/>
              </a:rPr>
              <a:t>,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присуства фактора који потенцирају инфекцију, као што је прљавштина, механизам повреде, присуство или отсуство предиспозиције за настанак инфекције код пацијента.</a:t>
            </a:r>
            <a:r>
              <a:rPr b="0" lang="sr-Latn-CS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Уопште, чишћење ране је далеко важније од антибиотика. Профилактичку примену антибиотика треба спровести код уједа, интраоралних лацерација, отворених фрактура и изложених тетива или отворених зглобова.</a:t>
            </a:r>
            <a:r>
              <a:rPr b="0" lang="sr-Latn-CS" sz="2400" spc="-1" strike="noStrike">
                <a:solidFill>
                  <a:srgbClr val="000000"/>
                </a:solidFill>
                <a:latin typeface="Calibri"/>
              </a:rPr>
              <a:t> `` </a:t>
            </a:r>
            <a:r>
              <a:rPr b="0" lang="sr-CS" sz="2400" spc="-1" strike="noStrike">
                <a:solidFill>
                  <a:srgbClr val="000000"/>
                </a:solidFill>
                <a:latin typeface="Calibri"/>
              </a:rPr>
              <a:t>Из: </a:t>
            </a:r>
            <a:r>
              <a:rPr b="0" lang="sr-Latn-CS" sz="2400" spc="-1" strike="noStrike">
                <a:solidFill>
                  <a:srgbClr val="000000"/>
                </a:solidFill>
                <a:latin typeface="Calibri"/>
              </a:rPr>
              <a:t>Management of lacerations in the emergency department. O. Capellan and J. Hollander Emergency Medicine Clinics of North America. Volume 21, Number 1, February 2003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Профилакса инфекције код уједа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Ујед мачке, пса или човека: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Амоксицилин са клавуланском киселином 875/125 мг на 12 сати 5 дана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Терапијска примена антибиотика код инфициране ране после повреде, на екстремитетима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9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Најчешћи узрочници су стафилококе и стрептококе, али има често ентеробактерија и анаероба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Котримоксазол (бактрим) 2 таблете на 12 сати или клиндамицин 450 мг на 8 сати орално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Код тежих инфекција, ампицилин-сулбактам 3г на 6 сати и.в. или ертапенем 1г и.в. на 24 сата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CS" sz="4000" spc="-1" strike="noStrike">
                <a:solidFill>
                  <a:srgbClr val="000000"/>
                </a:solidFill>
                <a:latin typeface="Calibri"/>
              </a:rPr>
              <a:t>ХИРУРШКА ОБРАДА РАНЕ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898989"/>
                </a:solidFill>
                <a:latin typeface="Calibri"/>
              </a:rPr>
              <a:t>1 час предавања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Arial"/>
              </a:rPr>
              <a:t>Примарно затварање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457200" y="1600200"/>
            <a:ext cx="8229600" cy="365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Примарно се затвара рана стара до 6 сати (изузев на лицу, где то може бити и до 2 сата)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Рана мора бити комплетно очишћена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Шавови не смеју бити под тензијом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Не сме бити мртвог простора у рани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5334120"/>
            <a:ext cx="8076960" cy="11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200" spc="-1" strike="noStrike" u="sng">
                <a:solidFill>
                  <a:srgbClr val="ccccff"/>
                </a:solidFill>
                <a:uFillTx/>
                <a:latin typeface="Arial"/>
                <a:hlinkClick r:id="rId1"/>
              </a:rPr>
              <a:t>eMedicine Specialties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 &gt; </a:t>
            </a:r>
            <a:r>
              <a:rPr b="1" lang="en-US" sz="1200" spc="-1" strike="noStrike" u="sng">
                <a:solidFill>
                  <a:srgbClr val="ccccff"/>
                </a:solidFill>
                <a:uFillTx/>
                <a:latin typeface="Arial"/>
                <a:hlinkClick r:id="rId2"/>
              </a:rPr>
              <a:t>Dermatology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 &gt; </a:t>
            </a:r>
            <a:r>
              <a:rPr b="1" lang="en-US" sz="1200" spc="-1" strike="noStrike" u="sng">
                <a:solidFill>
                  <a:srgbClr val="ccccff"/>
                </a:solidFill>
                <a:uFillTx/>
                <a:latin typeface="Arial"/>
                <a:hlinkClick r:id="rId3"/>
              </a:rPr>
              <a:t>Surgical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Suturing Techniques</a:t>
            </a:r>
            <a:r>
              <a:rPr b="1" lang="sr-CS" sz="1200" spc="-1" strike="noStrike">
                <a:solidFill>
                  <a:srgbClr val="000000"/>
                </a:solidFill>
                <a:latin typeface="Arial"/>
              </a:rPr>
              <a:t>. 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Julian MacKay-Wiggan, MD, MS,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 Assistant Clinical Professor, Department of Dermatology, New York Presbyterian Hospital, Columbia University</a:t>
            </a:r>
            <a:r>
              <a:rPr b="0" lang="sr-CS" sz="1200" spc="-1" strike="noStrike">
                <a:solidFill>
                  <a:srgbClr val="000000"/>
                </a:solidFill>
                <a:latin typeface="Arial"/>
              </a:rPr>
              <a:t>. 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Désirée Ratner, MD,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 Director of Dermatologic Surgery, Professor of Clinical Dermatology, Department of Dermatology, Columbia University Medical Center, New York Presbyterian Hospital</a:t>
            </a:r>
            <a:br>
              <a:rPr sz="1200"/>
            </a:b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Arial"/>
              </a:rPr>
              <a:t>Одложено затварање ране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Рана се добро очисти, али се не ушива одмах, већ се завија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Превија се свакодневно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После 3-4 дана, уколико нема разлога због којих рана није примарно ушивена, рана се затвара шавовима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Кључна улога макрофага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Када фактори из тромбоцита нестају, макрофази почињу да стварају факторе раста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Макрофази такође луче лактат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Лактат стимулише ангиогенезу и депоновање колагена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Врсте игала за ушивање коже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Све игле за кожу су на пресеку троугласте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Резућа игла: врх троугла је на унутрашњојо кривини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</a:rPr>
              <a:t>Обрнуто резућа игла: врх троугла је на спољашњој кривини (чешће се користи јер спречава обрушавање шава)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Правилно држање иглодржача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Једноставан појединачан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Континуирани “закључани”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Вертикални мадрац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Близу-далеко-близу-далеко” модификовани мадрац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Хоризонтални мадрац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Субкутикуларни шав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Arial"/>
              </a:rPr>
              <a:t>Шавни материјал - карактеристике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Конфигурација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Величине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Јачина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Чворови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Пластичност и еластичност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Лакоћа руковања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Реакција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Arial"/>
              </a:rPr>
              <a:t>Конфигурација шавног материјала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Материјал може бити монофиламентан или мултифиламентан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Мултифиламентан конац може бити само уврнут (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twisted)</a:t>
            </a:r>
            <a:r>
              <a:rPr b="0" lang="sr-CS" sz="3200" spc="-1" strike="noStrike">
                <a:solidFill>
                  <a:srgbClr val="000000"/>
                </a:solidFill>
                <a:latin typeface="Arial"/>
              </a:rPr>
              <a:t> или уплетен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 (braided)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Calibri"/>
              </a:rPr>
              <a:t>Распоред ћелија у рани после 3-4 дана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2076480" y="1447920"/>
            <a:ext cx="4400640" cy="5349600"/>
          </a:xfrm>
          <a:prstGeom prst="rect">
            <a:avLst/>
          </a:prstGeom>
          <a:ln w="9360">
            <a:solidFill>
              <a:srgbClr val="002060"/>
            </a:solidFill>
            <a:miter/>
          </a:ln>
        </p:spPr>
      </p:pic>
    </p:spTree>
  </p:cSld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Arial"/>
              </a:rPr>
              <a:t>Величине шавног материјала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9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Величине се одређују према пречнику конца на пресеку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Материјали су сврстани у три категорије, када је у питању одређивање величине: природни, синтетски ресорптивни и синтетски нересорптивни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Величине се означавају са 3-0, 4-0,...6-0, итд., при чему већи број нула означава тањи конац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Конци из различитих категорија означени са истим бројем нула су различите дебљине!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000" spc="-1" strike="noStrike">
                <a:solidFill>
                  <a:srgbClr val="000000"/>
                </a:solidFill>
                <a:latin typeface="Arial"/>
              </a:rPr>
              <a:t>Јачина конца (отпорност на кидање)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Одређује се преко терета по јединици површине попречног пресека конца који је потребан да се конац прекине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Ресорптивност конца није у корелацији са јачином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Везивањем чвора конац губи 2/3 јачине, а влажењем 15%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Јачину конца треба ускладити са силама које се очекују у ткиву које се ушива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Arial"/>
              </a:rPr>
              <a:t>Чворови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Чвор је најслабији део сутуре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Обичан чвор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Хируршки чвор – први “вез” се прави двоструким обртањем крајева конца једног око другог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Хируршки чвор теже може да “склизне” од обичног чвора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Пластичност и еластичност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Пластичност је својство шавног материјала да после истезања задржи нови облик и дужину; то спречава странгулацију ивица ране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Еластичност је својство шавног материјала да после истезања врати свој стари облик и дужину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Већина сутура је еластична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Лакоћа руковања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Лакоћа рукованја зависи од савитљивости и коефицијента фрикције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Мултифиламентни конци имају већи коефицијент фрикције, па теже пролазе кроз ткиво, али се зато лакше везују, јер су савитљивији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Реакција ткива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Ресорптивни конци природног порекла се разграђују протеолизом и изазивају већу реакцију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Ресорптивни конци синтетског порекла се разграђују хидролизом, што изазива минималну реакцију ткива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Мултифиламентни конци у себи могу да задрже бактерије и тако промовишу инфекцију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Ресорптивни конци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Природни: само кетгут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Вештачки: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Мултифиламентни: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polyglycolic acid (Dexon; Syneture) </a:t>
            </a: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и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 Polyglactin 910 (Vicryl; Ethicon).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Монофиламентни: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Microsoft YaHei"/>
              </a:rPr>
              <a:t> polydioxanone (PDS; Ethicon), polytrimethylene carbonate (Maxon; Syneture), poliglecaprone (Monocryl; Ethicon), Glycomer 631 (Biosyn; Syneture), and Polyglytone 6211 (Caprosyn; Syneture).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Особине ресорптивних конаца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304920" y="1157400"/>
          <a:ext cx="8611560" cy="4922280"/>
        </p:xfrm>
        <a:graphic>
          <a:graphicData uri="http://schemas.openxmlformats.org/drawingml/2006/table">
            <a:tbl>
              <a:tblPr/>
              <a:tblGrid>
                <a:gridCol w="1230120"/>
                <a:gridCol w="1230840"/>
                <a:gridCol w="1230120"/>
                <a:gridCol w="1229040"/>
                <a:gridCol w="1230480"/>
                <a:gridCol w="1230480"/>
                <a:gridCol w="1230480"/>
              </a:tblGrid>
              <a:tr h="693720"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Карактеристика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Кетгут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Polyglycolic Acid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ДЕКСОН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Polyglactin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ВАЈКРИЛ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Polydioxanone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ПДС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Polytrimethylene Carbonate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МАКСОН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3600" rIns="3600" tIns="3600" bIns="360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Poliglecaprone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МОНОКРИЛ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600" marR="36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</a:tr>
              <a:tr h="23976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Руковање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Осредње-добро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Добро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Лоше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Добро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Одлично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23940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Сигурност чвора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Слаба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Осредње-добра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Слаба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108000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Јачина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Протеолиза после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60-90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</a:t>
                      </a: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непредвидљива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br>
                        <a:rPr sz="1200"/>
                      </a:b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хидролиза после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90-120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br>
                        <a:rPr sz="1200"/>
                      </a:b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хидролиза после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60-90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Умерена</a:t>
                      </a:r>
                      <a:br>
                        <a:rPr sz="1200"/>
                      </a:b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хидролиза после</a:t>
                      </a:r>
                      <a:br>
                        <a:rPr sz="1200"/>
                      </a:b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180-210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br>
                        <a:rPr sz="1200"/>
                      </a:b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хидролиза после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180-210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br>
                        <a:rPr sz="1200"/>
                      </a:b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хидролиза после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  90-120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44964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Коефицијент фрикције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23976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еморија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23976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Реакција ткива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Мала-умерена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Мала-умерена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87012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Употреба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Слузокоже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Подвезивање к. судова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 ткиво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 ткиво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;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када је потребно кратко да се држи дерм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 ткиво, када је потребна дужа подршка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 ткиво, када је потребна дужа подршка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 ткиво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870120"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Друго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 еластичност,бе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ж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љубичаст или зелен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 еластичност, безбојан или љубичаст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Безбојан или љубичаст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Безбојан или зелен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14400" rIns="14400" tIns="14760" bIns="1476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 еластичност, безбојан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14400" marR="1440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Нересорптивни конци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Природни конци: челик, свила, памук и лан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Вештачки: најлон, полипропилен и полибутестар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Особине нересорптивних конаца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4" name=""/>
          <p:cNvGraphicFramePr/>
          <p:nvPr/>
        </p:nvGraphicFramePr>
        <p:xfrm>
          <a:off x="228600" y="1397160"/>
          <a:ext cx="8687880" cy="5266800"/>
        </p:xfrm>
        <a:graphic>
          <a:graphicData uri="http://schemas.openxmlformats.org/drawingml/2006/table">
            <a:tbl>
              <a:tblPr/>
              <a:tblGrid>
                <a:gridCol w="1241280"/>
                <a:gridCol w="1240200"/>
                <a:gridCol w="1241640"/>
                <a:gridCol w="1241640"/>
                <a:gridCol w="1241640"/>
                <a:gridCol w="1240200"/>
                <a:gridCol w="1241280"/>
              </a:tblGrid>
              <a:tr h="493560"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Карактеристике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Свила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Најлон</a:t>
                      </a: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Monofilament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Најлон</a:t>
                      </a: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Multifilament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Полиестер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Полипропилен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ПРОЛЕН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  <a:tc>
                  <a:txBody>
                    <a:bodyPr lIns="8640" rIns="8640" tIns="8640" bIns="8640" anchor="ctr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Полибутестер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НОВАФИЛ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8640" marR="86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cf1fd"/>
                    </a:solidFill>
                  </a:tcPr>
                </a:tc>
              </a:tr>
              <a:tr h="29052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Руковање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Одлично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Слабо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Fair-good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Good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Poor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Good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49068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Сигурност чвора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Одлична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Слаба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Осредња-добра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Слаба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Осредња-добра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49248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Јачина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Умерена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49212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Коефицијент фрикције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Висок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Низак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Висок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Висок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Низак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Низак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29052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Меморија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Средња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Средња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49248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Реакција ткива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Умерена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Мала-умерена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Мала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131472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Употреба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Слузокоже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,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да подигне ткиво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Перкутано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;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поткожно, ако је потребна дужа подршка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Минимална употреба ѕа ране на кожи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Минимална употреба за ране на кожи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Перкутано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; 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дермални шав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Перкутано; дермални шав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  <a:tr h="909720"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O</a:t>
                      </a: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стало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Црна боја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Црн, зелен или безбојан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Зелен или безбојан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 пластичност</a:t>
                      </a:r>
                      <a:br>
                        <a:rPr sz="1200"/>
                      </a:b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плав или безбојан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 lIns="34560" rIns="34560" tIns="34920" bIns="34920"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spcBef>
                          <a:spcPts val="88"/>
                        </a:spcBef>
                        <a:spcAft>
                          <a:spcPts val="388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CS" sz="1200" spc="-1" strike="noStrike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Велика еластичност, плав или безбојан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4560" marR="34560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Деоба фибробласта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Деобу фибробласта стимулишу: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ПДГФ, ИГФ-1, ТГФ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β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Calibri"/>
                <a:ea typeface="Microsoft YaHei"/>
              </a:rPr>
              <a:t>ФГФ, ИГФ-1, ВЕГФ, ИЛ-1, ИЛ-2, ИЛ-8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Фибробласти настају из глатких мишићних ћелија крвних судова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Траке за затварање рана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Праве се од микропорозног неоклузивног материјала (папир, пластика, вештачка свила) на који је нанесен слој лепка од акрилног полимера (нпр. Стери-стрип)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Користе се за затварање малих рана, без тензије и ексудата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Да би се побољшало лепљење, треба одмастити околину ране алкохолом, затим нанети лепак бензоин или Мастисол, па ставити траке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Ткивни лепкови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711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Октилцијаноакрилат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(Dermabond; Ethicon) </a:t>
            </a: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и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-</a:t>
            </a: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бутил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-2-</a:t>
            </a: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цијаноакрилат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(Indermil; Syneture) </a:t>
            </a: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полимеризују у једној егзотермној реакцији при контакту са течношћу и формирају јаку, тродимензионалну, савитљиву везу која се по јачини може поредити са монофиламентним најлоном 5-0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.</a:t>
            </a:r>
            <a:r>
              <a:rPr b="0" lang="sr-CS" sz="2800" spc="-1" strike="noStrike">
                <a:solidFill>
                  <a:srgbClr val="000000"/>
                </a:solidFill>
                <a:latin typeface="Arial"/>
              </a:rPr>
              <a:t> Налазе се у ампулама за једнократну примену.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Ткивни лепкови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Arial"/>
              </a:rPr>
              <a:t>Корисни су за затварање простих лацерација код деце и пацијената који не сарађују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 </a:t>
            </a:r>
            <a:r>
              <a:rPr b="0" lang="sr-CS" sz="2400" spc="-1" strike="noStrike">
                <a:solidFill>
                  <a:srgbClr val="000000"/>
                </a:solidFill>
                <a:latin typeface="Arial"/>
              </a:rPr>
              <a:t>Такође су корисни за затварање инцизија испод гипса или у случајевима када је праћење тешко.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Arial"/>
              </a:rPr>
              <a:t>Нису добри за делове тела који су јако мобилни или подлежу трењу (нпр. стопала, изнад зглобова, шаке)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400" spc="-1" strike="noStrike">
                <a:solidFill>
                  <a:srgbClr val="000000"/>
                </a:solidFill>
                <a:latin typeface="Arial"/>
              </a:rPr>
              <a:t>Обезбеђују заштиту од воде и микроба, али ако се више пута квасе, после неколико дана се ипак сперу.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Ткивни лепкови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6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Пре примене ткивних лепкова, кожа мора да се одмасти алкохолом или ацетоном.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6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Октилцијаноакрилат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се наноси у танком слоју на целу рану и око 10мм на кожу око ране.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6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Везивање лепка ствара топлоту који пацијент може да осети. Кад се осуши један слој (30сек.), наноси се други.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Потребно је нанети 4 слоја.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6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i="1" lang="en-US" sz="1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-</a:t>
            </a: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бутил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-2-</a:t>
            </a: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цијаноакрилат се наноси само у једном слоју, суши се за 30 секунди и није потребан додатни завој.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62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1800" spc="-1" strike="noStrike">
                <a:solidFill>
                  <a:srgbClr val="000000"/>
                </a:solidFill>
                <a:latin typeface="Arial"/>
              </a:rPr>
              <a:t>Лепкови по зарастању ране отпадну заједно са старим епидермисом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1" lang="sr-CS" sz="4000" spc="-1" strike="noStrike">
                <a:solidFill>
                  <a:srgbClr val="000000"/>
                </a:solidFill>
                <a:latin typeface="Calibri"/>
              </a:rPr>
              <a:t>ВРСТЕ ЗАВОЈНОГ МАТЕРИЈАЛА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000" spc="-1" strike="noStrike">
                <a:solidFill>
                  <a:srgbClr val="898989"/>
                </a:solidFill>
                <a:latin typeface="Calibri"/>
              </a:rPr>
              <a:t>1 час семинара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Идеални завој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Идеални завој треба да </a:t>
            </a: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обезбеди влажност 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ране, да заштити околну кожу од </a:t>
            </a: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мацерације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, да спречи </a:t>
            </a: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секундарну инфекцију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, да </a:t>
            </a: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нема токсичне 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састојке, да </a:t>
            </a:r>
            <a:r>
              <a:rPr b="0" lang="sr-CS" sz="3200" spc="-1" strike="noStrike">
                <a:solidFill>
                  <a:srgbClr val="ff0000"/>
                </a:solidFill>
                <a:latin typeface="Calibri"/>
              </a:rPr>
              <a:t>не изазива трауму </a:t>
            </a: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при скидању, да греје рану и да може да стоји и дуже ако треба.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Врсте завоја: алгинати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Праве се од влакана из морских алги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Апсорбују ексудат и праве гел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Користе се за ране са умереним до великим ексудатом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Мењају се на 12 сати до најдуже 3 дана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Полиуретанске пене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Користе се за ране са умереним до великим ексудатом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Мењају се на 3 до 7 дана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Хидроактивни завоји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2" name=""/>
          <p:cNvGraphicFramePr/>
          <p:nvPr/>
        </p:nvGraphicFramePr>
        <p:xfrm>
          <a:off x="228600" y="1371600"/>
          <a:ext cx="8535600" cy="4719240"/>
        </p:xfrm>
        <a:graphic>
          <a:graphicData uri="http://schemas.openxmlformats.org/drawingml/2006/table">
            <a:tbl>
              <a:tblPr/>
              <a:tblGrid>
                <a:gridCol w="1887480"/>
                <a:gridCol w="2245320"/>
                <a:gridCol w="2202120"/>
                <a:gridCol w="2200680"/>
              </a:tblGrid>
              <a:tr h="58752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5428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Налик на пене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Сличне пенама, али не идентичне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Апсорбују течност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За ране са умереном до великом секрецијом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Постоје производи згодни за ране са великим шупљинама.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Не лепесе за кожу, па су згодни за особе са фрагилном кожом.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за суве ране, ране са некрозом и ране са минималном секрецијом.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79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Не надражују саму рану.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Контролишу влажност ране.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16040"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Алгинати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Добро апсорбују секрет.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Не надражују рану.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Контролишу влажност.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Производи у виду трака су згодни за попуњавање шупљина у ранама.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Не користити код сувих рана и  рана које имају малу секрецију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треба „набијати“ завој у шупљину ране.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Пажљиво користити када је ткиво нежно, да не изазове крварење.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816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Олакшавају аутолитички дебридман.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Неки производи имају хемостатско дејство.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Ране са умереном до великом секрецијом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Постоје завоји импрегнирани сребром ради антибактеријског дејства.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13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Газа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Памучна или целулозна газа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Може бити сува или импрегнирана са вазелином, антибиотиком или физиолошким раствором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Мења се 2-3 пута дневно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Ако се осуши, при скидању оштећује рану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Слабо штити од контаминације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57200" y="7632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Синтеза матрикса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57200" y="129528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Новонастали фибробласти секретују колаген и протеогликане интраћелијског матрикса, што заправо држи рану затвореном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Промотер гена за колаген контролишу кортикостероиди, ТГФ</a:t>
            </a:r>
            <a:r>
              <a:rPr b="0" lang="el-GR" sz="2300" spc="-1" strike="noStrike">
                <a:solidFill>
                  <a:srgbClr val="000000"/>
                </a:solidFill>
                <a:latin typeface="Calibri"/>
              </a:rPr>
              <a:t>β</a:t>
            </a: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 и ретиноиди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Накупљање лактата доводи до конверзије НАД</a:t>
            </a:r>
            <a:r>
              <a:rPr b="0" lang="sr-CS" sz="2300" spc="-1" strike="noStrike" baseline="30000">
                <a:solidFill>
                  <a:srgbClr val="000000"/>
                </a:solidFill>
                <a:latin typeface="Calibri"/>
              </a:rPr>
              <a:t>+</a:t>
            </a: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 у НАДХ. Тако се смањује количина НАД+ која се може конвертовати у аденозин дифосфорибозу (АДФР)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Нормално АДФР инхибира синтезу тРНК за колаген, што значи да ће повишен лактат повећати синтезу проколагена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2300" spc="-1" strike="noStrike">
                <a:solidFill>
                  <a:srgbClr val="000000"/>
                </a:solidFill>
                <a:latin typeface="Calibri"/>
              </a:rPr>
              <a:t>Проколаген постаје колаген када се пролини у њему хидроксилишу (помоћу кисеоника) под дејством пролил хидроксилазе, чији кофактори су: </a:t>
            </a:r>
            <a:r>
              <a:rPr b="1" lang="sr-CS" sz="2300" spc="-1" strike="noStrike">
                <a:solidFill>
                  <a:srgbClr val="000000"/>
                </a:solidFill>
                <a:latin typeface="Calibri"/>
              </a:rPr>
              <a:t>витамин Ц, гвожђе и </a:t>
            </a:r>
            <a:r>
              <a:rPr b="1" lang="sr-CS" sz="2300" spc="-1" strike="noStrike">
                <a:solidFill>
                  <a:srgbClr val="000000"/>
                </a:solidFill>
                <a:latin typeface="Symbol"/>
                <a:ea typeface="Symbol"/>
              </a:rPr>
              <a:t></a:t>
            </a:r>
            <a:r>
              <a:rPr b="1" lang="sr-CS" sz="2300" spc="-1" strike="noStrike">
                <a:solidFill>
                  <a:srgbClr val="000000"/>
                </a:solidFill>
                <a:latin typeface="Calibri"/>
              </a:rPr>
              <a:t>-кетоглутарат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87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Газе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7" name=""/>
          <p:cNvGraphicFramePr/>
          <p:nvPr/>
        </p:nvGraphicFramePr>
        <p:xfrm>
          <a:off x="304920" y="2163600"/>
          <a:ext cx="8535600" cy="253044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88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1292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Парафинска газа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Штити раст новог ткива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Ране са мало до много секреције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Није порубљена, па отпадају влакна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464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Не оштећује околну кожу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Поставља се директно на рану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52800"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Непарафинска  памучна газа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Не оштећује површину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Ране са мало секреције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Сасуши се и залепи за рану ако стоји дуго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178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Обезбеђује заштитни слој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1256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Силикон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Контактни слој је мекани силикон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Ране код пацијената са фрагилном кожом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Постоји алергија на мекани силикон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218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Газе које се не лепе за рану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20" name=""/>
          <p:cNvGraphicFramePr/>
          <p:nvPr/>
        </p:nvGraphicFramePr>
        <p:xfrm>
          <a:off x="304920" y="2163600"/>
          <a:ext cx="8535600" cy="223344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88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1112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Основни завој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Памучна вата са пластичном површином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Примарни покривач површинских рана са мало секреције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може да прихвхати умерену до велику секрецију из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54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Слаб апсорбер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52800"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Високо-апсорптивни завој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Полимери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Секундарни завој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Не користити код сувих рана и  рана које имају малу секрецију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2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Одлични апсорбери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Ране са умереном до великом секрецијом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21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Хидроколоиди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Праве се од желатина или пектина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Праве се као пасте, прашкови или плочице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Користе се за ране са слабом до умереном ексудацијом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Кад апсорбују ексудат, претворе се у гел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Не користи се за инфициране ране, за огољену кост или опекотине 3. степена, јер формира оклузиван завој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Мења се на 3-7 дана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Хидроколоиди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25" name=""/>
          <p:cNvGraphicFramePr/>
          <p:nvPr/>
        </p:nvGraphicFramePr>
        <p:xfrm>
          <a:off x="304920" y="2163600"/>
          <a:ext cx="8535600" cy="256212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64044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6740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Хидроколоид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Апсорбује малу до умерену количину секрета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ctr">
                      <a:noAutofit/>
                    </a:bodyPr>
                    <a:p>
                      <a:pPr marL="49320"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Чисте ране, са малом до умереном секрецијом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код сувих рана, рана са некрозом и рана са великом секрецијом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542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Поспешује аутолитички дебридман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Може подстаћи претерану гранулацију и мацерацију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за дијабетичне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226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Хидрогел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Пошто је веома воденаст, користи се само за ране са малом ексудацијом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Некада су импрегнирани у гази или сунђеру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Мањају се 1-2 пута дневно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Хидрогелови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30" name=""/>
          <p:cNvGraphicFramePr/>
          <p:nvPr/>
        </p:nvGraphicFramePr>
        <p:xfrm>
          <a:off x="304920" y="2163600"/>
          <a:ext cx="8535600" cy="308916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52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0356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Стерилни и аморфни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Рехидрира ткиво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Суве ране и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са мало секреције, површне опекотине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код рана са великом секрецијом или рана изазваних анаеробима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76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Контролише влажност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40080"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Презервирани и аморфни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Промовише аутолитички дебридман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Постоји производ са антимикробним средствима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Може изазвати мацерацију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178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Ефекат хлађења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63320"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Фолије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Смањује бол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231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Транспарентни филм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Лепљив филм, непропустан за воду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Користи се за ране са минималним ексудатом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Користи се за фиксацију завоја који нису лепљиви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Мањају се на 3 до 5 дана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Филмови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35" name=""/>
          <p:cNvGraphicFramePr/>
          <p:nvPr/>
        </p:nvGraphicFramePr>
        <p:xfrm>
          <a:off x="304920" y="2163600"/>
          <a:ext cx="8535600" cy="229392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88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03560">
                <a:tc rowSpan="4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 algn="ctr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Филм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Полиуретански филм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Примарни покривач површинских рана са мало секреције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код пацијената са фрагилном кожом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64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Спречава исушивање ране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2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Баријера за бактерије која ипак пропушта влагу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ctr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Секундарни завој преко алгината или хидрогела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Не користити код рана које имају умерену до велику секрецију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111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Провидан, па се рана лепо види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36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alibri"/>
              </a:rPr>
              <a:t>Пене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38" name=""/>
          <p:cNvGraphicFramePr/>
          <p:nvPr/>
        </p:nvGraphicFramePr>
        <p:xfrm>
          <a:off x="304920" y="2163600"/>
          <a:ext cx="8535600" cy="2400120"/>
        </p:xfrm>
        <a:graphic>
          <a:graphicData uri="http://schemas.openxmlformats.org/drawingml/2006/table">
            <a:tbl>
              <a:tblPr/>
              <a:tblGrid>
                <a:gridCol w="1887840"/>
                <a:gridCol w="2244960"/>
                <a:gridCol w="2202120"/>
                <a:gridCol w="2200680"/>
              </a:tblGrid>
              <a:tr h="587520">
                <a:tc>
                  <a:txBody>
                    <a:bodyPr lIns="0" rIns="0" tIns="0" bIns="0" anchor="t">
                      <a:noAutofit/>
                    </a:bodyPr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998"/>
                        </a:lnSpc>
                        <a:spcBef>
                          <a:spcPts val="5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Врста завојног материјала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Особине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Употреба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56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Опрез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13280">
                <a:tc rowSpan="2">
                  <a:txBody>
                    <a:bodyPr lIns="0" rIns="0" tIns="0" bIns="0" anchor="ctr">
                      <a:noAutofit/>
                    </a:bodyPr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076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Стандардне пене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Апсорбују течност и одржавају влажност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Ране са умереном до великом секрецијом.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Не лепе се за рану, па су добре за особе са фрагилном кожом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користити код сувих рана, рана са некрозом и  рана које имају малу секрецију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541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Термална изолација, меке, штите рану од повреде.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27680"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ts val="899"/>
                        </a:lnSpc>
                        <a:spcBef>
                          <a:spcPts val="425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Меки силикон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312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  <a:ea typeface="Tahoma"/>
                        </a:rPr>
                        <a:t>Не лепи се за рану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3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0" lang="sr-RS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Ране код особа са фрагилном кожом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936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2880">
                      <a:solidFill>
                        <a:srgbClr val="ffffff"/>
                      </a:solidFill>
                    </a:lnT>
                    <a:lnB w="93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Постоји алергија на лепкове за меки силикон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175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2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  <a:tab algn="l" pos="10515600"/>
                        </a:tabLst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b="1" lang="sr-RS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Смањује притисак на рану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ffffff"/>
                      </a:solidFill>
                    </a:lnL>
                    <a:lnR w="2880">
                      <a:solidFill>
                        <a:srgbClr val="ffffff"/>
                      </a:solidFill>
                    </a:lnR>
                    <a:lnT w="9360">
                      <a:solidFill>
                        <a:srgbClr val="ffffff"/>
                      </a:solidFill>
                    </a:lnT>
                    <a:lnB w="288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39" name=""/>
          <p:cNvSpPr/>
          <p:nvPr/>
        </p:nvSpPr>
        <p:spPr>
          <a:xfrm>
            <a:off x="2684520" y="6477120"/>
            <a:ext cx="6535800" cy="307080"/>
          </a:xfrm>
          <a:prstGeom prst="rect">
            <a:avLst/>
          </a:prstGeom>
          <a:solidFill>
            <a:srgbClr val="fde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Sussman G. An update on wound management. Aust Prescr. 2023;46(2):29-35.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bf1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4400" spc="-1" strike="noStrike">
                <a:solidFill>
                  <a:srgbClr val="000000"/>
                </a:solidFill>
                <a:latin typeface="Calibri"/>
              </a:rPr>
              <a:t>Сложени завоји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Садрже више врста материјала у истом завоју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sr-CS" sz="3200" spc="-1" strike="noStrike">
                <a:solidFill>
                  <a:srgbClr val="000000"/>
                </a:solidFill>
                <a:latin typeface="Calibri"/>
              </a:rPr>
              <a:t>Карактеристике зависе од односа коришћених материјала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</TotalTime>
  <Application>LibreOffice/7.4.5.1$Windows_X86_64 LibreOffice_project/9c0871452b3918c1019dde9bfac75448afc4b57f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2010-03-07T19:23:53Z</dcterms:created>
  <dc:creator>Slobodan Markovic</dc:creator>
  <dc:description/>
  <dc:language>en-US</dc:language>
  <cp:lastModifiedBy/>
  <dcterms:modified xsi:type="dcterms:W3CDTF">2026-06-11T13:57:14Z</dcterms:modified>
  <cp:revision>193</cp:revision>
  <dc:subject/>
  <dc:title>Slide 1</dc:title>
</cp:coreProperties>
</file>