
<file path=[Content_Types].xml><?xml version="1.0" encoding="utf-8"?>
<Types xmlns="http://schemas.openxmlformats.org/package/2006/content-types">
  <Default ContentType="image/jpeg" Extension="jpeg"/>
  <Default ContentType="application/vnd.openxmlformats-package.relationships+xml" Extension="rels"/>
  <Default ContentType="application/xml" Extension="xml"/>
  <Override ContentType="application/vnd.openxmlformats-officedocument.presentationml.presentation.main+xml" PartName="/ppt/presentation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slide+xml" PartName="/ppt/slides/slide9.xml"/>
  <Override ContentType="application/vnd.openxmlformats-officedocument.presentationml.slide+xml" PartName="/ppt/slides/slide10.xml"/>
  <Override ContentType="application/vnd.openxmlformats-officedocument.presentationml.slide+xml" PartName="/ppt/slides/slide11.xml"/>
  <Override ContentType="application/vnd.openxmlformats-officedocument.presentationml.slide+xml" PartName="/ppt/slides/slide12.xml"/>
  <Override ContentType="application/vnd.openxmlformats-officedocument.presentationml.slide+xml" PartName="/ppt/slides/slide13.xml"/>
  <Override ContentType="application/vnd.openxmlformats-officedocument.presentationml.slide+xml" PartName="/ppt/slides/slide14.xml"/>
  <Override ContentType="application/vnd.openxmlformats-officedocument.presentationml.slide+xml" PartName="/ppt/slides/slide15.xml"/>
  <Override ContentType="application/vnd.openxmlformats-officedocument.presentationml.slide+xml" PartName="/ppt/slides/slide16.xml"/>
  <Override ContentType="application/vnd.openxmlformats-officedocument.presentationml.slide+xml" PartName="/ppt/slides/slide17.xml"/>
  <Override ContentType="application/vnd.openxmlformats-officedocument.presentationml.slide+xml" PartName="/ppt/slides/slide18.xml"/>
  <Override ContentType="application/vnd.openxmlformats-officedocument.presentationml.presProps+xml" PartName="/ppt/presProps.xml"/>
  <Override ContentType="application/vnd.openxmlformats-officedocument.presentationml.viewProps+xml" PartName="/ppt/viewProps.xml"/>
  <Override ContentType="application/vnd.openxmlformats-officedocument.theme+xml" PartName="/ppt/theme/them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16.xml"/>
  <Override ContentType="application/vnd.openxmlformats-package.core-properties+xml" PartName="/docProps/core.xml"/>
  <Override ContentType="application/vnd.openxmlformats-officedocument.extended-properties+xml" PartName="/docProps/app.xml"/>
  <Override ContentType="application/vnd.openxmlformats-officedocument.custom-properties+xml" PartName="/docProps/custom.xml"/>
</Types>
</file>

<file path=_rels/.rels><?xml version="1.0" encoding="UTF-8" standalone="yes" ?><Relationships xmlns="http://schemas.openxmlformats.org/package/2006/relationships"><Relationship Id="rId3" Target="docProps/core.xml" Type="http://schemas.openxmlformats.org/package/2006/relationships/metadata/core-properties"/><Relationship Id="rId2" Target="docProps/thumbnail.jpeg" Type="http://schemas.openxmlformats.org/package/2006/relationships/metadata/thumbnail"/><Relationship Id="rId1" Target="ppt/presentation.xml" Type="http://schemas.openxmlformats.org/officeDocument/2006/relationships/officeDocument"/><Relationship Id="rId4" Target="docProps/app.xml" Type="http://schemas.openxmlformats.org/officeDocument/2006/relationships/extended-properties"/><Relationship Id="rId5" Target="docProps/custom.xml" Type="http://schemas.openxmlformats.org/officeDocument/2006/relationships/custom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0" r:id="rId1"/>
  </p:sldMasterIdLst>
  <p:sldIdLst>
    <p:sldId id="256" r:id="rId2"/>
    <p:sldId id="257" r:id="rId3"/>
    <p:sldId id="258" r:id="rId4"/>
    <p:sldId id="259" r:id="rId5"/>
    <p:sldId id="260" r:id="rId6"/>
    <p:sldId id="269" r:id="rId7"/>
    <p:sldId id="262" r:id="rId8"/>
    <p:sldId id="263" r:id="rId9"/>
    <p:sldId id="264" r:id="rId10"/>
    <p:sldId id="265" r:id="rId11"/>
    <p:sldId id="266" r:id="rId12"/>
    <p:sldId id="270" r:id="rId13"/>
    <p:sldId id="267" r:id="rId14"/>
    <p:sldId id="268" r:id="rId15"/>
    <p:sldId id="271" r:id="rId16"/>
    <p:sldId id="273" r:id="rId17"/>
    <p:sldId id="274" r:id="rId18"/>
    <p:sldId id="275" r:id="rId1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6" autoAdjust="0"/>
    <p:restoredTop sz="94660"/>
  </p:normalViewPr>
  <p:slideViewPr>
    <p:cSldViewPr snapToGrid="0">
      <p:cViewPr varScale="1">
        <p:scale>
          <a:sx n="87" d="100"/>
          <a:sy n="87" d="100"/>
        </p:scale>
        <p:origin x="80" y="1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28FA71-3A18-48C0-980F-4B68F7F63042}" type="datetime1">
              <a:rPr lang="en-US" smtClean="0"/>
              <a:t>12/2/2025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12606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F45AC6-C491-4585-A584-9CE2AF7D5500}" type="datetime1">
              <a:rPr lang="en-US" smtClean="0"/>
              <a:t>12/2/2025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9567272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F45AC6-C491-4585-A584-9CE2AF7D5500}" type="datetime1">
              <a:rPr lang="en-US" smtClean="0"/>
              <a:t>12/2/2025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625680120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F45AC6-C491-4585-A584-9CE2AF7D5500}" type="datetime1">
              <a:rPr lang="en-US" smtClean="0"/>
              <a:t>12/2/2025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8632423"/>
      </p:ext>
    </p:extLst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F45AC6-C491-4585-A584-9CE2AF7D5500}" type="datetime1">
              <a:rPr lang="en-US" smtClean="0"/>
              <a:t>12/2/2025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40014871"/>
      </p:ext>
    </p:extLst>
  </p:cSld>
  <p:clrMapOvr>
    <a:masterClrMapping/>
  </p:clrMapOvr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F45AC6-C491-4585-A584-9CE2AF7D5500}" type="datetime1">
              <a:rPr lang="en-US" smtClean="0"/>
              <a:t>12/2/2025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7090830"/>
      </p:ext>
    </p:extLst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4EDB3-C0E8-45F8-9E1D-1B6C8D1880C0}" type="datetime1">
              <a:rPr lang="en-US" smtClean="0"/>
              <a:t>12/2/2025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024805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0EC4B-54ED-4041-B552-9BA760FA3DBA}" type="datetime1">
              <a:rPr lang="en-US" smtClean="0"/>
              <a:t>12/2/2025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35469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C1210E-201E-4473-82AC-2466F5386C38}" type="datetime1">
              <a:rPr lang="en-US" smtClean="0"/>
              <a:t>12/2/2025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70848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EA198-6CAB-4B8F-B93F-1F9C8C4B6CE7}" type="datetime1">
              <a:rPr lang="en-US" smtClean="0"/>
              <a:t>12/2/2025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99357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6041F-4525-44D5-AA4F-332294BF1F56}" type="datetime1">
              <a:rPr lang="en-US" smtClean="0"/>
              <a:t>12/2/2025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3238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557091-BBDF-4EB9-BA6B-2BB67AC4FC0F}" type="datetime1">
              <a:rPr lang="en-US" smtClean="0"/>
              <a:t>12/2/2025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68241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6B226B-77A6-410C-9796-083F278E0125}" type="datetime1">
              <a:rPr lang="en-US" smtClean="0"/>
              <a:t>12/2/2025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48836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A578B-D289-4C40-8593-3D356C49DA58}" type="datetime1">
              <a:rPr lang="en-US" smtClean="0"/>
              <a:t>12/2/2025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03166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DFAE3-14DB-48A7-A80F-80DDB072CE3D}" type="datetime1">
              <a:rPr lang="en-US" smtClean="0"/>
              <a:t>12/2/2025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85172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5EAEF-6478-4102-8F5D-A5FE9FC97ACB}" type="datetime1">
              <a:rPr lang="en-US" smtClean="0"/>
              <a:t>12/2/2025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85078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F45AC6-C491-4585-A584-9CE2AF7D5500}" type="datetime1">
              <a:rPr lang="en-US" smtClean="0"/>
              <a:t>12/2/2025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82157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1" r:id="rId1"/>
    <p:sldLayoutId id="2147483702" r:id="rId2"/>
    <p:sldLayoutId id="2147483703" r:id="rId3"/>
    <p:sldLayoutId id="2147483704" r:id="rId4"/>
    <p:sldLayoutId id="2147483705" r:id="rId5"/>
    <p:sldLayoutId id="2147483706" r:id="rId6"/>
    <p:sldLayoutId id="2147483707" r:id="rId7"/>
    <p:sldLayoutId id="2147483708" r:id="rId8"/>
    <p:sldLayoutId id="2147483709" r:id="rId9"/>
    <p:sldLayoutId id="2147483710" r:id="rId10"/>
    <p:sldLayoutId id="2147483711" r:id="rId11"/>
    <p:sldLayoutId id="2147483712" r:id="rId12"/>
    <p:sldLayoutId id="2147483713" r:id="rId13"/>
    <p:sldLayoutId id="2147483714" r:id="rId14"/>
    <p:sldLayoutId id="2147483715" r:id="rId15"/>
    <p:sldLayoutId id="2147483716" r:id="rId16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gradFill rotWithShape="1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b="100000" l="50000" r="100000" t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1FF9CEF5-A50D-4B8B-9852-D76F703786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AdjustHandles="1" noChangeArrowheads="1" noChangeAspect="1" noChangeShapeType="1" noEditPoints="1" noGrp="1" noMove="1" noResize="1" noRot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786"/>
            <a:ext cx="12192000" cy="685403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5E91884-B0A7-70D8-1BAE-07677DAB18A3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  <a:alphaModFix amt="40000"/>
          </a:blip>
          <a:stretch>
            <a:fillRect/>
          </a:stretch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94AA4140-1EBF-F6F2-B428-6F55B9EB93A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>
            <a:normAutofit/>
          </a:bodyPr>
          <a:lstStyle/>
          <a:p>
            <a:r>
              <a:rPr lang="sr-Latn-RS"/>
              <a:t>Lečenje respiratorne alkaloze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86FEE9F-B3F0-4033-D3C5-80A37BFB5894}"/>
              </a:ext>
            </a:extLst>
          </p:cNvPr>
          <p:cNvSpPr>
            <a:spLocks noGrp="1"/>
          </p:cNvSpPr>
          <p:nvPr>
            <p:ph idx="1" type="subTitle"/>
          </p:nvPr>
        </p:nvSpPr>
        <p:spPr>
          <a:xfrm>
            <a:off x="2589213" y="4777379"/>
            <a:ext cx="8915399" cy="1126283"/>
          </a:xfrm>
        </p:spPr>
        <p:txBody>
          <a:bodyPr>
            <a:normAutofit/>
          </a:bodyPr>
          <a:lstStyle/>
          <a:p>
            <a:r>
              <a:rPr dirty="0" lang="sr-Latn-RS"/>
              <a:t>prof. dr Slobodan Janković</a:t>
            </a:r>
            <a:endParaRPr lang="en-US"/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065753F1-EEE2-45ED-88A1-ECB4A495D0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ChangeAspect="1" noGrp="1" noMove="1" noResize="1" noRot="1" noUngrp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27224" y="-786"/>
            <a:ext cx="2356675" cy="6854040"/>
            <a:chOff x="6627813" y="194833"/>
            <a:chExt cx="1952625" cy="5678918"/>
          </a:xfrm>
        </p:grpSpPr>
        <p:sp>
          <p:nvSpPr>
            <p:cNvPr id="12" name="Freeform 27">
              <a:extLst>
                <a:ext uri="{FF2B5EF4-FFF2-40B4-BE49-F238E27FC236}">
                  <a16:creationId xmlns:a16="http://schemas.microsoft.com/office/drawing/2014/main" id="{3E3E7343-7B0A-4265-B9DA-56CE3555139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b="b" l="0" r="r" t="0"/>
              <a:pathLst>
                <a:path h="920" w="103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" name="Freeform 28">
              <a:extLst>
                <a:ext uri="{FF2B5EF4-FFF2-40B4-BE49-F238E27FC236}">
                  <a16:creationId xmlns:a16="http://schemas.microsoft.com/office/drawing/2014/main" id="{608D2FF5-E7CA-448D-8B61-42FAA7A0C85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b="b" l="0" r="r" t="0"/>
              <a:pathLst>
                <a:path h="330" w="88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" name="Freeform 29">
              <a:extLst>
                <a:ext uri="{FF2B5EF4-FFF2-40B4-BE49-F238E27FC236}">
                  <a16:creationId xmlns:a16="http://schemas.microsoft.com/office/drawing/2014/main" id="{DC186DC7-6F76-40B7-8268-20660160E6B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b="b" l="0" r="r" t="0"/>
              <a:pathLst>
                <a:path h="207" w="90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" name="Freeform 30">
              <a:extLst>
                <a:ext uri="{FF2B5EF4-FFF2-40B4-BE49-F238E27FC236}">
                  <a16:creationId xmlns:a16="http://schemas.microsoft.com/office/drawing/2014/main" id="{4C8DDEC4-2C9A-4271-BBB3-577233F2E1B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b="b" l="0" r="r" t="0"/>
              <a:pathLst>
                <a:path h="467" w="115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6" name="Freeform 31">
              <a:extLst>
                <a:ext uri="{FF2B5EF4-FFF2-40B4-BE49-F238E27FC236}">
                  <a16:creationId xmlns:a16="http://schemas.microsoft.com/office/drawing/2014/main" id="{D8DB0C2B-A79C-421F-88AB-DC7B1252797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b="b" l="0" r="r" t="0"/>
              <a:pathLst>
                <a:path h="633" w="36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7" name="Freeform 32">
              <a:extLst>
                <a:ext uri="{FF2B5EF4-FFF2-40B4-BE49-F238E27FC236}">
                  <a16:creationId xmlns:a16="http://schemas.microsoft.com/office/drawing/2014/main" id="{B3BC96E3-7FEF-4BFD-8E2C-028CB37724A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b="b" l="0" r="r" t="0"/>
              <a:pathLst>
                <a:path h="59" w="28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" name="Freeform 33">
              <a:extLst>
                <a:ext uri="{FF2B5EF4-FFF2-40B4-BE49-F238E27FC236}">
                  <a16:creationId xmlns:a16="http://schemas.microsoft.com/office/drawing/2014/main" id="{E7ED35DB-BAAE-4771-A0A0-65647ACC580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b="b" l="0" r="r" t="0"/>
              <a:pathLst>
                <a:path h="107" w="1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" name="Freeform 34">
              <a:extLst>
                <a:ext uri="{FF2B5EF4-FFF2-40B4-BE49-F238E27FC236}">
                  <a16:creationId xmlns:a16="http://schemas.microsoft.com/office/drawing/2014/main" id="{4407B080-4ED5-43EB-8CCE-B43B336EF6D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b="b" l="0" r="r" t="0"/>
              <a:pathLst>
                <a:path h="568" w="294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" name="Freeform 35">
              <a:extLst>
                <a:ext uri="{FF2B5EF4-FFF2-40B4-BE49-F238E27FC236}">
                  <a16:creationId xmlns:a16="http://schemas.microsoft.com/office/drawing/2014/main" id="{8C10C675-F599-45D3-8177-D7F7DEC16CF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b="b" l="0" r="r" t="0"/>
              <a:pathLst>
                <a:path h="53" w="25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" name="Freeform 36">
              <a:extLst>
                <a:ext uri="{FF2B5EF4-FFF2-40B4-BE49-F238E27FC236}">
                  <a16:creationId xmlns:a16="http://schemas.microsoft.com/office/drawing/2014/main" id="{E2566A74-B9B1-469F-A373-3B3C60175C0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b="b" l="0" r="r" t="0"/>
              <a:pathLst>
                <a:path h="141" w="29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" name="Freeform 37">
              <a:extLst>
                <a:ext uri="{FF2B5EF4-FFF2-40B4-BE49-F238E27FC236}">
                  <a16:creationId xmlns:a16="http://schemas.microsoft.com/office/drawing/2014/main" id="{D108E5CB-8D77-4568-B6FF-2C30321345E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b="b" l="0" r="r" t="0"/>
              <a:pathLst>
                <a:path h="48" w="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3" name="Freeform 38">
              <a:extLst>
                <a:ext uri="{FF2B5EF4-FFF2-40B4-BE49-F238E27FC236}">
                  <a16:creationId xmlns:a16="http://schemas.microsoft.com/office/drawing/2014/main" id="{7D8349D8-2AE2-4C78-84ED-22125F147B3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b="b" l="0" r="r" t="0"/>
              <a:pathLst>
                <a:path h="111" w="44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5" name="Rectangle 24">
            <a:extLst>
              <a:ext uri="{FF2B5EF4-FFF2-40B4-BE49-F238E27FC236}">
                <a16:creationId xmlns:a16="http://schemas.microsoft.com/office/drawing/2014/main" id="{30684D86-C9D1-40C3-A9B6-EC935C7312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AdjustHandles="1" noChangeArrowheads="1" noChangeAspect="1" noChangeShapeType="1" noEditPoints="1" noGrp="1" noMove="1" noResize="1" noRot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7" name="Freeform 33">
            <a:extLst>
              <a:ext uri="{FF2B5EF4-FFF2-40B4-BE49-F238E27FC236}">
                <a16:creationId xmlns:a16="http://schemas.microsoft.com/office/drawing/2014/main" id="{1EDF7896-F56A-49DA-90F3-F5CE8B9833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AdjustHandles="1" noChangeArrowheads="1" noChangeAspect="1" noChangeShapeType="1" noEditPoints="1" noGrp="1" noMove="1" noResize="1" noRot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b="b" l="0" r="r" t="0"/>
            <a:pathLst>
              <a:path h="166" w="372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1887736"/>
      </p:ext>
    </p:extLst>
  </p:cSld>
  <p:clrMapOvr>
    <a:masterClrMapping/>
  </p:clrMapOvr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withEffect" presetClass="entr" presetID="10" presetSubtype="0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00" id="7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8" nodeType="withEffect" presetClass="entr" presetID="10" presetSubtype="0">
                                  <p:stCondLst>
                                    <p:cond delay="1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dur="1" fill="hold" id="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00" id="10"/>
                                        <p:tgtEl>
                                          <p:spTgt spid="3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2"/>
      <p:bldP build="p" grpId="0" spid="3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540CAC-BAEE-F544-8A01-E303233311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Lečenje sepse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4C8F3B-88ED-C36F-8CDE-85BD7B37F2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Kontrola</a:t>
            </a:r>
            <a:r>
              <a:rPr lang="en-US" dirty="0"/>
              <a:t> </a:t>
            </a:r>
            <a:r>
              <a:rPr lang="en-US" dirty="0" err="1"/>
              <a:t>infektivnog</a:t>
            </a:r>
            <a:r>
              <a:rPr lang="en-US" dirty="0"/>
              <a:t> </a:t>
            </a:r>
            <a:r>
              <a:rPr lang="en-US" dirty="0" err="1"/>
              <a:t>žarišta</a:t>
            </a:r>
            <a:endParaRPr lang="sr-Latn-RS" dirty="0"/>
          </a:p>
          <a:p>
            <a:r>
              <a:rPr lang="en-US" dirty="0" err="1"/>
              <a:t>Antimikrobna</a:t>
            </a:r>
            <a:r>
              <a:rPr lang="en-US" dirty="0"/>
              <a:t> </a:t>
            </a:r>
            <a:r>
              <a:rPr lang="en-US" dirty="0" err="1"/>
              <a:t>terapija</a:t>
            </a:r>
            <a:r>
              <a:rPr lang="en-US" dirty="0"/>
              <a:t> </a:t>
            </a:r>
            <a:r>
              <a:rPr lang="en-US" dirty="0" err="1"/>
              <a:t>prema</a:t>
            </a:r>
            <a:r>
              <a:rPr lang="en-US" dirty="0"/>
              <a:t> </a:t>
            </a:r>
            <a:r>
              <a:rPr lang="sr-Latn-RS" dirty="0"/>
              <a:t>antibiogramu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kliničkoj</a:t>
            </a:r>
            <a:r>
              <a:rPr lang="en-US" dirty="0"/>
              <a:t> </a:t>
            </a:r>
            <a:r>
              <a:rPr lang="en-US" dirty="0" err="1"/>
              <a:t>slici</a:t>
            </a:r>
            <a:endParaRPr lang="sr-Latn-RS" dirty="0"/>
          </a:p>
          <a:p>
            <a:r>
              <a:rPr lang="en-US" dirty="0" err="1"/>
              <a:t>Održavanje</a:t>
            </a:r>
            <a:r>
              <a:rPr lang="en-US" dirty="0"/>
              <a:t> </a:t>
            </a:r>
            <a:r>
              <a:rPr lang="en-US" dirty="0" err="1"/>
              <a:t>adekvat</a:t>
            </a:r>
            <a:r>
              <a:rPr lang="sr-Latn-RS" dirty="0"/>
              <a:t>nog</a:t>
            </a:r>
            <a:r>
              <a:rPr lang="en-US" dirty="0"/>
              <a:t> MAP (&gt;65 mmHg)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perfuzije</a:t>
            </a:r>
            <a:r>
              <a:rPr lang="en-US" dirty="0"/>
              <a:t> organa</a:t>
            </a:r>
            <a:endParaRPr lang="sr-Latn-RS" dirty="0"/>
          </a:p>
          <a:p>
            <a:r>
              <a:rPr lang="en-US" dirty="0" err="1"/>
              <a:t>Mehanička</a:t>
            </a:r>
            <a:r>
              <a:rPr lang="en-US" dirty="0"/>
              <a:t> </a:t>
            </a:r>
            <a:r>
              <a:rPr lang="en-US" dirty="0" err="1"/>
              <a:t>ventilacijska</a:t>
            </a:r>
            <a:r>
              <a:rPr lang="en-US" dirty="0"/>
              <a:t> </a:t>
            </a:r>
            <a:r>
              <a:rPr lang="en-US" dirty="0" err="1"/>
              <a:t>podrška</a:t>
            </a:r>
            <a:r>
              <a:rPr lang="en-US" dirty="0"/>
              <a:t> </a:t>
            </a:r>
            <a:r>
              <a:rPr lang="en-US" dirty="0" err="1"/>
              <a:t>ako</a:t>
            </a:r>
            <a:r>
              <a:rPr lang="en-US" dirty="0"/>
              <a:t> je </a:t>
            </a:r>
            <a:r>
              <a:rPr lang="en-US" dirty="0" err="1"/>
              <a:t>indi</a:t>
            </a:r>
            <a:r>
              <a:rPr lang="sr-Latn-RS" dirty="0"/>
              <a:t>kov</a:t>
            </a:r>
            <a:r>
              <a:rPr lang="en-US" dirty="0"/>
              <a:t>ana</a:t>
            </a:r>
          </a:p>
        </p:txBody>
      </p:sp>
    </p:spTree>
    <p:extLst>
      <p:ext uri="{BB962C8B-B14F-4D97-AF65-F5344CB8AC3E}">
        <p14:creationId xmlns:p14="http://schemas.microsoft.com/office/powerpoint/2010/main" val="178289698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DE8E8D-58EF-34BC-4AD6-B884BE85DC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Alkaloza zbog mehaničke ventilacije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849AB4-D7D9-2AE0-3AAF-46B2C41633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2647" y="1715532"/>
            <a:ext cx="10653579" cy="2484993"/>
          </a:xfrm>
        </p:spPr>
        <p:txBody>
          <a:bodyPr/>
          <a:lstStyle/>
          <a:p>
            <a:r>
              <a:rPr lang="en-US" dirty="0" err="1"/>
              <a:t>Kod</a:t>
            </a:r>
            <a:r>
              <a:rPr lang="en-US" dirty="0"/>
              <a:t> </a:t>
            </a:r>
            <a:r>
              <a:rPr lang="en-US" dirty="0" err="1"/>
              <a:t>jatrogene</a:t>
            </a:r>
            <a:r>
              <a:rPr lang="en-US" dirty="0"/>
              <a:t> </a:t>
            </a:r>
            <a:r>
              <a:rPr lang="en-US" dirty="0" err="1"/>
              <a:t>respiratorne</a:t>
            </a:r>
            <a:r>
              <a:rPr lang="en-US" dirty="0"/>
              <a:t> </a:t>
            </a:r>
            <a:r>
              <a:rPr lang="en-US" dirty="0" err="1"/>
              <a:t>alkaloze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mehaničkoj</a:t>
            </a:r>
            <a:r>
              <a:rPr lang="en-US" dirty="0"/>
              <a:t> </a:t>
            </a:r>
            <a:r>
              <a:rPr lang="en-US" dirty="0" err="1"/>
              <a:t>ventilaciji</a:t>
            </a:r>
            <a:r>
              <a:rPr lang="en-US" dirty="0"/>
              <a:t>:</a:t>
            </a:r>
            <a:endParaRPr lang="sr-Latn-RS" dirty="0"/>
          </a:p>
          <a:p>
            <a:pPr lvl="1"/>
            <a:r>
              <a:rPr lang="en-US" dirty="0" err="1"/>
              <a:t>Smanjenje</a:t>
            </a:r>
            <a:r>
              <a:rPr lang="en-US" dirty="0"/>
              <a:t> </a:t>
            </a:r>
            <a:r>
              <a:rPr lang="en-US" dirty="0" err="1"/>
              <a:t>minutne</a:t>
            </a:r>
            <a:r>
              <a:rPr lang="en-US" dirty="0"/>
              <a:t> </a:t>
            </a:r>
            <a:r>
              <a:rPr lang="en-US" dirty="0" err="1"/>
              <a:t>ventilacije</a:t>
            </a:r>
            <a:r>
              <a:rPr lang="en-US" dirty="0"/>
              <a:t> </a:t>
            </a:r>
            <a:r>
              <a:rPr lang="en-US" dirty="0" err="1"/>
              <a:t>redukcijom</a:t>
            </a:r>
            <a:r>
              <a:rPr lang="en-US" dirty="0"/>
              <a:t> </a:t>
            </a:r>
            <a:r>
              <a:rPr lang="en-US" dirty="0" err="1"/>
              <a:t>disajnog</a:t>
            </a:r>
            <a:r>
              <a:rPr lang="en-US" dirty="0"/>
              <a:t> </a:t>
            </a:r>
            <a:r>
              <a:rPr lang="en-US" dirty="0" err="1"/>
              <a:t>volumena</a:t>
            </a:r>
            <a:r>
              <a:rPr lang="en-US" dirty="0"/>
              <a:t> (do 6-8 mL/kg </a:t>
            </a:r>
            <a:r>
              <a:rPr lang="en-US" dirty="0" err="1"/>
              <a:t>idealne</a:t>
            </a:r>
            <a:r>
              <a:rPr lang="en-US" dirty="0"/>
              <a:t> </a:t>
            </a:r>
            <a:r>
              <a:rPr lang="en-US" dirty="0" err="1"/>
              <a:t>telesne</a:t>
            </a:r>
            <a:r>
              <a:rPr lang="en-US" dirty="0"/>
              <a:t> </a:t>
            </a:r>
            <a:r>
              <a:rPr lang="en-US" dirty="0" err="1"/>
              <a:t>težine</a:t>
            </a:r>
            <a:r>
              <a:rPr lang="en-US" dirty="0"/>
              <a:t>)</a:t>
            </a:r>
            <a:endParaRPr lang="sr-Latn-RS" dirty="0"/>
          </a:p>
          <a:p>
            <a:pPr lvl="1"/>
            <a:r>
              <a:rPr lang="en-US" dirty="0" err="1"/>
              <a:t>Smanjenje</a:t>
            </a:r>
            <a:r>
              <a:rPr lang="en-US" dirty="0"/>
              <a:t> </a:t>
            </a:r>
            <a:r>
              <a:rPr lang="en-US" dirty="0" err="1"/>
              <a:t>respiratorne</a:t>
            </a:r>
            <a:r>
              <a:rPr lang="en-US" dirty="0"/>
              <a:t> </a:t>
            </a:r>
            <a:r>
              <a:rPr lang="en-US" dirty="0" err="1"/>
              <a:t>frekvencije</a:t>
            </a:r>
            <a:endParaRPr lang="sr-Latn-RS" dirty="0"/>
          </a:p>
          <a:p>
            <a:pPr lvl="1"/>
            <a:r>
              <a:rPr lang="en-US" dirty="0" err="1"/>
              <a:t>Dodavanje</a:t>
            </a:r>
            <a:r>
              <a:rPr lang="en-US" dirty="0"/>
              <a:t> "dead space" u </a:t>
            </a:r>
            <a:r>
              <a:rPr lang="en-US" dirty="0" err="1"/>
              <a:t>ventilatorni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(</a:t>
            </a:r>
            <a:r>
              <a:rPr lang="en-US" dirty="0" err="1"/>
              <a:t>retko</a:t>
            </a:r>
            <a:r>
              <a:rPr lang="en-US" dirty="0"/>
              <a:t>, </a:t>
            </a:r>
            <a:r>
              <a:rPr lang="en-US" dirty="0" err="1"/>
              <a:t>samo</a:t>
            </a:r>
            <a:r>
              <a:rPr lang="en-US" dirty="0"/>
              <a:t> u </a:t>
            </a:r>
            <a:r>
              <a:rPr lang="en-US" dirty="0" err="1"/>
              <a:t>izuzetnim</a:t>
            </a:r>
            <a:r>
              <a:rPr lang="en-US" dirty="0"/>
              <a:t> </a:t>
            </a:r>
            <a:r>
              <a:rPr lang="en-US" dirty="0" err="1"/>
              <a:t>situacijama</a:t>
            </a:r>
            <a:r>
              <a:rPr lang="en-US" dirty="0"/>
              <a:t>)</a:t>
            </a:r>
            <a:endParaRPr lang="sr-Latn-RS" dirty="0"/>
          </a:p>
          <a:p>
            <a:pPr lvl="1"/>
            <a:r>
              <a:rPr lang="en-US" dirty="0" err="1"/>
              <a:t>Razmatranje</a:t>
            </a:r>
            <a:r>
              <a:rPr lang="en-US" dirty="0"/>
              <a:t> </a:t>
            </a:r>
            <a:r>
              <a:rPr lang="en-US" dirty="0" err="1"/>
              <a:t>sedacije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analgezije</a:t>
            </a:r>
            <a:r>
              <a:rPr lang="en-US" dirty="0"/>
              <a:t> </a:t>
            </a:r>
            <a:r>
              <a:rPr lang="en-US" dirty="0" err="1"/>
              <a:t>ako</a:t>
            </a:r>
            <a:r>
              <a:rPr lang="en-US" dirty="0"/>
              <a:t> je </a:t>
            </a:r>
            <a:r>
              <a:rPr lang="en-US" dirty="0" err="1"/>
              <a:t>uzrok</a:t>
            </a:r>
            <a:r>
              <a:rPr lang="en-US" dirty="0"/>
              <a:t> </a:t>
            </a:r>
            <a:r>
              <a:rPr lang="en-US" dirty="0" err="1"/>
              <a:t>asinhronija</a:t>
            </a:r>
            <a:r>
              <a:rPr lang="en-US" dirty="0"/>
              <a:t> </a:t>
            </a:r>
            <a:r>
              <a:rPr lang="en-US" dirty="0" err="1"/>
              <a:t>pacijent</a:t>
            </a:r>
            <a:r>
              <a:rPr lang="en-US" dirty="0"/>
              <a:t>-ventilator</a:t>
            </a:r>
          </a:p>
        </p:txBody>
      </p:sp>
    </p:spTree>
    <p:extLst>
      <p:ext uri="{BB962C8B-B14F-4D97-AF65-F5344CB8AC3E}">
        <p14:creationId xmlns:p14="http://schemas.microsoft.com/office/powerpoint/2010/main" val="155563701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3067BF7-90EC-B56B-4282-3B6B4A9CD3D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sr-Latn-RS" dirty="0"/>
              <a:t>Lečenje hepatičke encefalopatije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0218412-82E0-9744-96F6-503C772545C6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err="1"/>
              <a:t>Laktuloza</a:t>
            </a:r>
            <a:r>
              <a:rPr lang="en-US" dirty="0"/>
              <a:t> za </a:t>
            </a:r>
            <a:r>
              <a:rPr lang="en-US" dirty="0" err="1"/>
              <a:t>redukciju</a:t>
            </a:r>
            <a:r>
              <a:rPr lang="en-US" dirty="0"/>
              <a:t> </a:t>
            </a:r>
            <a:r>
              <a:rPr lang="en-US" dirty="0" err="1"/>
              <a:t>intestinalne</a:t>
            </a:r>
            <a:r>
              <a:rPr lang="en-US" dirty="0"/>
              <a:t> </a:t>
            </a:r>
            <a:r>
              <a:rPr lang="en-US" dirty="0" err="1"/>
              <a:t>apsorpcije</a:t>
            </a:r>
            <a:r>
              <a:rPr lang="en-US" dirty="0"/>
              <a:t> </a:t>
            </a:r>
            <a:r>
              <a:rPr lang="en-US" dirty="0" err="1"/>
              <a:t>amonijakaRifaksimin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dodatna</a:t>
            </a:r>
            <a:r>
              <a:rPr lang="en-US" dirty="0"/>
              <a:t> </a:t>
            </a:r>
            <a:r>
              <a:rPr lang="en-US" dirty="0" err="1"/>
              <a:t>terapijaKorekcija</a:t>
            </a:r>
            <a:r>
              <a:rPr lang="en-US" dirty="0"/>
              <a:t> </a:t>
            </a:r>
            <a:r>
              <a:rPr lang="en-US" dirty="0" err="1"/>
              <a:t>precipitirajućih</a:t>
            </a:r>
            <a:r>
              <a:rPr lang="en-US" dirty="0"/>
              <a:t> </a:t>
            </a:r>
            <a:r>
              <a:rPr lang="en-US" dirty="0" err="1"/>
              <a:t>faktora</a:t>
            </a:r>
            <a:r>
              <a:rPr lang="en-US" dirty="0"/>
              <a:t> (</a:t>
            </a:r>
            <a:r>
              <a:rPr lang="en-US" dirty="0" err="1"/>
              <a:t>infekcija</a:t>
            </a:r>
            <a:r>
              <a:rPr lang="en-US" dirty="0"/>
              <a:t>, </a:t>
            </a:r>
            <a:r>
              <a:rPr lang="en-US" dirty="0" err="1"/>
              <a:t>konstipacija</a:t>
            </a:r>
            <a:r>
              <a:rPr lang="en-US" dirty="0"/>
              <a:t>, </a:t>
            </a:r>
            <a:r>
              <a:rPr lang="en-US" dirty="0" err="1"/>
              <a:t>elektroliti</a:t>
            </a:r>
            <a:r>
              <a:rPr lang="en-US" dirty="0"/>
              <a:t>, </a:t>
            </a:r>
            <a:r>
              <a:rPr lang="en-US" dirty="0" err="1"/>
              <a:t>gastrointestinalno</a:t>
            </a:r>
            <a:r>
              <a:rPr lang="en-US" dirty="0"/>
              <a:t> </a:t>
            </a:r>
            <a:r>
              <a:rPr lang="en-US" dirty="0" err="1"/>
              <a:t>krvarenje</a:t>
            </a:r>
            <a:r>
              <a:rPr lang="en-US" dirty="0"/>
              <a:t>)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BDF9AAB-B438-2337-D573-529ACDCB8C8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>
            <a:normAutofit fontScale="77500" lnSpcReduction="20000"/>
          </a:bodyPr>
          <a:lstStyle/>
          <a:p>
            <a:r>
              <a:rPr lang="sr-Latn-RS" dirty="0"/>
              <a:t>Trovanje salicilatima</a:t>
            </a:r>
            <a:endParaRPr lang="en-US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60147E3-2127-611C-7635-9153C6CF5A93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dirty="0" err="1"/>
              <a:t>Aktivni</a:t>
            </a:r>
            <a:r>
              <a:rPr lang="en-US" dirty="0"/>
              <a:t> </a:t>
            </a:r>
            <a:r>
              <a:rPr lang="en-US" dirty="0" err="1"/>
              <a:t>ugalj</a:t>
            </a:r>
            <a:r>
              <a:rPr lang="en-US" dirty="0"/>
              <a:t> </a:t>
            </a:r>
            <a:r>
              <a:rPr lang="en-US" dirty="0" err="1"/>
              <a:t>ako</a:t>
            </a:r>
            <a:r>
              <a:rPr lang="en-US" dirty="0"/>
              <a:t> je </a:t>
            </a:r>
            <a:r>
              <a:rPr lang="en-US" dirty="0" err="1"/>
              <a:t>pacijent</a:t>
            </a:r>
            <a:r>
              <a:rPr lang="en-US" dirty="0"/>
              <a:t> </a:t>
            </a:r>
            <a:r>
              <a:rPr lang="en-US" dirty="0" err="1"/>
              <a:t>došao</a:t>
            </a:r>
            <a:r>
              <a:rPr lang="en-US" dirty="0"/>
              <a:t> </a:t>
            </a:r>
            <a:r>
              <a:rPr lang="en-US" dirty="0" err="1"/>
              <a:t>unutar</a:t>
            </a:r>
            <a:r>
              <a:rPr lang="en-US" dirty="0"/>
              <a:t> 1-2 </a:t>
            </a:r>
            <a:r>
              <a:rPr lang="en-US" dirty="0" err="1"/>
              <a:t>sata</a:t>
            </a:r>
            <a:r>
              <a:rPr lang="en-US" dirty="0"/>
              <a:t> od </a:t>
            </a:r>
            <a:r>
              <a:rPr lang="en-US" dirty="0" err="1"/>
              <a:t>ingestijeAlkalizacija</a:t>
            </a:r>
            <a:r>
              <a:rPr lang="en-US" dirty="0"/>
              <a:t> </a:t>
            </a:r>
            <a:r>
              <a:rPr lang="en-US" dirty="0" err="1"/>
              <a:t>urina</a:t>
            </a:r>
            <a:r>
              <a:rPr lang="en-US" dirty="0"/>
              <a:t> </a:t>
            </a:r>
            <a:r>
              <a:rPr lang="en-US" dirty="0" err="1"/>
              <a:t>natrijum-bikarbonatom</a:t>
            </a:r>
            <a:r>
              <a:rPr lang="en-US" dirty="0"/>
              <a:t> (</a:t>
            </a:r>
            <a:r>
              <a:rPr lang="en-US" dirty="0" err="1"/>
              <a:t>ciljni</a:t>
            </a:r>
            <a:r>
              <a:rPr lang="en-US" dirty="0"/>
              <a:t> pH </a:t>
            </a:r>
            <a:r>
              <a:rPr lang="en-US" dirty="0" err="1"/>
              <a:t>urina</a:t>
            </a:r>
            <a:r>
              <a:rPr lang="en-US" dirty="0"/>
              <a:t> 7.5-8.0) za </a:t>
            </a:r>
            <a:r>
              <a:rPr lang="en-US" dirty="0" err="1"/>
              <a:t>povećanu</a:t>
            </a:r>
            <a:r>
              <a:rPr lang="en-US" dirty="0"/>
              <a:t> </a:t>
            </a:r>
            <a:r>
              <a:rPr lang="en-US" dirty="0" err="1"/>
              <a:t>renalnu</a:t>
            </a:r>
            <a:r>
              <a:rPr lang="en-US" dirty="0"/>
              <a:t> </a:t>
            </a:r>
            <a:r>
              <a:rPr lang="en-US" dirty="0" err="1"/>
              <a:t>eliminacijuHemodijalize</a:t>
            </a:r>
            <a:r>
              <a:rPr lang="en-US" dirty="0"/>
              <a:t> u </a:t>
            </a:r>
            <a:r>
              <a:rPr lang="en-US" dirty="0" err="1"/>
              <a:t>teškim</a:t>
            </a:r>
            <a:r>
              <a:rPr lang="en-US" dirty="0"/>
              <a:t> </a:t>
            </a:r>
            <a:r>
              <a:rPr lang="en-US" dirty="0" err="1"/>
              <a:t>slučajevima</a:t>
            </a:r>
            <a:r>
              <a:rPr lang="en-US" dirty="0"/>
              <a:t> (</a:t>
            </a:r>
            <a:r>
              <a:rPr lang="en-US" dirty="0" err="1"/>
              <a:t>salicilatna</a:t>
            </a:r>
            <a:r>
              <a:rPr lang="en-US" dirty="0"/>
              <a:t> </a:t>
            </a:r>
            <a:r>
              <a:rPr lang="en-US" dirty="0" err="1"/>
              <a:t>koncentracija</a:t>
            </a:r>
            <a:r>
              <a:rPr lang="en-US" dirty="0"/>
              <a:t> &gt;100 mg/dL, </a:t>
            </a:r>
            <a:r>
              <a:rPr lang="en-US" dirty="0" err="1"/>
              <a:t>teška</a:t>
            </a:r>
            <a:r>
              <a:rPr lang="en-US" dirty="0"/>
              <a:t> </a:t>
            </a:r>
            <a:r>
              <a:rPr lang="en-US" dirty="0" err="1"/>
              <a:t>acidoza</a:t>
            </a:r>
            <a:r>
              <a:rPr lang="en-US" dirty="0"/>
              <a:t>, </a:t>
            </a:r>
            <a:r>
              <a:rPr lang="en-US" dirty="0" err="1"/>
              <a:t>zatajenje</a:t>
            </a:r>
            <a:r>
              <a:rPr lang="en-US" dirty="0"/>
              <a:t> </a:t>
            </a:r>
            <a:r>
              <a:rPr lang="en-US" dirty="0" err="1"/>
              <a:t>bubrega</a:t>
            </a:r>
            <a:r>
              <a:rPr lang="en-US" dirty="0"/>
              <a:t>, </a:t>
            </a:r>
            <a:r>
              <a:rPr lang="en-US" dirty="0" err="1"/>
              <a:t>neurološki</a:t>
            </a:r>
            <a:r>
              <a:rPr lang="en-US" dirty="0"/>
              <a:t> </a:t>
            </a:r>
            <a:r>
              <a:rPr lang="en-US" dirty="0" err="1"/>
              <a:t>simptomi</a:t>
            </a:r>
            <a:r>
              <a:rPr lang="en-US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79305628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5860B9-C5A3-FF8E-54BC-AC43AE5407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Alkaloza kod boravka na velikoj nadmorskoj visini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9D00A5-0F0C-D74A-DBBC-AC9A5529C2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Postupna</a:t>
            </a:r>
            <a:r>
              <a:rPr lang="en-US" dirty="0"/>
              <a:t> </a:t>
            </a:r>
            <a:r>
              <a:rPr lang="en-US" dirty="0" err="1"/>
              <a:t>aklimatizacija</a:t>
            </a:r>
            <a:endParaRPr lang="sr-Latn-RS" dirty="0"/>
          </a:p>
          <a:p>
            <a:r>
              <a:rPr lang="en-US" dirty="0" err="1"/>
              <a:t>Acetazolamid</a:t>
            </a:r>
            <a:r>
              <a:rPr lang="en-US" dirty="0"/>
              <a:t> 125-250 mg </a:t>
            </a:r>
            <a:r>
              <a:rPr lang="en-US" dirty="0" err="1"/>
              <a:t>dva</a:t>
            </a:r>
            <a:r>
              <a:rPr lang="en-US" dirty="0"/>
              <a:t> puta </a:t>
            </a:r>
            <a:r>
              <a:rPr lang="en-US" dirty="0" err="1"/>
              <a:t>dnevno</a:t>
            </a:r>
            <a:r>
              <a:rPr lang="en-US" dirty="0"/>
              <a:t> za </a:t>
            </a:r>
            <a:r>
              <a:rPr lang="en-US" dirty="0" err="1"/>
              <a:t>profilaksu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terapiju</a:t>
            </a:r>
            <a:r>
              <a:rPr lang="en-US" dirty="0"/>
              <a:t> </a:t>
            </a:r>
            <a:r>
              <a:rPr lang="en-US" dirty="0" err="1"/>
              <a:t>akutne</a:t>
            </a:r>
            <a:r>
              <a:rPr lang="en-US" dirty="0"/>
              <a:t> </a:t>
            </a:r>
            <a:r>
              <a:rPr lang="en-US" dirty="0" err="1"/>
              <a:t>planinskih</a:t>
            </a:r>
            <a:r>
              <a:rPr lang="en-US" dirty="0"/>
              <a:t> </a:t>
            </a:r>
            <a:r>
              <a:rPr lang="en-US" dirty="0" err="1"/>
              <a:t>bolesti</a:t>
            </a:r>
            <a:r>
              <a:rPr lang="en-US" dirty="0"/>
              <a:t> (</a:t>
            </a:r>
            <a:r>
              <a:rPr lang="en-US" dirty="0" err="1"/>
              <a:t>uzrokuje</a:t>
            </a:r>
            <a:r>
              <a:rPr lang="en-US" dirty="0"/>
              <a:t> </a:t>
            </a:r>
            <a:r>
              <a:rPr lang="en-US" dirty="0" err="1"/>
              <a:t>metaboličku</a:t>
            </a:r>
            <a:r>
              <a:rPr lang="en-US" dirty="0"/>
              <a:t> </a:t>
            </a:r>
            <a:r>
              <a:rPr lang="en-US" dirty="0" err="1"/>
              <a:t>acidozu</a:t>
            </a:r>
            <a:r>
              <a:rPr lang="en-US" dirty="0"/>
              <a:t> </a:t>
            </a:r>
            <a:r>
              <a:rPr lang="en-US" dirty="0" err="1"/>
              <a:t>koja</a:t>
            </a:r>
            <a:r>
              <a:rPr lang="en-US" dirty="0"/>
              <a:t> </a:t>
            </a:r>
            <a:r>
              <a:rPr lang="en-US" dirty="0" err="1"/>
              <a:t>kompenzuje</a:t>
            </a:r>
            <a:r>
              <a:rPr lang="en-US" dirty="0"/>
              <a:t> </a:t>
            </a:r>
            <a:r>
              <a:rPr lang="en-US" dirty="0" err="1"/>
              <a:t>respiratornu</a:t>
            </a:r>
            <a:r>
              <a:rPr lang="en-US" dirty="0"/>
              <a:t> </a:t>
            </a:r>
            <a:r>
              <a:rPr lang="en-US" dirty="0" err="1"/>
              <a:t>alkalozu</a:t>
            </a:r>
            <a:r>
              <a:rPr lang="en-US" dirty="0"/>
              <a:t>)</a:t>
            </a:r>
            <a:endParaRPr lang="sr-Latn-RS" dirty="0"/>
          </a:p>
          <a:p>
            <a:r>
              <a:rPr lang="en-US" dirty="0" err="1"/>
              <a:t>Spuštanje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nižu</a:t>
            </a:r>
            <a:r>
              <a:rPr lang="en-US" dirty="0"/>
              <a:t> </a:t>
            </a:r>
            <a:r>
              <a:rPr lang="en-US" dirty="0" err="1"/>
              <a:t>nadmorsku</a:t>
            </a:r>
            <a:r>
              <a:rPr lang="en-US" dirty="0"/>
              <a:t> </a:t>
            </a:r>
            <a:r>
              <a:rPr lang="en-US" dirty="0" err="1"/>
              <a:t>visinu</a:t>
            </a:r>
            <a:r>
              <a:rPr lang="en-US" dirty="0"/>
              <a:t> </a:t>
            </a:r>
            <a:r>
              <a:rPr lang="en-US" dirty="0" err="1"/>
              <a:t>kod</a:t>
            </a:r>
            <a:r>
              <a:rPr lang="en-US" dirty="0"/>
              <a:t> </a:t>
            </a:r>
            <a:r>
              <a:rPr lang="en-US" dirty="0" err="1"/>
              <a:t>simptomatskih</a:t>
            </a:r>
            <a:r>
              <a:rPr lang="en-US" dirty="0"/>
              <a:t> </a:t>
            </a:r>
            <a:r>
              <a:rPr lang="en-US" dirty="0" err="1"/>
              <a:t>pacijenata</a:t>
            </a:r>
            <a:endParaRPr lang="sr-Latn-RS" dirty="0"/>
          </a:p>
          <a:p>
            <a:r>
              <a:rPr lang="en-US" dirty="0" err="1"/>
              <a:t>Deksametazon</a:t>
            </a:r>
            <a:r>
              <a:rPr lang="en-US" dirty="0"/>
              <a:t> u </a:t>
            </a:r>
            <a:r>
              <a:rPr lang="en-US" dirty="0" err="1"/>
              <a:t>teškim</a:t>
            </a:r>
            <a:r>
              <a:rPr lang="en-US" dirty="0"/>
              <a:t> </a:t>
            </a:r>
            <a:r>
              <a:rPr lang="en-US" dirty="0" err="1"/>
              <a:t>slučajevima</a:t>
            </a:r>
            <a:r>
              <a:rPr lang="en-US" dirty="0"/>
              <a:t> </a:t>
            </a:r>
            <a:r>
              <a:rPr lang="en-US" dirty="0" err="1"/>
              <a:t>cerebranog</a:t>
            </a:r>
            <a:r>
              <a:rPr lang="en-US" dirty="0"/>
              <a:t> edema</a:t>
            </a:r>
          </a:p>
        </p:txBody>
      </p:sp>
    </p:spTree>
    <p:extLst>
      <p:ext uri="{BB962C8B-B14F-4D97-AF65-F5344CB8AC3E}">
        <p14:creationId xmlns:p14="http://schemas.microsoft.com/office/powerpoint/2010/main" val="316036633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A0335D-0879-895B-4868-0546A291FE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Korekcija elektrolita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E9D65E-AADC-614F-7481-F4D9D18001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Respiratorna</a:t>
            </a:r>
            <a:r>
              <a:rPr lang="en-US" dirty="0"/>
              <a:t> </a:t>
            </a:r>
            <a:r>
              <a:rPr lang="en-US" dirty="0" err="1"/>
              <a:t>alkaloza</a:t>
            </a:r>
            <a:r>
              <a:rPr lang="en-US" dirty="0"/>
              <a:t> </a:t>
            </a:r>
            <a:r>
              <a:rPr lang="en-US" dirty="0" err="1"/>
              <a:t>često</a:t>
            </a:r>
            <a:r>
              <a:rPr lang="en-US" dirty="0"/>
              <a:t> </a:t>
            </a:r>
            <a:r>
              <a:rPr lang="en-US" dirty="0" err="1"/>
              <a:t>dovodi</a:t>
            </a:r>
            <a:r>
              <a:rPr lang="en-US" dirty="0"/>
              <a:t> do:</a:t>
            </a:r>
            <a:endParaRPr lang="sr-Latn-RS" dirty="0"/>
          </a:p>
          <a:p>
            <a:r>
              <a:rPr lang="en-US" dirty="0" err="1"/>
              <a:t>Hipokalemija</a:t>
            </a:r>
            <a:r>
              <a:rPr lang="en-US" dirty="0"/>
              <a:t>: </a:t>
            </a:r>
            <a:r>
              <a:rPr lang="en-US" dirty="0" err="1"/>
              <a:t>alkaliemija</a:t>
            </a:r>
            <a:r>
              <a:rPr lang="en-US" dirty="0"/>
              <a:t> </a:t>
            </a:r>
            <a:r>
              <a:rPr lang="en-US" dirty="0" err="1"/>
              <a:t>stimuliše</a:t>
            </a:r>
            <a:r>
              <a:rPr lang="en-US" dirty="0"/>
              <a:t> </a:t>
            </a:r>
            <a:r>
              <a:rPr lang="en-US" dirty="0" err="1"/>
              <a:t>ulazak</a:t>
            </a:r>
            <a:r>
              <a:rPr lang="en-US" dirty="0"/>
              <a:t> </a:t>
            </a:r>
            <a:r>
              <a:rPr lang="en-US" dirty="0" err="1"/>
              <a:t>kalijuma</a:t>
            </a:r>
            <a:r>
              <a:rPr lang="en-US" dirty="0"/>
              <a:t> u </a:t>
            </a:r>
            <a:r>
              <a:rPr lang="en-US" dirty="0" err="1"/>
              <a:t>ćelije</a:t>
            </a:r>
            <a:r>
              <a:rPr lang="en-US" dirty="0"/>
              <a:t>. </a:t>
            </a:r>
            <a:r>
              <a:rPr lang="en-US" dirty="0" err="1"/>
              <a:t>Korekcija</a:t>
            </a:r>
            <a:r>
              <a:rPr lang="en-US" dirty="0"/>
              <a:t> je </a:t>
            </a:r>
            <a:r>
              <a:rPr lang="en-US" dirty="0" err="1"/>
              <a:t>indicirana</a:t>
            </a:r>
            <a:r>
              <a:rPr lang="en-US" dirty="0"/>
              <a:t> </a:t>
            </a:r>
            <a:r>
              <a:rPr lang="en-US" dirty="0" err="1"/>
              <a:t>ako</a:t>
            </a:r>
            <a:r>
              <a:rPr lang="en-US" dirty="0"/>
              <a:t> K⁺ &lt; 3.5 </a:t>
            </a:r>
            <a:r>
              <a:rPr lang="en-US" dirty="0" err="1"/>
              <a:t>mEq</a:t>
            </a:r>
            <a:r>
              <a:rPr lang="en-US" dirty="0"/>
              <a:t>/L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ako</a:t>
            </a:r>
            <a:r>
              <a:rPr lang="en-US" dirty="0"/>
              <a:t> </a:t>
            </a:r>
            <a:r>
              <a:rPr lang="en-US" dirty="0" err="1"/>
              <a:t>postoje</a:t>
            </a:r>
            <a:r>
              <a:rPr lang="en-US" dirty="0"/>
              <a:t> </a:t>
            </a:r>
            <a:r>
              <a:rPr lang="en-US" dirty="0" err="1"/>
              <a:t>simptomi</a:t>
            </a:r>
            <a:endParaRPr lang="sr-Latn-RS" dirty="0"/>
          </a:p>
          <a:p>
            <a:r>
              <a:rPr lang="en-US" dirty="0" err="1"/>
              <a:t>Hipofosfatemija</a:t>
            </a:r>
            <a:r>
              <a:rPr lang="en-US" dirty="0"/>
              <a:t>: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biti</a:t>
            </a:r>
            <a:r>
              <a:rPr lang="en-US" dirty="0"/>
              <a:t> </a:t>
            </a:r>
            <a:r>
              <a:rPr lang="en-US" dirty="0" err="1"/>
              <a:t>značajna</a:t>
            </a:r>
            <a:r>
              <a:rPr lang="en-US" dirty="0"/>
              <a:t> u </a:t>
            </a:r>
            <a:r>
              <a:rPr lang="en-US" dirty="0" err="1"/>
              <a:t>hroničnoj</a:t>
            </a:r>
            <a:r>
              <a:rPr lang="en-US" dirty="0"/>
              <a:t> </a:t>
            </a:r>
            <a:r>
              <a:rPr lang="en-US" dirty="0" err="1"/>
              <a:t>respiratornoj</a:t>
            </a:r>
            <a:r>
              <a:rPr lang="en-US" dirty="0"/>
              <a:t> </a:t>
            </a:r>
            <a:r>
              <a:rPr lang="en-US" dirty="0" err="1"/>
              <a:t>alkalozi</a:t>
            </a:r>
            <a:r>
              <a:rPr lang="en-US" dirty="0"/>
              <a:t>. </a:t>
            </a:r>
            <a:r>
              <a:rPr lang="en-US" dirty="0" err="1"/>
              <a:t>Suplementacija</a:t>
            </a:r>
            <a:r>
              <a:rPr lang="en-US" dirty="0"/>
              <a:t> je </a:t>
            </a:r>
            <a:r>
              <a:rPr lang="en-US" dirty="0" err="1"/>
              <a:t>indicirana</a:t>
            </a:r>
            <a:r>
              <a:rPr lang="en-US" dirty="0"/>
              <a:t> </a:t>
            </a:r>
            <a:r>
              <a:rPr lang="en-US" dirty="0" err="1"/>
              <a:t>ako</a:t>
            </a:r>
            <a:r>
              <a:rPr lang="en-US" dirty="0"/>
              <a:t> je </a:t>
            </a:r>
            <a:r>
              <a:rPr lang="en-US" dirty="0" err="1"/>
              <a:t>fosfat</a:t>
            </a:r>
            <a:r>
              <a:rPr lang="en-US" dirty="0"/>
              <a:t> &lt; 1.5 mg/dL</a:t>
            </a:r>
            <a:endParaRPr lang="sr-Latn-RS" dirty="0"/>
          </a:p>
          <a:p>
            <a:r>
              <a:rPr lang="en-US" dirty="0" err="1"/>
              <a:t>Hipomagnezijemija</a:t>
            </a:r>
            <a:r>
              <a:rPr lang="en-US" dirty="0"/>
              <a:t>: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pogoršati</a:t>
            </a:r>
            <a:r>
              <a:rPr lang="en-US" dirty="0"/>
              <a:t> </a:t>
            </a:r>
            <a:r>
              <a:rPr lang="en-US" dirty="0" err="1"/>
              <a:t>tetaniju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mišićne</a:t>
            </a:r>
            <a:r>
              <a:rPr lang="en-US" dirty="0"/>
              <a:t> </a:t>
            </a:r>
            <a:r>
              <a:rPr lang="en-US" dirty="0" err="1"/>
              <a:t>grčeve</a:t>
            </a:r>
            <a:r>
              <a:rPr lang="en-US" dirty="0"/>
              <a:t>. </a:t>
            </a:r>
            <a:r>
              <a:rPr lang="en-US" dirty="0" err="1"/>
              <a:t>Magnezijum</a:t>
            </a:r>
            <a:r>
              <a:rPr lang="en-US" dirty="0"/>
              <a:t> </a:t>
            </a:r>
            <a:r>
              <a:rPr lang="en-US" dirty="0" err="1"/>
              <a:t>sulfat</a:t>
            </a:r>
            <a:r>
              <a:rPr lang="en-US" dirty="0"/>
              <a:t> 1-2 g IV </a:t>
            </a:r>
            <a:r>
              <a:rPr lang="en-US" dirty="0" err="1"/>
              <a:t>tokom</a:t>
            </a:r>
            <a:r>
              <a:rPr lang="en-US" dirty="0"/>
              <a:t> 15-30 </a:t>
            </a:r>
            <a:r>
              <a:rPr lang="en-US" dirty="0" err="1"/>
              <a:t>minuta</a:t>
            </a:r>
            <a:r>
              <a:rPr lang="en-US" dirty="0"/>
              <a:t> </a:t>
            </a:r>
            <a:r>
              <a:rPr lang="en-US" dirty="0" err="1"/>
              <a:t>kod</a:t>
            </a:r>
            <a:r>
              <a:rPr lang="en-US" dirty="0"/>
              <a:t> </a:t>
            </a:r>
            <a:r>
              <a:rPr lang="en-US" dirty="0" err="1"/>
              <a:t>simptomatskih</a:t>
            </a:r>
            <a:r>
              <a:rPr lang="en-US" dirty="0"/>
              <a:t> </a:t>
            </a:r>
            <a:r>
              <a:rPr lang="en-US" dirty="0" err="1"/>
              <a:t>pacijenata</a:t>
            </a:r>
            <a:endParaRPr lang="sr-Latn-RS" dirty="0"/>
          </a:p>
          <a:p>
            <a:r>
              <a:rPr lang="en-US" dirty="0" err="1"/>
              <a:t>Hipokalcemija</a:t>
            </a:r>
            <a:r>
              <a:rPr lang="en-US" dirty="0"/>
              <a:t>: </a:t>
            </a:r>
            <a:r>
              <a:rPr lang="en-US" dirty="0" err="1"/>
              <a:t>respiratorna</a:t>
            </a:r>
            <a:r>
              <a:rPr lang="en-US" dirty="0"/>
              <a:t> </a:t>
            </a:r>
            <a:r>
              <a:rPr lang="en-US" dirty="0" err="1"/>
              <a:t>alkaloza</a:t>
            </a:r>
            <a:r>
              <a:rPr lang="en-US" dirty="0"/>
              <a:t> </a:t>
            </a:r>
            <a:r>
              <a:rPr lang="en-US" dirty="0" err="1"/>
              <a:t>smanjuje</a:t>
            </a:r>
            <a:r>
              <a:rPr lang="en-US" dirty="0"/>
              <a:t> </a:t>
            </a:r>
            <a:r>
              <a:rPr lang="en-US" dirty="0" err="1"/>
              <a:t>jonizovani</a:t>
            </a:r>
            <a:r>
              <a:rPr lang="en-US" dirty="0"/>
              <a:t> </a:t>
            </a:r>
            <a:r>
              <a:rPr lang="en-US" dirty="0" err="1"/>
              <a:t>kalcijum</a:t>
            </a:r>
            <a:r>
              <a:rPr lang="en-US" dirty="0"/>
              <a:t> </a:t>
            </a:r>
            <a:r>
              <a:rPr lang="en-US" dirty="0" err="1"/>
              <a:t>povećanjem</a:t>
            </a:r>
            <a:r>
              <a:rPr lang="en-US" dirty="0"/>
              <a:t> </a:t>
            </a:r>
            <a:r>
              <a:rPr lang="en-US" dirty="0" err="1"/>
              <a:t>vezivanja</a:t>
            </a:r>
            <a:r>
              <a:rPr lang="en-US" dirty="0"/>
              <a:t> za albumin. Pravi deficit </a:t>
            </a:r>
            <a:r>
              <a:rPr lang="en-US" dirty="0" err="1"/>
              <a:t>kalcijuma</a:t>
            </a:r>
            <a:r>
              <a:rPr lang="en-US" dirty="0"/>
              <a:t> je </a:t>
            </a:r>
            <a:r>
              <a:rPr lang="en-US" dirty="0" err="1"/>
              <a:t>redak</a:t>
            </a:r>
            <a:r>
              <a:rPr lang="en-US" dirty="0"/>
              <a:t>; </a:t>
            </a:r>
            <a:r>
              <a:rPr lang="en-US" dirty="0" err="1"/>
              <a:t>korekcija</a:t>
            </a:r>
            <a:r>
              <a:rPr lang="en-US" dirty="0"/>
              <a:t> </a:t>
            </a:r>
            <a:r>
              <a:rPr lang="en-US" dirty="0" err="1"/>
              <a:t>alkaloze</a:t>
            </a:r>
            <a:r>
              <a:rPr lang="en-US" dirty="0"/>
              <a:t> </a:t>
            </a:r>
            <a:r>
              <a:rPr lang="en-US" dirty="0" err="1"/>
              <a:t>normalizuje</a:t>
            </a:r>
            <a:r>
              <a:rPr lang="en-US" dirty="0"/>
              <a:t> </a:t>
            </a:r>
            <a:r>
              <a:rPr lang="en-US" dirty="0" err="1"/>
              <a:t>jonizovani</a:t>
            </a:r>
            <a:r>
              <a:rPr lang="en-US" dirty="0"/>
              <a:t> </a:t>
            </a:r>
            <a:r>
              <a:rPr lang="en-US" dirty="0" err="1"/>
              <a:t>kalcijum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183126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B40A62-5B4D-AB7A-2BAF-7A6496FB23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Monitoring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BA7FAC-D929-C027-82B9-0FC4CACE308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Serijske</a:t>
            </a:r>
            <a:r>
              <a:rPr lang="en-US" dirty="0"/>
              <a:t> </a:t>
            </a:r>
            <a:r>
              <a:rPr lang="en-US" dirty="0" err="1"/>
              <a:t>analize</a:t>
            </a:r>
            <a:r>
              <a:rPr lang="en-US" dirty="0"/>
              <a:t> </a:t>
            </a:r>
            <a:r>
              <a:rPr lang="en-US" dirty="0" err="1"/>
              <a:t>gasova</a:t>
            </a:r>
            <a:r>
              <a:rPr lang="en-US" dirty="0"/>
              <a:t> </a:t>
            </a:r>
            <a:r>
              <a:rPr lang="en-US" dirty="0" err="1"/>
              <a:t>arterijske</a:t>
            </a:r>
            <a:r>
              <a:rPr lang="en-US" dirty="0"/>
              <a:t> </a:t>
            </a:r>
            <a:r>
              <a:rPr lang="en-US" dirty="0" err="1"/>
              <a:t>krvi</a:t>
            </a:r>
            <a:r>
              <a:rPr lang="en-US" dirty="0"/>
              <a:t> za </a:t>
            </a:r>
            <a:r>
              <a:rPr lang="en-US" dirty="0" err="1"/>
              <a:t>procenu</a:t>
            </a:r>
            <a:r>
              <a:rPr lang="en-US" dirty="0"/>
              <a:t> </a:t>
            </a:r>
            <a:r>
              <a:rPr lang="en-US" dirty="0" err="1"/>
              <a:t>odgovora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terapiju</a:t>
            </a:r>
            <a:endParaRPr lang="sr-Latn-RS" dirty="0"/>
          </a:p>
          <a:p>
            <a:r>
              <a:rPr lang="en-US" dirty="0"/>
              <a:t>Monitoring </a:t>
            </a:r>
            <a:r>
              <a:rPr lang="en-US" dirty="0" err="1"/>
              <a:t>elektrolita</a:t>
            </a:r>
            <a:r>
              <a:rPr lang="en-US" dirty="0"/>
              <a:t>, </a:t>
            </a:r>
            <a:r>
              <a:rPr lang="en-US" dirty="0" err="1"/>
              <a:t>posebno</a:t>
            </a:r>
            <a:r>
              <a:rPr lang="en-US" dirty="0"/>
              <a:t> </a:t>
            </a:r>
            <a:r>
              <a:rPr lang="en-US" dirty="0" err="1"/>
              <a:t>kalijuma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fosfata</a:t>
            </a:r>
            <a:endParaRPr lang="sr-Latn-RS" dirty="0"/>
          </a:p>
          <a:p>
            <a:r>
              <a:rPr lang="en-US" dirty="0" err="1"/>
              <a:t>Pulsna</a:t>
            </a:r>
            <a:r>
              <a:rPr lang="en-US" dirty="0"/>
              <a:t> </a:t>
            </a:r>
            <a:r>
              <a:rPr lang="en-US" dirty="0" err="1"/>
              <a:t>oksimetrijaKlinička</a:t>
            </a:r>
            <a:r>
              <a:rPr lang="en-US" dirty="0"/>
              <a:t> </a:t>
            </a:r>
            <a:r>
              <a:rPr lang="en-US" dirty="0" err="1"/>
              <a:t>evaluacija</a:t>
            </a:r>
            <a:r>
              <a:rPr lang="en-US" dirty="0"/>
              <a:t> </a:t>
            </a:r>
            <a:r>
              <a:rPr lang="en-US" dirty="0" err="1"/>
              <a:t>simptoma</a:t>
            </a:r>
            <a:endParaRPr lang="sr-Latn-RS" dirty="0"/>
          </a:p>
          <a:p>
            <a:r>
              <a:rPr lang="en-US" dirty="0" err="1"/>
              <a:t>Kod</a:t>
            </a:r>
            <a:r>
              <a:rPr lang="en-US" dirty="0"/>
              <a:t> </a:t>
            </a:r>
            <a:r>
              <a:rPr lang="en-US" dirty="0" err="1"/>
              <a:t>pacijenata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mehaničkoj</a:t>
            </a:r>
            <a:r>
              <a:rPr lang="en-US" dirty="0"/>
              <a:t> </a:t>
            </a:r>
            <a:r>
              <a:rPr lang="en-US" dirty="0" err="1"/>
              <a:t>ventilaciji</a:t>
            </a:r>
            <a:r>
              <a:rPr lang="en-US" dirty="0"/>
              <a:t>: </a:t>
            </a:r>
            <a:r>
              <a:rPr lang="en-US" dirty="0" err="1"/>
              <a:t>kontinuirani</a:t>
            </a:r>
            <a:r>
              <a:rPr lang="en-US" dirty="0"/>
              <a:t> monitoring </a:t>
            </a:r>
            <a:r>
              <a:rPr lang="en-US" dirty="0" err="1"/>
              <a:t>volumena</a:t>
            </a:r>
            <a:r>
              <a:rPr lang="en-US" dirty="0"/>
              <a:t>, </a:t>
            </a:r>
            <a:r>
              <a:rPr lang="en-US" dirty="0" err="1"/>
              <a:t>pritisaka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compliance</a:t>
            </a:r>
          </a:p>
        </p:txBody>
      </p:sp>
    </p:spTree>
    <p:extLst>
      <p:ext uri="{BB962C8B-B14F-4D97-AF65-F5344CB8AC3E}">
        <p14:creationId xmlns:p14="http://schemas.microsoft.com/office/powerpoint/2010/main" val="48661858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04A2E5-4586-F223-0558-3EC3EA6C29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Posebne kliničke situacije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DAB1A3-E9DC-A88C-39EE-F3D11AB8C6EB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err="1"/>
              <a:t>Trudnoća</a:t>
            </a:r>
            <a:endParaRPr lang="sr-Latn-RS" dirty="0"/>
          </a:p>
          <a:p>
            <a:pPr lvl="1"/>
            <a:r>
              <a:rPr lang="en-US" dirty="0" err="1"/>
              <a:t>Fiziološka</a:t>
            </a:r>
            <a:r>
              <a:rPr lang="en-US" dirty="0"/>
              <a:t> </a:t>
            </a:r>
            <a:r>
              <a:rPr lang="en-US" dirty="0" err="1"/>
              <a:t>hiperventilacija</a:t>
            </a:r>
            <a:r>
              <a:rPr lang="en-US" dirty="0"/>
              <a:t> u </a:t>
            </a:r>
            <a:r>
              <a:rPr lang="en-US" dirty="0" err="1"/>
              <a:t>trudnoći</a:t>
            </a:r>
            <a:r>
              <a:rPr lang="en-US" dirty="0"/>
              <a:t> </a:t>
            </a:r>
            <a:r>
              <a:rPr lang="en-US" dirty="0" err="1"/>
              <a:t>dovodi</a:t>
            </a:r>
            <a:r>
              <a:rPr lang="en-US" dirty="0"/>
              <a:t> do </a:t>
            </a:r>
            <a:r>
              <a:rPr lang="en-US" dirty="0" err="1"/>
              <a:t>blagog</a:t>
            </a:r>
            <a:r>
              <a:rPr lang="en-US" dirty="0"/>
              <a:t> </a:t>
            </a:r>
            <a:r>
              <a:rPr lang="en-US" dirty="0" err="1"/>
              <a:t>sniženja</a:t>
            </a:r>
            <a:r>
              <a:rPr lang="en-US" dirty="0"/>
              <a:t> </a:t>
            </a:r>
            <a:r>
              <a:rPr lang="en-US" dirty="0" err="1"/>
              <a:t>PaCO</a:t>
            </a:r>
            <a:r>
              <a:rPr lang="en-US" dirty="0"/>
              <a:t>₂ (30-32 mmHg)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kompenzatornim</a:t>
            </a:r>
            <a:r>
              <a:rPr lang="en-US" dirty="0"/>
              <a:t> </a:t>
            </a:r>
            <a:r>
              <a:rPr lang="en-US" dirty="0" err="1"/>
              <a:t>smanjenjem</a:t>
            </a:r>
            <a:r>
              <a:rPr lang="en-US" dirty="0"/>
              <a:t> </a:t>
            </a:r>
            <a:r>
              <a:rPr lang="en-US" dirty="0" err="1"/>
              <a:t>bikarbonata</a:t>
            </a:r>
            <a:r>
              <a:rPr lang="en-US" dirty="0"/>
              <a:t>. </a:t>
            </a:r>
            <a:endParaRPr lang="sr-Latn-RS" dirty="0"/>
          </a:p>
          <a:p>
            <a:pPr lvl="1"/>
            <a:r>
              <a:rPr lang="en-US" dirty="0"/>
              <a:t>Ovo </a:t>
            </a:r>
            <a:r>
              <a:rPr lang="en-US" dirty="0" err="1"/>
              <a:t>predstavlja</a:t>
            </a:r>
            <a:r>
              <a:rPr lang="en-US" dirty="0"/>
              <a:t> </a:t>
            </a:r>
            <a:r>
              <a:rPr lang="en-US" dirty="0" err="1"/>
              <a:t>normalnu</a:t>
            </a:r>
            <a:r>
              <a:rPr lang="en-US" dirty="0"/>
              <a:t> </a:t>
            </a:r>
            <a:r>
              <a:rPr lang="en-US" dirty="0" err="1"/>
              <a:t>adaptaciju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ne </a:t>
            </a:r>
            <a:r>
              <a:rPr lang="en-US" dirty="0" err="1"/>
              <a:t>zahteva</a:t>
            </a:r>
            <a:r>
              <a:rPr lang="en-US" dirty="0"/>
              <a:t> </a:t>
            </a:r>
            <a:r>
              <a:rPr lang="en-US" dirty="0" err="1"/>
              <a:t>intervenciju</a:t>
            </a:r>
            <a:r>
              <a:rPr lang="en-US" dirty="0"/>
              <a:t>. </a:t>
            </a:r>
            <a:endParaRPr lang="sr-Latn-RS" dirty="0"/>
          </a:p>
          <a:p>
            <a:pPr lvl="1"/>
            <a:r>
              <a:rPr lang="en-US" dirty="0" err="1"/>
              <a:t>Terapija</a:t>
            </a:r>
            <a:r>
              <a:rPr lang="en-US" dirty="0"/>
              <a:t> je </a:t>
            </a:r>
            <a:r>
              <a:rPr lang="en-US" dirty="0" err="1"/>
              <a:t>indicirana</a:t>
            </a:r>
            <a:r>
              <a:rPr lang="en-US" dirty="0"/>
              <a:t> </a:t>
            </a:r>
            <a:r>
              <a:rPr lang="en-US" dirty="0" err="1"/>
              <a:t>samo</a:t>
            </a:r>
            <a:r>
              <a:rPr lang="en-US" dirty="0"/>
              <a:t> </a:t>
            </a:r>
            <a:r>
              <a:rPr lang="en-US" dirty="0" err="1"/>
              <a:t>ako</a:t>
            </a:r>
            <a:r>
              <a:rPr lang="en-US" dirty="0"/>
              <a:t> pH </a:t>
            </a:r>
            <a:r>
              <a:rPr lang="en-US" dirty="0" err="1"/>
              <a:t>značajno</a:t>
            </a:r>
            <a:r>
              <a:rPr lang="en-US" dirty="0"/>
              <a:t> </a:t>
            </a:r>
            <a:r>
              <a:rPr lang="en-US" dirty="0" err="1"/>
              <a:t>odstupa</a:t>
            </a:r>
            <a:r>
              <a:rPr lang="en-US" dirty="0"/>
              <a:t> od </a:t>
            </a:r>
            <a:r>
              <a:rPr lang="en-US" dirty="0" err="1"/>
              <a:t>normalnog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ako</a:t>
            </a:r>
            <a:r>
              <a:rPr lang="en-US" dirty="0"/>
              <a:t> </a:t>
            </a:r>
            <a:r>
              <a:rPr lang="en-US" dirty="0" err="1"/>
              <a:t>postoje</a:t>
            </a:r>
            <a:r>
              <a:rPr lang="en-US" dirty="0"/>
              <a:t> </a:t>
            </a:r>
            <a:r>
              <a:rPr lang="en-US" dirty="0" err="1"/>
              <a:t>dodatni</a:t>
            </a:r>
            <a:r>
              <a:rPr lang="en-US" dirty="0"/>
              <a:t> </a:t>
            </a:r>
            <a:r>
              <a:rPr lang="en-US" dirty="0" err="1"/>
              <a:t>patološki</a:t>
            </a:r>
            <a:r>
              <a:rPr lang="en-US" dirty="0"/>
              <a:t> </a:t>
            </a:r>
            <a:r>
              <a:rPr lang="en-US" dirty="0" err="1"/>
              <a:t>faktori</a:t>
            </a:r>
            <a:r>
              <a:rPr lang="en-US" dirty="0"/>
              <a:t>.</a:t>
            </a:r>
            <a:endParaRPr lang="sr-Latn-RS" dirty="0"/>
          </a:p>
          <a:p>
            <a:r>
              <a:rPr lang="en-US" dirty="0" err="1"/>
              <a:t>Ciroza</a:t>
            </a:r>
            <a:r>
              <a:rPr lang="en-US" dirty="0"/>
              <a:t> </a:t>
            </a:r>
            <a:r>
              <a:rPr lang="en-US" dirty="0" err="1"/>
              <a:t>jetre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portopulmonalni</a:t>
            </a:r>
            <a:r>
              <a:rPr lang="en-US" dirty="0"/>
              <a:t> </a:t>
            </a:r>
            <a:r>
              <a:rPr lang="en-US" dirty="0" err="1"/>
              <a:t>sindrom</a:t>
            </a:r>
            <a:endParaRPr lang="sr-Latn-RS" dirty="0"/>
          </a:p>
          <a:p>
            <a:pPr lvl="1"/>
            <a:r>
              <a:rPr lang="en-US" dirty="0" err="1"/>
              <a:t>Hronična</a:t>
            </a:r>
            <a:r>
              <a:rPr lang="en-US" dirty="0"/>
              <a:t> </a:t>
            </a:r>
            <a:r>
              <a:rPr lang="en-US" dirty="0" err="1"/>
              <a:t>hiperventilacija</a:t>
            </a:r>
            <a:r>
              <a:rPr lang="en-US" dirty="0"/>
              <a:t> </a:t>
            </a:r>
            <a:r>
              <a:rPr lang="en-US" dirty="0" err="1"/>
              <a:t>kod</a:t>
            </a:r>
            <a:r>
              <a:rPr lang="en-US" dirty="0"/>
              <a:t> </a:t>
            </a:r>
            <a:r>
              <a:rPr lang="en-US" dirty="0" err="1"/>
              <a:t>cirože</a:t>
            </a:r>
            <a:r>
              <a:rPr lang="en-US" dirty="0"/>
              <a:t> je </a:t>
            </a:r>
            <a:r>
              <a:rPr lang="en-US" dirty="0" err="1"/>
              <a:t>česta</a:t>
            </a:r>
            <a:r>
              <a:rPr lang="en-US" dirty="0"/>
              <a:t> </a:t>
            </a:r>
            <a:r>
              <a:rPr lang="en-US" dirty="0" err="1"/>
              <a:t>ali</a:t>
            </a:r>
            <a:r>
              <a:rPr lang="en-US" dirty="0"/>
              <a:t> </a:t>
            </a:r>
            <a:r>
              <a:rPr lang="en-US" dirty="0" err="1"/>
              <a:t>često</a:t>
            </a:r>
            <a:r>
              <a:rPr lang="en-US" dirty="0"/>
              <a:t> </a:t>
            </a:r>
            <a:r>
              <a:rPr lang="en-US" dirty="0" err="1"/>
              <a:t>asimptomatska</a:t>
            </a:r>
            <a:r>
              <a:rPr lang="en-US" dirty="0"/>
              <a:t>. </a:t>
            </a:r>
            <a:endParaRPr lang="sr-Latn-RS" dirty="0"/>
          </a:p>
          <a:p>
            <a:pPr lvl="1"/>
            <a:r>
              <a:rPr lang="en-US" dirty="0" err="1"/>
              <a:t>Lečenje</a:t>
            </a:r>
            <a:r>
              <a:rPr lang="en-US" dirty="0"/>
              <a:t> je </a:t>
            </a:r>
            <a:r>
              <a:rPr lang="en-US" dirty="0" err="1"/>
              <a:t>usmereno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osnovnu</a:t>
            </a:r>
            <a:r>
              <a:rPr lang="en-US" dirty="0"/>
              <a:t> </a:t>
            </a:r>
            <a:r>
              <a:rPr lang="en-US" dirty="0" err="1"/>
              <a:t>bolest</a:t>
            </a:r>
            <a:r>
              <a:rPr lang="en-US" dirty="0"/>
              <a:t>. </a:t>
            </a:r>
            <a:endParaRPr lang="sr-Latn-RS" dirty="0"/>
          </a:p>
          <a:p>
            <a:pPr lvl="1"/>
            <a:r>
              <a:rPr lang="en-US" dirty="0" err="1"/>
              <a:t>Progresivna</a:t>
            </a:r>
            <a:r>
              <a:rPr lang="en-US" dirty="0"/>
              <a:t> </a:t>
            </a:r>
            <a:r>
              <a:rPr lang="en-US" dirty="0" err="1"/>
              <a:t>hipoksemija</a:t>
            </a:r>
            <a:r>
              <a:rPr lang="en-US" dirty="0"/>
              <a:t> </a:t>
            </a:r>
            <a:r>
              <a:rPr lang="en-US" dirty="0" err="1"/>
              <a:t>uprkos</a:t>
            </a:r>
            <a:r>
              <a:rPr lang="en-US" dirty="0"/>
              <a:t> </a:t>
            </a:r>
            <a:r>
              <a:rPr lang="en-US" dirty="0" err="1"/>
              <a:t>hiperventilaciji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ukazivati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hepatopulmonalni</a:t>
            </a:r>
            <a:r>
              <a:rPr lang="en-US" dirty="0"/>
              <a:t> </a:t>
            </a:r>
            <a:r>
              <a:rPr lang="en-US" dirty="0" err="1"/>
              <a:t>sindrom</a:t>
            </a:r>
            <a:r>
              <a:rPr lang="en-US" dirty="0"/>
              <a:t> koji </a:t>
            </a:r>
            <a:r>
              <a:rPr lang="en-US" dirty="0" err="1"/>
              <a:t>zahteva</a:t>
            </a:r>
            <a:r>
              <a:rPr lang="en-US" dirty="0"/>
              <a:t> </a:t>
            </a:r>
            <a:r>
              <a:rPr lang="en-US" dirty="0" err="1"/>
              <a:t>evaluaciju</a:t>
            </a:r>
            <a:r>
              <a:rPr lang="en-US" dirty="0"/>
              <a:t> za </a:t>
            </a:r>
            <a:r>
              <a:rPr lang="en-US" dirty="0" err="1"/>
              <a:t>transplantaciju</a:t>
            </a:r>
            <a:r>
              <a:rPr lang="en-US" dirty="0"/>
              <a:t> </a:t>
            </a:r>
            <a:r>
              <a:rPr lang="en-US" dirty="0" err="1"/>
              <a:t>jetre</a:t>
            </a:r>
            <a:r>
              <a:rPr lang="en-US" dirty="0"/>
              <a:t>.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7010B76-F4A5-63EF-524A-B84C027ED8EE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err="1"/>
              <a:t>Perioperativni</a:t>
            </a:r>
            <a:r>
              <a:rPr lang="en-US" dirty="0"/>
              <a:t> period</a:t>
            </a:r>
            <a:endParaRPr lang="sr-Latn-RS" dirty="0"/>
          </a:p>
          <a:p>
            <a:pPr lvl="1"/>
            <a:r>
              <a:rPr lang="en-US" dirty="0" err="1"/>
              <a:t>Respiratorna</a:t>
            </a:r>
            <a:r>
              <a:rPr lang="en-US" dirty="0"/>
              <a:t> </a:t>
            </a:r>
            <a:r>
              <a:rPr lang="en-US" dirty="0" err="1"/>
              <a:t>alkaloza</a:t>
            </a:r>
            <a:r>
              <a:rPr lang="en-US" dirty="0"/>
              <a:t> </a:t>
            </a:r>
            <a:r>
              <a:rPr lang="en-US" dirty="0" err="1"/>
              <a:t>tokom</a:t>
            </a:r>
            <a:r>
              <a:rPr lang="en-US" dirty="0"/>
              <a:t> </a:t>
            </a:r>
            <a:r>
              <a:rPr lang="en-US" dirty="0" err="1"/>
              <a:t>anestezije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smanjiti</a:t>
            </a:r>
            <a:r>
              <a:rPr lang="en-US" dirty="0"/>
              <a:t> </a:t>
            </a:r>
            <a:r>
              <a:rPr lang="en-US" dirty="0" err="1"/>
              <a:t>cerebralni</a:t>
            </a:r>
            <a:r>
              <a:rPr lang="en-US" dirty="0"/>
              <a:t> </a:t>
            </a:r>
            <a:r>
              <a:rPr lang="en-US" dirty="0" err="1"/>
              <a:t>protok</a:t>
            </a:r>
            <a:r>
              <a:rPr lang="en-US" dirty="0"/>
              <a:t> </a:t>
            </a:r>
            <a:r>
              <a:rPr lang="en-US" dirty="0" err="1"/>
              <a:t>krvi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ugroziti</a:t>
            </a:r>
            <a:r>
              <a:rPr lang="en-US" dirty="0"/>
              <a:t> </a:t>
            </a:r>
            <a:r>
              <a:rPr lang="en-US" dirty="0" err="1"/>
              <a:t>oksigenaciju</a:t>
            </a:r>
            <a:r>
              <a:rPr lang="en-US" dirty="0"/>
              <a:t> </a:t>
            </a:r>
            <a:r>
              <a:rPr lang="en-US" dirty="0" err="1"/>
              <a:t>mozga</a:t>
            </a:r>
            <a:r>
              <a:rPr lang="en-US" dirty="0"/>
              <a:t>. </a:t>
            </a:r>
            <a:endParaRPr lang="sr-Latn-RS" dirty="0"/>
          </a:p>
          <a:p>
            <a:pPr lvl="1"/>
            <a:r>
              <a:rPr lang="en-US" dirty="0" err="1"/>
              <a:t>Neophodno</a:t>
            </a:r>
            <a:r>
              <a:rPr lang="en-US" dirty="0"/>
              <a:t> je </a:t>
            </a:r>
            <a:r>
              <a:rPr lang="en-US" dirty="0" err="1"/>
              <a:t>pažljivo</a:t>
            </a:r>
            <a:r>
              <a:rPr lang="en-US" dirty="0"/>
              <a:t> </a:t>
            </a:r>
            <a:r>
              <a:rPr lang="en-US" dirty="0" err="1"/>
              <a:t>podešavanje</a:t>
            </a:r>
            <a:r>
              <a:rPr lang="en-US" dirty="0"/>
              <a:t> </a:t>
            </a:r>
            <a:r>
              <a:rPr lang="en-US" dirty="0" err="1"/>
              <a:t>ventilatora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održavanjem</a:t>
            </a:r>
            <a:r>
              <a:rPr lang="en-US" dirty="0"/>
              <a:t> </a:t>
            </a:r>
            <a:r>
              <a:rPr lang="en-US" dirty="0" err="1"/>
              <a:t>normokapnije</a:t>
            </a:r>
            <a:r>
              <a:rPr lang="en-US" dirty="0"/>
              <a:t> (</a:t>
            </a:r>
            <a:r>
              <a:rPr lang="en-US" dirty="0" err="1"/>
              <a:t>PaCO</a:t>
            </a:r>
            <a:r>
              <a:rPr lang="en-US" dirty="0"/>
              <a:t>₂ 35-45 mmHg).</a:t>
            </a:r>
          </a:p>
        </p:txBody>
      </p:sp>
    </p:spTree>
    <p:extLst>
      <p:ext uri="{BB962C8B-B14F-4D97-AF65-F5344CB8AC3E}">
        <p14:creationId xmlns:p14="http://schemas.microsoft.com/office/powerpoint/2010/main" val="54143954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FF2D93B3-AE43-4F6E-B4BB-DB96BE4F6D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Zaključak</a:t>
            </a:r>
            <a:endParaRPr lang="en-US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71312DF-1495-6F95-CF50-735F31013E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Lečenje</a:t>
            </a:r>
            <a:r>
              <a:rPr lang="en-US" dirty="0"/>
              <a:t> </a:t>
            </a:r>
            <a:r>
              <a:rPr lang="en-US" dirty="0" err="1"/>
              <a:t>respiratorne</a:t>
            </a:r>
            <a:r>
              <a:rPr lang="en-US" dirty="0"/>
              <a:t> </a:t>
            </a:r>
            <a:r>
              <a:rPr lang="en-US" dirty="0" err="1"/>
              <a:t>alkaloze</a:t>
            </a:r>
            <a:r>
              <a:rPr lang="en-US" dirty="0"/>
              <a:t> </a:t>
            </a:r>
            <a:r>
              <a:rPr lang="en-US" dirty="0" err="1"/>
              <a:t>zahteva</a:t>
            </a:r>
            <a:r>
              <a:rPr lang="en-US" dirty="0"/>
              <a:t> </a:t>
            </a:r>
            <a:r>
              <a:rPr lang="en-US" dirty="0" err="1"/>
              <a:t>identifikaciju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korekciju</a:t>
            </a:r>
            <a:r>
              <a:rPr lang="en-US" dirty="0"/>
              <a:t> </a:t>
            </a:r>
            <a:r>
              <a:rPr lang="en-US" dirty="0" err="1"/>
              <a:t>osnovnog</a:t>
            </a:r>
            <a:r>
              <a:rPr lang="en-US" dirty="0"/>
              <a:t> </a:t>
            </a:r>
            <a:r>
              <a:rPr lang="en-US" dirty="0" err="1"/>
              <a:t>uzroka</a:t>
            </a:r>
            <a:r>
              <a:rPr lang="en-US" dirty="0"/>
              <a:t>. </a:t>
            </a:r>
            <a:r>
              <a:rPr lang="en-US" dirty="0" err="1"/>
              <a:t>Simptomatska</a:t>
            </a:r>
            <a:r>
              <a:rPr lang="en-US" dirty="0"/>
              <a:t> </a:t>
            </a:r>
            <a:r>
              <a:rPr lang="en-US" dirty="0" err="1"/>
              <a:t>terapija</a:t>
            </a:r>
            <a:r>
              <a:rPr lang="en-US" dirty="0"/>
              <a:t> je </a:t>
            </a:r>
            <a:r>
              <a:rPr lang="en-US" dirty="0" err="1"/>
              <a:t>retko</a:t>
            </a:r>
            <a:r>
              <a:rPr lang="en-US" dirty="0"/>
              <a:t> </a:t>
            </a:r>
            <a:r>
              <a:rPr lang="en-US" dirty="0" err="1"/>
              <a:t>neophodna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potencijalno</a:t>
            </a:r>
            <a:r>
              <a:rPr lang="en-US" dirty="0"/>
              <a:t> </a:t>
            </a:r>
            <a:r>
              <a:rPr lang="en-US" dirty="0" err="1"/>
              <a:t>kontraproduktivna</a:t>
            </a:r>
            <a:r>
              <a:rPr lang="en-US" dirty="0"/>
              <a:t>. </a:t>
            </a:r>
            <a:r>
              <a:rPr lang="en-US" dirty="0" err="1"/>
              <a:t>Multidisciplinarni</a:t>
            </a:r>
            <a:r>
              <a:rPr lang="en-US" dirty="0"/>
              <a:t> </a:t>
            </a:r>
            <a:r>
              <a:rPr lang="en-US" dirty="0" err="1"/>
              <a:t>pristup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pažljivim</a:t>
            </a:r>
            <a:r>
              <a:rPr lang="en-US" dirty="0"/>
              <a:t> </a:t>
            </a:r>
            <a:r>
              <a:rPr lang="en-US" dirty="0" err="1"/>
              <a:t>monitoringom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individualizacijom</a:t>
            </a:r>
            <a:r>
              <a:rPr lang="en-US" dirty="0"/>
              <a:t> </a:t>
            </a:r>
            <a:r>
              <a:rPr lang="en-US" dirty="0" err="1"/>
              <a:t>terapije</a:t>
            </a:r>
            <a:r>
              <a:rPr lang="en-US" dirty="0"/>
              <a:t> </a:t>
            </a:r>
            <a:r>
              <a:rPr lang="en-US" dirty="0" err="1"/>
              <a:t>omogućava</a:t>
            </a:r>
            <a:r>
              <a:rPr lang="en-US" dirty="0"/>
              <a:t> </a:t>
            </a:r>
            <a:r>
              <a:rPr lang="en-US" dirty="0" err="1"/>
              <a:t>optimalne</a:t>
            </a:r>
            <a:r>
              <a:rPr lang="en-US" dirty="0"/>
              <a:t> </a:t>
            </a:r>
            <a:r>
              <a:rPr lang="en-US" dirty="0" err="1"/>
              <a:t>ishode</a:t>
            </a:r>
            <a:r>
              <a:rPr lang="en-US" dirty="0"/>
              <a:t> za </a:t>
            </a:r>
            <a:r>
              <a:rPr lang="en-US" dirty="0" err="1"/>
              <a:t>pacijente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8399542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1ED4D1-8BF8-2DE6-33A5-3229CC16E3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Reference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3D24E6-1943-E831-0311-9030D1948D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/>
              <a:t>Palmer BF, Clegg DJ. Electrolyte and Acid-Base Disturbances in Patients with Diabetes Mellitus. New England Journal of Medicine. 2015;373(6):548-559.</a:t>
            </a:r>
            <a:endParaRPr lang="sr-Latn-RS" dirty="0"/>
          </a:p>
          <a:p>
            <a:r>
              <a:rPr lang="en-US" dirty="0"/>
              <a:t>Laffey JG, Kavanagh BP. Hypocapnia. New England Journal of Medicine. 2002;347(1):43-53.</a:t>
            </a:r>
            <a:endParaRPr lang="sr-Latn-RS" dirty="0"/>
          </a:p>
          <a:p>
            <a:r>
              <a:rPr lang="en-US" dirty="0" err="1"/>
              <a:t>Adrogué</a:t>
            </a:r>
            <a:r>
              <a:rPr lang="en-US" dirty="0"/>
              <a:t> HJ, Madias NE. Management of life-threatening acid-base disorders. New England Journal of Medicine. 1998;338(1):26-34.</a:t>
            </a:r>
            <a:endParaRPr lang="sr-Latn-RS" dirty="0"/>
          </a:p>
          <a:p>
            <a:r>
              <a:rPr lang="en-US" dirty="0"/>
              <a:t>Epstein SK, Singh N. Respiratory acidosis. Respiratory Care. 2001;46(4):366-383.</a:t>
            </a:r>
            <a:endParaRPr lang="sr-Latn-RS" dirty="0"/>
          </a:p>
          <a:p>
            <a:r>
              <a:rPr lang="en-US" dirty="0"/>
              <a:t>Curley G, Laffey JG, Kavanagh BP. Bench-to-bedside review: carbon dioxide. Critical Care. 2010;14(2):220.</a:t>
            </a:r>
            <a:endParaRPr lang="sr-Latn-RS" dirty="0"/>
          </a:p>
          <a:p>
            <a:r>
              <a:rPr lang="en-US" dirty="0"/>
              <a:t>Foster GT, Vaziri ND, Sassoon CS. Respiratory alkalosis. Respiratory Care. 2001;46(4):384-391.</a:t>
            </a:r>
            <a:endParaRPr lang="sr-Latn-RS" dirty="0"/>
          </a:p>
          <a:p>
            <a:r>
              <a:rPr lang="en-US" dirty="0"/>
              <a:t>Mazzara JT, Ayres SM, Grace WJ. Extreme hypocapnia in the critically ill patient. American Journal of Medicine. 1974;56(4):450-456.</a:t>
            </a:r>
            <a:endParaRPr lang="sr-Latn-RS" dirty="0"/>
          </a:p>
          <a:p>
            <a:r>
              <a:rPr lang="en-US" dirty="0"/>
              <a:t>Gennari FJ, Weise WJ. Acid-base disturbances in gastrointestinal disease. Clinical Journal of the American Society of Nephrology. 2008;3(6):1861-1868.</a:t>
            </a:r>
            <a:endParaRPr lang="sr-Latn-RS" dirty="0"/>
          </a:p>
          <a:p>
            <a:r>
              <a:rPr lang="en-US" dirty="0"/>
              <a:t>Kraut JA, Madias NE. Lactic acidosis. New England Journal of Medicine. 2014;371(24):2309-2319.</a:t>
            </a:r>
            <a:endParaRPr lang="sr-Latn-RS" dirty="0"/>
          </a:p>
          <a:p>
            <a:r>
              <a:rPr lang="en-US" dirty="0"/>
              <a:t>Seifter JL. Integration of acid-base and electrolyte disorders. New England Journal of Medicine. 2014;371(19):1821-1831.</a:t>
            </a:r>
          </a:p>
        </p:txBody>
      </p:sp>
    </p:spTree>
    <p:extLst>
      <p:ext uri="{BB962C8B-B14F-4D97-AF65-F5344CB8AC3E}">
        <p14:creationId xmlns:p14="http://schemas.microsoft.com/office/powerpoint/2010/main" val="29670836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6CD192-497E-B548-AF15-7ACEBDE1D8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Definicija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5D6414-1331-722F-28C0-8A3C519398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2647" y="1715532"/>
            <a:ext cx="10653579" cy="2731777"/>
          </a:xfrm>
        </p:spPr>
        <p:txBody>
          <a:bodyPr/>
          <a:lstStyle/>
          <a:p>
            <a:r>
              <a:rPr lang="en-US" dirty="0" err="1"/>
              <a:t>Respiratorna</a:t>
            </a:r>
            <a:r>
              <a:rPr lang="en-US" dirty="0"/>
              <a:t> </a:t>
            </a:r>
            <a:r>
              <a:rPr lang="en-US" dirty="0" err="1"/>
              <a:t>alkaloza</a:t>
            </a:r>
            <a:r>
              <a:rPr lang="en-US" dirty="0"/>
              <a:t> je po </a:t>
            </a:r>
            <a:r>
              <a:rPr lang="en-US" dirty="0" err="1"/>
              <a:t>definiciji</a:t>
            </a:r>
            <a:r>
              <a:rPr lang="en-US" dirty="0"/>
              <a:t> </a:t>
            </a:r>
            <a:r>
              <a:rPr lang="en-US" dirty="0" err="1"/>
              <a:t>bolest</a:t>
            </a:r>
            <a:r>
              <a:rPr lang="en-US" dirty="0"/>
              <a:t> u </a:t>
            </a:r>
            <a:r>
              <a:rPr lang="en-US" dirty="0" err="1"/>
              <a:t>kojoj</a:t>
            </a:r>
            <a:r>
              <a:rPr lang="en-US" dirty="0"/>
              <a:t> je pH </a:t>
            </a:r>
            <a:r>
              <a:rPr lang="en-US" dirty="0" err="1"/>
              <a:t>vrednost</a:t>
            </a:r>
            <a:r>
              <a:rPr lang="en-US" dirty="0"/>
              <a:t> </a:t>
            </a:r>
            <a:r>
              <a:rPr lang="en-US" dirty="0" err="1"/>
              <a:t>tela</a:t>
            </a:r>
            <a:r>
              <a:rPr lang="en-US" dirty="0"/>
              <a:t> </a:t>
            </a:r>
            <a:r>
              <a:rPr lang="en-US" dirty="0" err="1"/>
              <a:t>povišena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više</a:t>
            </a:r>
            <a:r>
              <a:rPr lang="en-US" dirty="0"/>
              <a:t> od 7,45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posledica</a:t>
            </a:r>
            <a:r>
              <a:rPr lang="en-US" dirty="0"/>
              <a:t> </a:t>
            </a:r>
            <a:r>
              <a:rPr lang="en-US" dirty="0" err="1"/>
              <a:t>nekog</a:t>
            </a:r>
            <a:r>
              <a:rPr lang="en-US" dirty="0"/>
              <a:t> </a:t>
            </a:r>
            <a:r>
              <a:rPr lang="en-US" dirty="0" err="1"/>
              <a:t>respiratornog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plućnog</a:t>
            </a:r>
            <a:r>
              <a:rPr lang="en-US" dirty="0"/>
              <a:t> </a:t>
            </a:r>
            <a:r>
              <a:rPr lang="en-US" dirty="0" err="1"/>
              <a:t>procesa</a:t>
            </a:r>
            <a:r>
              <a:rPr lang="en-US" dirty="0"/>
              <a:t>.</a:t>
            </a:r>
            <a:endParaRPr lang="sr-Latn-RS" dirty="0"/>
          </a:p>
          <a:p>
            <a:r>
              <a:rPr lang="sr-Latn-RS" dirty="0"/>
              <a:t>Respiratorna alkaloza nastaje kao posledica alveolarne hiperventilacije koja dovodi do smanjenja parcijalnog pritiska ugljen-dioksida (PaCO₂) i posledičnog povećanja pH krvi. </a:t>
            </a:r>
          </a:p>
          <a:p>
            <a:r>
              <a:rPr lang="sr-Latn-RS" dirty="0"/>
              <a:t>Predstavlja najčešći acido-bazni poremećaj u kliničkoj praksi i zahteva sistematski pristup u identifikaciji uzroka i primeni odgovarajuće terapije.</a:t>
            </a:r>
          </a:p>
          <a:p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187789B-F3D7-BE7B-EAF2-32CAC6D523C2}"/>
              </a:ext>
            </a:extLst>
          </p:cNvPr>
          <p:cNvSpPr txBox="1"/>
          <p:nvPr/>
        </p:nvSpPr>
        <p:spPr>
          <a:xfrm>
            <a:off x="4167046" y="6186055"/>
            <a:ext cx="8024954" cy="523220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1400" dirty="0"/>
              <a:t>Brinkman JE, Sharma S. Respiratory Alkalosis(Archived). 2023 Jul 24. In: </a:t>
            </a:r>
            <a:r>
              <a:rPr lang="en-US" sz="1400" dirty="0" err="1"/>
              <a:t>StatPearls</a:t>
            </a:r>
            <a:r>
              <a:rPr lang="en-US" sz="1400" dirty="0"/>
              <a:t> [Internet]. </a:t>
            </a:r>
            <a:endParaRPr lang="sr-Latn-RS" sz="1400" dirty="0"/>
          </a:p>
          <a:p>
            <a:r>
              <a:rPr lang="en-US" sz="1400" dirty="0"/>
              <a:t>Treasure Island (FL): </a:t>
            </a:r>
            <a:r>
              <a:rPr lang="en-US" sz="1400" dirty="0" err="1"/>
              <a:t>StatPearls</a:t>
            </a:r>
            <a:r>
              <a:rPr lang="en-US" sz="1400" dirty="0"/>
              <a:t> Publishing; 2025 Jan–</a:t>
            </a:r>
          </a:p>
        </p:txBody>
      </p:sp>
    </p:spTree>
    <p:extLst>
      <p:ext uri="{BB962C8B-B14F-4D97-AF65-F5344CB8AC3E}">
        <p14:creationId xmlns:p14="http://schemas.microsoft.com/office/powerpoint/2010/main" val="15886408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C818A8-BF15-7174-A8CC-3F14E132AC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Patogeneza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kompenzatorni</a:t>
            </a:r>
            <a:r>
              <a:rPr lang="en-US" dirty="0"/>
              <a:t> </a:t>
            </a:r>
            <a:r>
              <a:rPr lang="en-US" dirty="0" err="1"/>
              <a:t>mehanizmi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B1B5E3-7CC2-0390-84AD-2226F1FF11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Akutna</a:t>
            </a:r>
            <a:r>
              <a:rPr lang="en-US" dirty="0"/>
              <a:t> </a:t>
            </a:r>
            <a:r>
              <a:rPr lang="en-US" dirty="0" err="1"/>
              <a:t>respiratorna</a:t>
            </a:r>
            <a:r>
              <a:rPr lang="en-US" dirty="0"/>
              <a:t> </a:t>
            </a:r>
            <a:r>
              <a:rPr lang="en-US" dirty="0" err="1"/>
              <a:t>alkaloza</a:t>
            </a:r>
            <a:r>
              <a:rPr lang="en-US" dirty="0"/>
              <a:t> </a:t>
            </a:r>
            <a:r>
              <a:rPr lang="en-US" dirty="0" err="1"/>
              <a:t>inicira</a:t>
            </a:r>
            <a:r>
              <a:rPr lang="en-US" dirty="0"/>
              <a:t> </a:t>
            </a:r>
            <a:r>
              <a:rPr lang="en-US" dirty="0" err="1"/>
              <a:t>trenutne</a:t>
            </a:r>
            <a:r>
              <a:rPr lang="en-US" dirty="0"/>
              <a:t> </a:t>
            </a:r>
            <a:r>
              <a:rPr lang="en-US" dirty="0" err="1"/>
              <a:t>kompenzatorne</a:t>
            </a:r>
            <a:r>
              <a:rPr lang="en-US" dirty="0"/>
              <a:t> </a:t>
            </a:r>
            <a:r>
              <a:rPr lang="en-US" dirty="0" err="1"/>
              <a:t>mehanizme</a:t>
            </a:r>
            <a:r>
              <a:rPr lang="en-US" dirty="0"/>
              <a:t> </a:t>
            </a:r>
            <a:r>
              <a:rPr lang="en-US" dirty="0" err="1"/>
              <a:t>putem</a:t>
            </a:r>
            <a:r>
              <a:rPr lang="en-US" dirty="0"/>
              <a:t> </a:t>
            </a:r>
            <a:r>
              <a:rPr lang="en-US" dirty="0" err="1"/>
              <a:t>puferskih</a:t>
            </a:r>
            <a:r>
              <a:rPr lang="en-US" dirty="0"/>
              <a:t> </a:t>
            </a:r>
            <a:r>
              <a:rPr lang="en-US" dirty="0" err="1"/>
              <a:t>sistema</a:t>
            </a:r>
            <a:r>
              <a:rPr lang="en-US" dirty="0"/>
              <a:t>, </a:t>
            </a:r>
            <a:r>
              <a:rPr lang="en-US" dirty="0" err="1"/>
              <a:t>pri</a:t>
            </a:r>
            <a:r>
              <a:rPr lang="en-US" dirty="0"/>
              <a:t> </a:t>
            </a:r>
            <a:r>
              <a:rPr lang="en-US" dirty="0" err="1"/>
              <a:t>čemu</a:t>
            </a:r>
            <a:r>
              <a:rPr lang="en-US" dirty="0"/>
              <a:t> </a:t>
            </a:r>
            <a:r>
              <a:rPr lang="en-US" dirty="0" err="1"/>
              <a:t>dolazi</a:t>
            </a:r>
            <a:r>
              <a:rPr lang="en-US" dirty="0"/>
              <a:t> do </a:t>
            </a:r>
            <a:r>
              <a:rPr lang="en-US" dirty="0" err="1"/>
              <a:t>oslobađanja</a:t>
            </a:r>
            <a:r>
              <a:rPr lang="en-US" dirty="0"/>
              <a:t> </a:t>
            </a:r>
            <a:r>
              <a:rPr lang="en-US" dirty="0" err="1"/>
              <a:t>vodonikovih</a:t>
            </a:r>
            <a:r>
              <a:rPr lang="en-US" dirty="0"/>
              <a:t> </a:t>
            </a:r>
            <a:r>
              <a:rPr lang="en-US" dirty="0" err="1"/>
              <a:t>jona</a:t>
            </a:r>
            <a:r>
              <a:rPr lang="en-US" dirty="0"/>
              <a:t> </a:t>
            </a:r>
            <a:r>
              <a:rPr lang="en-US" dirty="0" err="1"/>
              <a:t>iz</a:t>
            </a:r>
            <a:r>
              <a:rPr lang="en-US" dirty="0"/>
              <a:t> </a:t>
            </a:r>
            <a:r>
              <a:rPr lang="en-US" dirty="0" err="1"/>
              <a:t>intracelularnih</a:t>
            </a:r>
            <a:r>
              <a:rPr lang="en-US" dirty="0"/>
              <a:t> </a:t>
            </a:r>
            <a:r>
              <a:rPr lang="en-US" dirty="0" err="1"/>
              <a:t>proteina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fosfata</a:t>
            </a:r>
            <a:r>
              <a:rPr lang="en-US" dirty="0"/>
              <a:t>. </a:t>
            </a:r>
            <a:endParaRPr lang="sr-Latn-RS" dirty="0"/>
          </a:p>
          <a:p>
            <a:r>
              <a:rPr lang="en-US" dirty="0" err="1"/>
              <a:t>Svako</a:t>
            </a:r>
            <a:r>
              <a:rPr lang="en-US" dirty="0"/>
              <a:t> </a:t>
            </a:r>
            <a:r>
              <a:rPr lang="en-US" dirty="0" err="1"/>
              <a:t>smanjenje</a:t>
            </a:r>
            <a:r>
              <a:rPr lang="en-US" dirty="0"/>
              <a:t> </a:t>
            </a:r>
            <a:r>
              <a:rPr lang="en-US" dirty="0" err="1"/>
              <a:t>PaCO</a:t>
            </a:r>
            <a:r>
              <a:rPr lang="en-US" dirty="0"/>
              <a:t>₂ za 10 mmHg </a:t>
            </a:r>
            <a:r>
              <a:rPr lang="en-US" dirty="0" err="1"/>
              <a:t>dovodi</a:t>
            </a:r>
            <a:r>
              <a:rPr lang="en-US" dirty="0"/>
              <a:t> do </a:t>
            </a:r>
            <a:r>
              <a:rPr lang="en-US" dirty="0" err="1"/>
              <a:t>smanjenja</a:t>
            </a:r>
            <a:r>
              <a:rPr lang="en-US" dirty="0"/>
              <a:t> </a:t>
            </a:r>
            <a:r>
              <a:rPr lang="en-US" dirty="0" err="1"/>
              <a:t>bikarbonata</a:t>
            </a:r>
            <a:r>
              <a:rPr lang="en-US" dirty="0"/>
              <a:t> za </a:t>
            </a:r>
            <a:r>
              <a:rPr lang="en-US" dirty="0" err="1"/>
              <a:t>približno</a:t>
            </a:r>
            <a:r>
              <a:rPr lang="en-US" dirty="0"/>
              <a:t> 2 </a:t>
            </a:r>
            <a:r>
              <a:rPr lang="en-US" dirty="0" err="1"/>
              <a:t>mEq</a:t>
            </a:r>
            <a:r>
              <a:rPr lang="en-US" dirty="0"/>
              <a:t>/L.</a:t>
            </a:r>
            <a:endParaRPr lang="sr-Latn-RS" dirty="0"/>
          </a:p>
          <a:p>
            <a:r>
              <a:rPr lang="en-US" dirty="0" err="1"/>
              <a:t>Hronična</a:t>
            </a:r>
            <a:r>
              <a:rPr lang="en-US" dirty="0"/>
              <a:t> </a:t>
            </a:r>
            <a:r>
              <a:rPr lang="en-US" dirty="0" err="1"/>
              <a:t>respiratorna</a:t>
            </a:r>
            <a:r>
              <a:rPr lang="en-US" dirty="0"/>
              <a:t> </a:t>
            </a:r>
            <a:r>
              <a:rPr lang="en-US" dirty="0" err="1"/>
              <a:t>alkaloza</a:t>
            </a:r>
            <a:r>
              <a:rPr lang="en-US" dirty="0"/>
              <a:t> </a:t>
            </a:r>
            <a:r>
              <a:rPr lang="en-US" dirty="0" err="1"/>
              <a:t>aktivira</a:t>
            </a:r>
            <a:r>
              <a:rPr lang="en-US" dirty="0"/>
              <a:t> </a:t>
            </a:r>
            <a:r>
              <a:rPr lang="en-US" dirty="0" err="1"/>
              <a:t>renalnu</a:t>
            </a:r>
            <a:r>
              <a:rPr lang="en-US" dirty="0"/>
              <a:t> </a:t>
            </a:r>
            <a:r>
              <a:rPr lang="en-US" dirty="0" err="1"/>
              <a:t>kompenzaciju</a:t>
            </a:r>
            <a:r>
              <a:rPr lang="en-US" dirty="0"/>
              <a:t> </a:t>
            </a:r>
            <a:r>
              <a:rPr lang="en-US" dirty="0" err="1"/>
              <a:t>kroz</a:t>
            </a:r>
            <a:r>
              <a:rPr lang="en-US" dirty="0"/>
              <a:t> </a:t>
            </a:r>
            <a:r>
              <a:rPr lang="en-US" dirty="0" err="1"/>
              <a:t>smanjenu</a:t>
            </a:r>
            <a:r>
              <a:rPr lang="en-US" dirty="0"/>
              <a:t> </a:t>
            </a:r>
            <a:r>
              <a:rPr lang="en-US" dirty="0" err="1"/>
              <a:t>reapsorpciju</a:t>
            </a:r>
            <a:r>
              <a:rPr lang="en-US" dirty="0"/>
              <a:t> </a:t>
            </a:r>
            <a:r>
              <a:rPr lang="en-US" dirty="0" err="1"/>
              <a:t>bikarbonata</a:t>
            </a:r>
            <a:r>
              <a:rPr lang="en-US" dirty="0"/>
              <a:t> u </a:t>
            </a:r>
            <a:r>
              <a:rPr lang="en-US" dirty="0" err="1"/>
              <a:t>proksimalnim</a:t>
            </a:r>
            <a:r>
              <a:rPr lang="en-US" dirty="0"/>
              <a:t> </a:t>
            </a:r>
            <a:r>
              <a:rPr lang="en-US" dirty="0" err="1"/>
              <a:t>tubulima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povećanu</a:t>
            </a:r>
            <a:r>
              <a:rPr lang="en-US" dirty="0"/>
              <a:t> </a:t>
            </a:r>
            <a:r>
              <a:rPr lang="en-US" dirty="0" err="1"/>
              <a:t>sekreciju</a:t>
            </a:r>
            <a:r>
              <a:rPr lang="en-US" dirty="0"/>
              <a:t> </a:t>
            </a:r>
            <a:r>
              <a:rPr lang="en-US" dirty="0" err="1"/>
              <a:t>bikarbonata</a:t>
            </a:r>
            <a:r>
              <a:rPr lang="en-US" dirty="0"/>
              <a:t>. </a:t>
            </a:r>
            <a:r>
              <a:rPr lang="en-US" dirty="0" err="1"/>
              <a:t>Ovaj</a:t>
            </a:r>
            <a:r>
              <a:rPr lang="en-US" dirty="0"/>
              <a:t> </a:t>
            </a:r>
            <a:r>
              <a:rPr lang="en-US" dirty="0" err="1"/>
              <a:t>proces</a:t>
            </a:r>
            <a:r>
              <a:rPr lang="en-US" dirty="0"/>
              <a:t> </a:t>
            </a:r>
            <a:r>
              <a:rPr lang="en-US" dirty="0" err="1"/>
              <a:t>dostiže</a:t>
            </a:r>
            <a:r>
              <a:rPr lang="en-US" dirty="0"/>
              <a:t> </a:t>
            </a:r>
            <a:r>
              <a:rPr lang="en-US" dirty="0" err="1"/>
              <a:t>maksimum</a:t>
            </a:r>
            <a:r>
              <a:rPr lang="en-US" dirty="0"/>
              <a:t> </a:t>
            </a:r>
            <a:r>
              <a:rPr lang="en-US" dirty="0" err="1"/>
              <a:t>nakon</a:t>
            </a:r>
            <a:r>
              <a:rPr lang="en-US" dirty="0"/>
              <a:t> 2-3 dana, </a:t>
            </a:r>
            <a:r>
              <a:rPr lang="en-US" dirty="0" err="1"/>
              <a:t>pri</a:t>
            </a:r>
            <a:r>
              <a:rPr lang="en-US" dirty="0"/>
              <a:t> </a:t>
            </a:r>
            <a:r>
              <a:rPr lang="en-US" dirty="0" err="1"/>
              <a:t>čemu</a:t>
            </a:r>
            <a:r>
              <a:rPr lang="en-US" dirty="0"/>
              <a:t> </a:t>
            </a:r>
            <a:r>
              <a:rPr lang="en-US" dirty="0" err="1"/>
              <a:t>svako</a:t>
            </a:r>
            <a:r>
              <a:rPr lang="en-US" dirty="0"/>
              <a:t> </a:t>
            </a:r>
            <a:r>
              <a:rPr lang="en-US" dirty="0" err="1"/>
              <a:t>smanjenje</a:t>
            </a:r>
            <a:r>
              <a:rPr lang="en-US" dirty="0"/>
              <a:t> </a:t>
            </a:r>
            <a:r>
              <a:rPr lang="en-US" dirty="0" err="1"/>
              <a:t>PaCO</a:t>
            </a:r>
            <a:r>
              <a:rPr lang="en-US" dirty="0"/>
              <a:t>₂ za 10 mmHg </a:t>
            </a:r>
            <a:r>
              <a:rPr lang="en-US" dirty="0" err="1"/>
              <a:t>rezultira</a:t>
            </a:r>
            <a:r>
              <a:rPr lang="en-US" dirty="0"/>
              <a:t> </a:t>
            </a:r>
            <a:r>
              <a:rPr lang="en-US" dirty="0" err="1"/>
              <a:t>padom</a:t>
            </a:r>
            <a:r>
              <a:rPr lang="en-US" dirty="0"/>
              <a:t> </a:t>
            </a:r>
            <a:r>
              <a:rPr lang="en-US" dirty="0" err="1"/>
              <a:t>bikarbonata</a:t>
            </a:r>
            <a:r>
              <a:rPr lang="en-US" dirty="0"/>
              <a:t> za 4-5 </a:t>
            </a:r>
            <a:r>
              <a:rPr lang="en-US" dirty="0" err="1"/>
              <a:t>mEq</a:t>
            </a:r>
            <a:r>
              <a:rPr lang="en-US" dirty="0"/>
              <a:t>/L.</a:t>
            </a:r>
          </a:p>
        </p:txBody>
      </p:sp>
    </p:spTree>
    <p:extLst>
      <p:ext uri="{BB962C8B-B14F-4D97-AF65-F5344CB8AC3E}">
        <p14:creationId xmlns:p14="http://schemas.microsoft.com/office/powerpoint/2010/main" val="36700007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8D7C16-A6C2-1F73-9CCD-E6CCDA88E9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Klinička slika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EEAEFA-8577-2069-B2FF-2EFCBD88DF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Simptomi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direktna</a:t>
            </a:r>
            <a:r>
              <a:rPr lang="en-US" dirty="0"/>
              <a:t> </a:t>
            </a:r>
            <a:r>
              <a:rPr lang="en-US" dirty="0" err="1"/>
              <a:t>posledica</a:t>
            </a:r>
            <a:r>
              <a:rPr lang="en-US" dirty="0"/>
              <a:t> </a:t>
            </a:r>
            <a:r>
              <a:rPr lang="en-US" dirty="0" err="1"/>
              <a:t>cerebralne</a:t>
            </a:r>
            <a:r>
              <a:rPr lang="en-US" dirty="0"/>
              <a:t> </a:t>
            </a:r>
            <a:r>
              <a:rPr lang="en-US" dirty="0" err="1"/>
              <a:t>vazokonstrikcije</a:t>
            </a:r>
            <a:r>
              <a:rPr lang="en-US" dirty="0"/>
              <a:t>, </a:t>
            </a:r>
            <a:r>
              <a:rPr lang="en-US" dirty="0" err="1"/>
              <a:t>hipokapnije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poremećaja</a:t>
            </a:r>
            <a:r>
              <a:rPr lang="en-US" dirty="0"/>
              <a:t> </a:t>
            </a:r>
            <a:r>
              <a:rPr lang="en-US" dirty="0" err="1"/>
              <a:t>jonske</a:t>
            </a:r>
            <a:r>
              <a:rPr lang="en-US" dirty="0"/>
              <a:t> </a:t>
            </a:r>
            <a:r>
              <a:rPr lang="en-US" dirty="0" err="1"/>
              <a:t>homeostaze</a:t>
            </a:r>
            <a:r>
              <a:rPr lang="en-US" dirty="0"/>
              <a:t>:</a:t>
            </a:r>
            <a:endParaRPr lang="sr-Latn-RS" dirty="0"/>
          </a:p>
          <a:p>
            <a:pPr lvl="1"/>
            <a:r>
              <a:rPr lang="en-US" dirty="0" err="1"/>
              <a:t>Neurološki</a:t>
            </a:r>
            <a:r>
              <a:rPr lang="en-US" dirty="0"/>
              <a:t> </a:t>
            </a:r>
            <a:r>
              <a:rPr lang="en-US" dirty="0" err="1"/>
              <a:t>simptomi</a:t>
            </a:r>
            <a:r>
              <a:rPr lang="en-US" dirty="0"/>
              <a:t>: </a:t>
            </a:r>
            <a:r>
              <a:rPr lang="en-US" dirty="0" err="1"/>
              <a:t>parestezije</a:t>
            </a:r>
            <a:r>
              <a:rPr lang="en-US" dirty="0"/>
              <a:t> </a:t>
            </a:r>
            <a:r>
              <a:rPr lang="en-US" dirty="0" err="1"/>
              <a:t>perioralno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u </a:t>
            </a:r>
            <a:r>
              <a:rPr lang="en-US" dirty="0" err="1"/>
              <a:t>ekstremitetima</a:t>
            </a:r>
            <a:r>
              <a:rPr lang="en-US" dirty="0"/>
              <a:t>, </a:t>
            </a:r>
            <a:r>
              <a:rPr lang="en-US" dirty="0" err="1"/>
              <a:t>svetlucanje</a:t>
            </a:r>
            <a:r>
              <a:rPr lang="en-US" dirty="0"/>
              <a:t> pred </a:t>
            </a:r>
            <a:r>
              <a:rPr lang="en-US" dirty="0" err="1"/>
              <a:t>očima</a:t>
            </a:r>
            <a:r>
              <a:rPr lang="en-US" dirty="0"/>
              <a:t>, </a:t>
            </a:r>
            <a:r>
              <a:rPr lang="en-US" dirty="0" err="1"/>
              <a:t>konfuzija</a:t>
            </a:r>
            <a:r>
              <a:rPr lang="en-US" dirty="0"/>
              <a:t>, </a:t>
            </a:r>
            <a:r>
              <a:rPr lang="en-US" dirty="0" err="1"/>
              <a:t>sinkopa</a:t>
            </a:r>
            <a:r>
              <a:rPr lang="en-US" dirty="0"/>
              <a:t>, </a:t>
            </a:r>
            <a:r>
              <a:rPr lang="en-US" dirty="0" err="1"/>
              <a:t>tetanija</a:t>
            </a:r>
            <a:endParaRPr lang="sr-Latn-RS" dirty="0"/>
          </a:p>
          <a:p>
            <a:pPr lvl="1"/>
            <a:r>
              <a:rPr lang="en-US" dirty="0" err="1"/>
              <a:t>Kardiovaskularni</a:t>
            </a:r>
            <a:r>
              <a:rPr lang="en-US" dirty="0"/>
              <a:t> </a:t>
            </a:r>
            <a:r>
              <a:rPr lang="en-US" dirty="0" err="1"/>
              <a:t>simptomi</a:t>
            </a:r>
            <a:r>
              <a:rPr lang="en-US" dirty="0"/>
              <a:t>: </a:t>
            </a:r>
            <a:r>
              <a:rPr lang="en-US" dirty="0" err="1"/>
              <a:t>palpitacije</a:t>
            </a:r>
            <a:r>
              <a:rPr lang="en-US" dirty="0"/>
              <a:t>, </a:t>
            </a:r>
            <a:r>
              <a:rPr lang="en-US" dirty="0" err="1"/>
              <a:t>anginozni</a:t>
            </a:r>
            <a:r>
              <a:rPr lang="en-US" dirty="0"/>
              <a:t> </a:t>
            </a:r>
            <a:r>
              <a:rPr lang="en-US" dirty="0" err="1"/>
              <a:t>bol</a:t>
            </a:r>
            <a:r>
              <a:rPr lang="en-US" dirty="0"/>
              <a:t>, </a:t>
            </a:r>
            <a:r>
              <a:rPr lang="en-US" dirty="0" err="1"/>
              <a:t>aritmije</a:t>
            </a:r>
            <a:r>
              <a:rPr lang="en-US" dirty="0"/>
              <a:t> (</a:t>
            </a:r>
            <a:r>
              <a:rPr lang="en-US" dirty="0" err="1"/>
              <a:t>posebno</a:t>
            </a:r>
            <a:r>
              <a:rPr lang="en-US" dirty="0"/>
              <a:t> </a:t>
            </a:r>
            <a:r>
              <a:rPr lang="en-US" dirty="0" err="1"/>
              <a:t>kod</a:t>
            </a:r>
            <a:r>
              <a:rPr lang="en-US" dirty="0"/>
              <a:t> </a:t>
            </a:r>
            <a:r>
              <a:rPr lang="en-US" dirty="0" err="1"/>
              <a:t>pacijenata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sr-Latn-RS" dirty="0"/>
              <a:t>postojećom</a:t>
            </a:r>
            <a:r>
              <a:rPr lang="en-US" dirty="0"/>
              <a:t> </a:t>
            </a:r>
            <a:r>
              <a:rPr lang="en-US" dirty="0" err="1"/>
              <a:t>srčanom</a:t>
            </a:r>
            <a:r>
              <a:rPr lang="en-US" dirty="0"/>
              <a:t> </a:t>
            </a:r>
            <a:r>
              <a:rPr lang="en-US" dirty="0" err="1"/>
              <a:t>bolešću</a:t>
            </a:r>
            <a:r>
              <a:rPr lang="en-US" dirty="0"/>
              <a:t>)</a:t>
            </a:r>
            <a:endParaRPr lang="sr-Latn-RS" dirty="0"/>
          </a:p>
          <a:p>
            <a:pPr lvl="1"/>
            <a:r>
              <a:rPr lang="en-US" dirty="0" err="1"/>
              <a:t>Respiratorni</a:t>
            </a:r>
            <a:r>
              <a:rPr lang="en-US" dirty="0"/>
              <a:t> </a:t>
            </a:r>
            <a:r>
              <a:rPr lang="en-US" dirty="0" err="1"/>
              <a:t>simptomi</a:t>
            </a:r>
            <a:r>
              <a:rPr lang="en-US" dirty="0"/>
              <a:t>: </a:t>
            </a:r>
            <a:r>
              <a:rPr lang="en-US" dirty="0" err="1"/>
              <a:t>dispneja</a:t>
            </a:r>
            <a:r>
              <a:rPr lang="en-US" dirty="0"/>
              <a:t>, </a:t>
            </a:r>
            <a:r>
              <a:rPr lang="en-US" dirty="0" err="1"/>
              <a:t>osećaj</a:t>
            </a:r>
            <a:r>
              <a:rPr lang="en-US" dirty="0"/>
              <a:t> </a:t>
            </a:r>
            <a:r>
              <a:rPr lang="en-US" dirty="0" err="1"/>
              <a:t>nedostatka</a:t>
            </a:r>
            <a:r>
              <a:rPr lang="en-US" dirty="0"/>
              <a:t> </a:t>
            </a:r>
            <a:r>
              <a:rPr lang="en-US" dirty="0" err="1"/>
              <a:t>vazduha</a:t>
            </a:r>
            <a:r>
              <a:rPr lang="en-US" dirty="0"/>
              <a:t>, </a:t>
            </a:r>
            <a:r>
              <a:rPr lang="en-US" dirty="0" err="1"/>
              <a:t>respiratorna</a:t>
            </a:r>
            <a:r>
              <a:rPr lang="en-US" dirty="0"/>
              <a:t> </a:t>
            </a:r>
            <a:r>
              <a:rPr lang="en-US" dirty="0" err="1"/>
              <a:t>neuromuskularna</a:t>
            </a:r>
            <a:r>
              <a:rPr lang="en-US" dirty="0"/>
              <a:t> </a:t>
            </a:r>
            <a:r>
              <a:rPr lang="en-US" dirty="0" err="1"/>
              <a:t>slabost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18501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C28D17-49F6-E2F6-8500-A6181B0A0B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Dijagnoza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F1335D-0D9B-395D-3767-29AD49662A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Analiza </a:t>
            </a:r>
            <a:r>
              <a:rPr lang="en-US" dirty="0" err="1"/>
              <a:t>gasova</a:t>
            </a:r>
            <a:r>
              <a:rPr lang="en-US" dirty="0"/>
              <a:t> </a:t>
            </a:r>
            <a:r>
              <a:rPr lang="en-US" dirty="0" err="1"/>
              <a:t>arterijske</a:t>
            </a:r>
            <a:r>
              <a:rPr lang="en-US" dirty="0"/>
              <a:t> </a:t>
            </a:r>
            <a:r>
              <a:rPr lang="en-US" dirty="0" err="1"/>
              <a:t>krvi</a:t>
            </a:r>
            <a:endParaRPr lang="sr-Latn-RS" dirty="0"/>
          </a:p>
          <a:p>
            <a:r>
              <a:rPr lang="en-US" dirty="0" err="1"/>
              <a:t>Definitivna</a:t>
            </a:r>
            <a:r>
              <a:rPr lang="en-US" dirty="0"/>
              <a:t> </a:t>
            </a:r>
            <a:r>
              <a:rPr lang="en-US" dirty="0" err="1"/>
              <a:t>dijagnoza</a:t>
            </a:r>
            <a:r>
              <a:rPr lang="en-US" dirty="0"/>
              <a:t> </a:t>
            </a:r>
            <a:r>
              <a:rPr lang="en-US" dirty="0" err="1"/>
              <a:t>zahteva</a:t>
            </a:r>
            <a:r>
              <a:rPr lang="en-US" dirty="0"/>
              <a:t>:</a:t>
            </a:r>
            <a:endParaRPr lang="sr-Latn-RS" dirty="0"/>
          </a:p>
          <a:p>
            <a:pPr lvl="1"/>
            <a:r>
              <a:rPr lang="en-US" dirty="0"/>
              <a:t>pH &gt; 7.45</a:t>
            </a:r>
            <a:endParaRPr lang="sr-Latn-RS" dirty="0"/>
          </a:p>
          <a:p>
            <a:pPr lvl="1"/>
            <a:r>
              <a:rPr lang="en-US" dirty="0" err="1"/>
              <a:t>PaCO</a:t>
            </a:r>
            <a:r>
              <a:rPr lang="en-US" dirty="0"/>
              <a:t>₂ &lt; 35 mmHg</a:t>
            </a:r>
            <a:endParaRPr lang="sr-Latn-RS" dirty="0"/>
          </a:p>
          <a:p>
            <a:pPr lvl="1"/>
            <a:r>
              <a:rPr lang="en-US" dirty="0" err="1"/>
              <a:t>Evaluacija</a:t>
            </a:r>
            <a:r>
              <a:rPr lang="en-US" dirty="0"/>
              <a:t> </a:t>
            </a:r>
            <a:r>
              <a:rPr lang="en-US" dirty="0" err="1"/>
              <a:t>bikarbonata</a:t>
            </a:r>
            <a:r>
              <a:rPr lang="en-US" dirty="0"/>
              <a:t> za </a:t>
            </a:r>
            <a:r>
              <a:rPr lang="en-US" dirty="0" err="1"/>
              <a:t>razlikovanje</a:t>
            </a:r>
            <a:r>
              <a:rPr lang="en-US" dirty="0"/>
              <a:t> </a:t>
            </a:r>
            <a:r>
              <a:rPr lang="en-US" dirty="0" err="1"/>
              <a:t>akutne</a:t>
            </a:r>
            <a:r>
              <a:rPr lang="en-US" dirty="0"/>
              <a:t> od </a:t>
            </a:r>
            <a:r>
              <a:rPr lang="en-US" dirty="0" err="1"/>
              <a:t>hronične</a:t>
            </a:r>
            <a:r>
              <a:rPr lang="en-US" dirty="0"/>
              <a:t> </a:t>
            </a:r>
            <a:r>
              <a:rPr lang="en-US" dirty="0" err="1"/>
              <a:t>forme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06600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A2E0D4-A713-ECEE-0C41-9999201FB5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Etiologija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2DA4AC-A2AD-3CFE-DBBD-2649B5BE78BA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en-US" dirty="0" err="1"/>
              <a:t>Hipoksemijski</a:t>
            </a:r>
            <a:r>
              <a:rPr lang="en-US" dirty="0"/>
              <a:t> </a:t>
            </a:r>
            <a:r>
              <a:rPr lang="en-US" dirty="0" err="1"/>
              <a:t>poremećaji</a:t>
            </a:r>
            <a:r>
              <a:rPr lang="en-US" dirty="0"/>
              <a:t>:</a:t>
            </a:r>
            <a:r>
              <a:rPr lang="sr-Latn-RS" dirty="0"/>
              <a:t> </a:t>
            </a:r>
          </a:p>
          <a:p>
            <a:pPr lvl="1"/>
            <a:r>
              <a:rPr lang="en-US" dirty="0" err="1"/>
              <a:t>Boravak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v</a:t>
            </a:r>
            <a:r>
              <a:rPr lang="sr-Latn-RS" dirty="0"/>
              <a:t>eli</a:t>
            </a:r>
            <a:r>
              <a:rPr lang="en-US" dirty="0" err="1"/>
              <a:t>kim</a:t>
            </a:r>
            <a:r>
              <a:rPr lang="en-US" dirty="0"/>
              <a:t> </a:t>
            </a:r>
            <a:r>
              <a:rPr lang="en-US" dirty="0" err="1"/>
              <a:t>nadmorskim</a:t>
            </a:r>
            <a:r>
              <a:rPr lang="en-US" dirty="0"/>
              <a:t> </a:t>
            </a:r>
            <a:r>
              <a:rPr lang="en-US" dirty="0" err="1"/>
              <a:t>visinama</a:t>
            </a:r>
            <a:endParaRPr lang="sr-Latn-RS" dirty="0"/>
          </a:p>
          <a:p>
            <a:pPr lvl="1"/>
            <a:r>
              <a:rPr lang="en-US" dirty="0" err="1"/>
              <a:t>Teška</a:t>
            </a:r>
            <a:r>
              <a:rPr lang="en-US" dirty="0"/>
              <a:t> </a:t>
            </a:r>
            <a:r>
              <a:rPr lang="en-US" dirty="0" err="1"/>
              <a:t>anemija</a:t>
            </a:r>
            <a:r>
              <a:rPr lang="en-US" dirty="0"/>
              <a:t> (Hb &lt; 8 g/dL)</a:t>
            </a:r>
            <a:endParaRPr lang="sr-Latn-RS" dirty="0"/>
          </a:p>
          <a:p>
            <a:pPr lvl="1"/>
            <a:r>
              <a:rPr lang="en-US" dirty="0" err="1"/>
              <a:t>Plućna</a:t>
            </a:r>
            <a:r>
              <a:rPr lang="en-US" dirty="0"/>
              <a:t> </a:t>
            </a:r>
            <a:r>
              <a:rPr lang="en-US" dirty="0" err="1"/>
              <a:t>embolija</a:t>
            </a:r>
            <a:endParaRPr lang="sr-Latn-RS" dirty="0"/>
          </a:p>
          <a:p>
            <a:pPr lvl="1"/>
            <a:r>
              <a:rPr lang="en-US" dirty="0" err="1"/>
              <a:t>Intersticijelne</a:t>
            </a:r>
            <a:r>
              <a:rPr lang="en-US" dirty="0"/>
              <a:t> </a:t>
            </a:r>
            <a:r>
              <a:rPr lang="en-US" dirty="0" err="1"/>
              <a:t>bolesti</a:t>
            </a:r>
            <a:r>
              <a:rPr lang="en-US" dirty="0"/>
              <a:t> </a:t>
            </a:r>
            <a:r>
              <a:rPr lang="en-US" dirty="0" err="1"/>
              <a:t>pluća</a:t>
            </a:r>
            <a:endParaRPr lang="sr-Latn-RS" dirty="0"/>
          </a:p>
          <a:p>
            <a:pPr lvl="1"/>
            <a:r>
              <a:rPr lang="en-US" dirty="0" err="1"/>
              <a:t>Pneumonija</a:t>
            </a:r>
            <a:endParaRPr lang="sr-Latn-RS" dirty="0"/>
          </a:p>
          <a:p>
            <a:pPr lvl="1"/>
            <a:r>
              <a:rPr lang="en-US" dirty="0" err="1"/>
              <a:t>Plućni</a:t>
            </a:r>
            <a:r>
              <a:rPr lang="en-US" dirty="0"/>
              <a:t> </a:t>
            </a:r>
            <a:r>
              <a:rPr lang="en-US" dirty="0" err="1"/>
              <a:t>edem</a:t>
            </a:r>
            <a:endParaRPr lang="sr-Latn-RS" dirty="0"/>
          </a:p>
          <a:p>
            <a:r>
              <a:rPr lang="en-US" dirty="0" err="1"/>
              <a:t>Direktna</a:t>
            </a:r>
            <a:r>
              <a:rPr lang="en-US" dirty="0"/>
              <a:t> </a:t>
            </a:r>
            <a:r>
              <a:rPr lang="en-US" dirty="0" err="1"/>
              <a:t>stimulacija</a:t>
            </a:r>
            <a:r>
              <a:rPr lang="en-US" dirty="0"/>
              <a:t> </a:t>
            </a:r>
            <a:r>
              <a:rPr lang="en-US" dirty="0" err="1"/>
              <a:t>respiratornog</a:t>
            </a:r>
            <a:r>
              <a:rPr lang="en-US" dirty="0"/>
              <a:t> centra:</a:t>
            </a:r>
            <a:endParaRPr lang="sr-Latn-RS" dirty="0"/>
          </a:p>
          <a:p>
            <a:pPr lvl="1"/>
            <a:r>
              <a:rPr lang="en-US" dirty="0" err="1"/>
              <a:t>Sepsa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sistemski</a:t>
            </a:r>
            <a:r>
              <a:rPr lang="en-US" dirty="0"/>
              <a:t> </a:t>
            </a:r>
            <a:r>
              <a:rPr lang="en-US" dirty="0" err="1"/>
              <a:t>inflamatorni</a:t>
            </a:r>
            <a:r>
              <a:rPr lang="en-US" dirty="0"/>
              <a:t> </a:t>
            </a:r>
            <a:r>
              <a:rPr lang="en-US" dirty="0" err="1"/>
              <a:t>odgovor</a:t>
            </a:r>
            <a:endParaRPr lang="sr-Latn-RS" dirty="0"/>
          </a:p>
          <a:p>
            <a:pPr lvl="1"/>
            <a:r>
              <a:rPr lang="en-US" dirty="0" err="1"/>
              <a:t>Hepatička</a:t>
            </a:r>
            <a:r>
              <a:rPr lang="en-US" dirty="0"/>
              <a:t> </a:t>
            </a:r>
            <a:r>
              <a:rPr lang="en-US" dirty="0" err="1"/>
              <a:t>encefalopatija</a:t>
            </a:r>
            <a:endParaRPr lang="sr-Latn-RS" dirty="0"/>
          </a:p>
          <a:p>
            <a:pPr lvl="1"/>
            <a:r>
              <a:rPr lang="en-US" dirty="0" err="1"/>
              <a:t>Cerebrovaskularne</a:t>
            </a:r>
            <a:r>
              <a:rPr lang="en-US" dirty="0"/>
              <a:t> </a:t>
            </a:r>
            <a:r>
              <a:rPr lang="en-US" dirty="0" err="1"/>
              <a:t>bolesti</a:t>
            </a:r>
            <a:endParaRPr lang="sr-Latn-RS" dirty="0"/>
          </a:p>
          <a:p>
            <a:pPr lvl="1"/>
            <a:r>
              <a:rPr lang="en-US" dirty="0"/>
              <a:t>Meningitis, </a:t>
            </a:r>
            <a:endParaRPr lang="sr-Latn-RS" dirty="0"/>
          </a:p>
          <a:p>
            <a:pPr lvl="1"/>
            <a:r>
              <a:rPr lang="en-US" dirty="0" err="1"/>
              <a:t>Encefalitis</a:t>
            </a:r>
            <a:endParaRPr lang="sr-Latn-RS" dirty="0"/>
          </a:p>
          <a:p>
            <a:pPr lvl="1"/>
            <a:r>
              <a:rPr lang="en-US" dirty="0" err="1"/>
              <a:t>Salicilatna</a:t>
            </a:r>
            <a:r>
              <a:rPr lang="en-US" dirty="0"/>
              <a:t> </a:t>
            </a:r>
            <a:r>
              <a:rPr lang="en-US" dirty="0" err="1"/>
              <a:t>intoksikacija</a:t>
            </a:r>
            <a:endParaRPr lang="sr-Latn-RS" dirty="0"/>
          </a:p>
          <a:p>
            <a:pPr lvl="1"/>
            <a:r>
              <a:rPr lang="en-US" dirty="0" err="1"/>
              <a:t>Hiperventilacioni</a:t>
            </a:r>
            <a:r>
              <a:rPr lang="en-US" dirty="0"/>
              <a:t> </a:t>
            </a:r>
            <a:r>
              <a:rPr lang="en-US" dirty="0" err="1"/>
              <a:t>sindrom</a:t>
            </a:r>
            <a:endParaRPr lang="sr-Latn-RS" dirty="0"/>
          </a:p>
          <a:p>
            <a:pPr lvl="1"/>
            <a:r>
              <a:rPr lang="en-US" dirty="0" err="1"/>
              <a:t>Trudnoća</a:t>
            </a:r>
            <a:r>
              <a:rPr lang="en-US" dirty="0"/>
              <a:t> (</a:t>
            </a:r>
            <a:r>
              <a:rPr lang="en-US" dirty="0" err="1"/>
              <a:t>fiziološka</a:t>
            </a:r>
            <a:r>
              <a:rPr lang="en-US" dirty="0"/>
              <a:t> </a:t>
            </a:r>
            <a:r>
              <a:rPr lang="en-US" dirty="0" err="1"/>
              <a:t>hiperventilacija</a:t>
            </a:r>
            <a:r>
              <a:rPr lang="en-US" dirty="0"/>
              <a:t>)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B358C24-827C-32E2-9B1A-3450E62503B8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55000" lnSpcReduction="20000"/>
          </a:bodyPr>
          <a:lstStyle/>
          <a:p>
            <a:r>
              <a:rPr lang="en-US" dirty="0" err="1"/>
              <a:t>Jatrogeni</a:t>
            </a:r>
            <a:r>
              <a:rPr lang="en-US" dirty="0"/>
              <a:t> </a:t>
            </a:r>
            <a:r>
              <a:rPr lang="en-US" dirty="0" err="1"/>
              <a:t>uzroci</a:t>
            </a:r>
            <a:r>
              <a:rPr lang="en-US" dirty="0"/>
              <a:t>:</a:t>
            </a:r>
            <a:endParaRPr lang="sr-Latn-RS" dirty="0"/>
          </a:p>
          <a:p>
            <a:pPr lvl="1"/>
            <a:r>
              <a:rPr lang="en-US" dirty="0" err="1"/>
              <a:t>Preterana</a:t>
            </a:r>
            <a:r>
              <a:rPr lang="en-US" dirty="0"/>
              <a:t> </a:t>
            </a:r>
            <a:r>
              <a:rPr lang="en-US" dirty="0" err="1"/>
              <a:t>mehanička</a:t>
            </a:r>
            <a:r>
              <a:rPr lang="en-US" dirty="0"/>
              <a:t> </a:t>
            </a:r>
            <a:r>
              <a:rPr lang="en-US" dirty="0" err="1"/>
              <a:t>ventilacija</a:t>
            </a:r>
            <a:endParaRPr lang="sr-Latn-RS" dirty="0"/>
          </a:p>
          <a:p>
            <a:pPr lvl="1"/>
            <a:r>
              <a:rPr lang="en-US" dirty="0" err="1"/>
              <a:t>Visoke</a:t>
            </a:r>
            <a:r>
              <a:rPr lang="en-US" dirty="0"/>
              <a:t> doze progesterone</a:t>
            </a:r>
            <a:endParaRPr lang="sr-Latn-RS" dirty="0"/>
          </a:p>
          <a:p>
            <a:pPr lvl="1"/>
            <a:r>
              <a:rPr lang="en-US" dirty="0" err="1"/>
              <a:t>Analgetici</a:t>
            </a:r>
            <a:r>
              <a:rPr lang="en-US" dirty="0"/>
              <a:t>, </a:t>
            </a:r>
            <a:endParaRPr lang="sr-Latn-RS" dirty="0"/>
          </a:p>
          <a:p>
            <a:pPr lvl="1"/>
            <a:r>
              <a:rPr lang="sr-Latn-RS" dirty="0"/>
              <a:t>S</a:t>
            </a:r>
            <a:r>
              <a:rPr lang="en-US" dirty="0" err="1"/>
              <a:t>impatomimetici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29683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09E259-D095-4EA4-F4DB-814EA8966C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Principi lečenja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C855B6-4126-98B4-2606-119240AF53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2647" y="1715532"/>
            <a:ext cx="10653579" cy="2066759"/>
          </a:xfrm>
        </p:spPr>
        <p:txBody>
          <a:bodyPr/>
          <a:lstStyle/>
          <a:p>
            <a:r>
              <a:rPr lang="en-US" dirty="0" err="1"/>
              <a:t>Lečenje</a:t>
            </a:r>
            <a:r>
              <a:rPr lang="en-US" dirty="0"/>
              <a:t> </a:t>
            </a:r>
            <a:r>
              <a:rPr lang="en-US" dirty="0" err="1"/>
              <a:t>respiratorne</a:t>
            </a:r>
            <a:r>
              <a:rPr lang="en-US" dirty="0"/>
              <a:t> </a:t>
            </a:r>
            <a:r>
              <a:rPr lang="en-US" dirty="0" err="1"/>
              <a:t>alkaloze</a:t>
            </a:r>
            <a:r>
              <a:rPr lang="en-US" dirty="0"/>
              <a:t> je </a:t>
            </a:r>
            <a:r>
              <a:rPr lang="en-US" dirty="0" err="1"/>
              <a:t>fundamentalno</a:t>
            </a:r>
            <a:r>
              <a:rPr lang="en-US" dirty="0"/>
              <a:t> </a:t>
            </a:r>
            <a:r>
              <a:rPr lang="en-US" dirty="0" err="1"/>
              <a:t>etiološko</a:t>
            </a:r>
            <a:r>
              <a:rPr lang="en-US" dirty="0"/>
              <a:t>. </a:t>
            </a:r>
            <a:endParaRPr lang="sr-Latn-RS" dirty="0"/>
          </a:p>
          <a:p>
            <a:r>
              <a:rPr lang="en-US" dirty="0" err="1"/>
              <a:t>Simptomatska</a:t>
            </a:r>
            <a:r>
              <a:rPr lang="en-US" dirty="0"/>
              <a:t> </a:t>
            </a:r>
            <a:r>
              <a:rPr lang="en-US" dirty="0" err="1"/>
              <a:t>terapija</a:t>
            </a:r>
            <a:r>
              <a:rPr lang="en-US" dirty="0"/>
              <a:t> je </a:t>
            </a:r>
            <a:r>
              <a:rPr lang="en-US" dirty="0" err="1"/>
              <a:t>retko</a:t>
            </a:r>
            <a:r>
              <a:rPr lang="en-US" dirty="0"/>
              <a:t> </a:t>
            </a:r>
            <a:r>
              <a:rPr lang="en-US" dirty="0" err="1"/>
              <a:t>indi</a:t>
            </a:r>
            <a:r>
              <a:rPr lang="sr-Latn-RS" dirty="0"/>
              <a:t>kov</a:t>
            </a:r>
            <a:r>
              <a:rPr lang="en-US" dirty="0"/>
              <a:t>ana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primenjuje</a:t>
            </a:r>
            <a:r>
              <a:rPr lang="en-US" dirty="0"/>
              <a:t> se </a:t>
            </a:r>
            <a:r>
              <a:rPr lang="en-US" dirty="0" err="1"/>
              <a:t>samo</a:t>
            </a:r>
            <a:r>
              <a:rPr lang="en-US" dirty="0"/>
              <a:t> u </a:t>
            </a:r>
            <a:r>
              <a:rPr lang="en-US" dirty="0" err="1"/>
              <a:t>odsustvu</a:t>
            </a:r>
            <a:r>
              <a:rPr lang="en-US" dirty="0"/>
              <a:t> </a:t>
            </a:r>
            <a:r>
              <a:rPr lang="en-US" dirty="0" err="1"/>
              <a:t>jasno</a:t>
            </a:r>
            <a:r>
              <a:rPr lang="en-US" dirty="0"/>
              <a:t> </a:t>
            </a:r>
            <a:r>
              <a:rPr lang="en-US" dirty="0" err="1"/>
              <a:t>definisanog</a:t>
            </a:r>
            <a:r>
              <a:rPr lang="en-US" dirty="0"/>
              <a:t> </a:t>
            </a:r>
            <a:r>
              <a:rPr lang="en-US" dirty="0" err="1"/>
              <a:t>uzroka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kod</a:t>
            </a:r>
            <a:r>
              <a:rPr lang="en-US" dirty="0"/>
              <a:t> </a:t>
            </a:r>
            <a:r>
              <a:rPr lang="en-US" dirty="0" err="1"/>
              <a:t>refrakterne</a:t>
            </a:r>
            <a:r>
              <a:rPr lang="en-US" dirty="0"/>
              <a:t> </a:t>
            </a:r>
            <a:r>
              <a:rPr lang="en-US" dirty="0" err="1"/>
              <a:t>simptomatologije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6383439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68ECAD-5B5E-0895-1D4A-269C7A0537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Lečenje hiperventilacionog sindroma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724E39-3FD9-9A1A-FCD8-7A7E8DAA13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2647" y="1715532"/>
            <a:ext cx="10653579" cy="3874777"/>
          </a:xfrm>
        </p:spPr>
        <p:txBody>
          <a:bodyPr/>
          <a:lstStyle/>
          <a:p>
            <a:r>
              <a:rPr lang="en-US" dirty="0"/>
              <a:t>Ovo je </a:t>
            </a:r>
            <a:r>
              <a:rPr lang="en-US" dirty="0" err="1"/>
              <a:t>najčešći</a:t>
            </a:r>
            <a:r>
              <a:rPr lang="en-US" dirty="0"/>
              <a:t> </a:t>
            </a:r>
            <a:r>
              <a:rPr lang="en-US" dirty="0" err="1"/>
              <a:t>uzrok</a:t>
            </a:r>
            <a:r>
              <a:rPr lang="en-US" dirty="0"/>
              <a:t> </a:t>
            </a:r>
            <a:r>
              <a:rPr lang="en-US" dirty="0" err="1"/>
              <a:t>respiratorne</a:t>
            </a:r>
            <a:r>
              <a:rPr lang="en-US" dirty="0"/>
              <a:t> </a:t>
            </a:r>
            <a:r>
              <a:rPr lang="en-US" dirty="0" err="1"/>
              <a:t>alkaloze</a:t>
            </a:r>
            <a:r>
              <a:rPr lang="en-US" dirty="0"/>
              <a:t> </a:t>
            </a:r>
            <a:r>
              <a:rPr lang="en-US" dirty="0" err="1"/>
              <a:t>kod</a:t>
            </a:r>
            <a:r>
              <a:rPr lang="en-US" dirty="0"/>
              <a:t> </a:t>
            </a:r>
            <a:r>
              <a:rPr lang="en-US" dirty="0" err="1"/>
              <a:t>ambulantnih</a:t>
            </a:r>
            <a:r>
              <a:rPr lang="en-US" dirty="0"/>
              <a:t> </a:t>
            </a:r>
            <a:r>
              <a:rPr lang="en-US" dirty="0" err="1"/>
              <a:t>pacijenata</a:t>
            </a:r>
            <a:r>
              <a:rPr lang="en-US" dirty="0"/>
              <a:t>. </a:t>
            </a:r>
            <a:r>
              <a:rPr lang="en-US" dirty="0" err="1"/>
              <a:t>Terapijski</a:t>
            </a:r>
            <a:r>
              <a:rPr lang="en-US" dirty="0"/>
              <a:t> </a:t>
            </a:r>
            <a:r>
              <a:rPr lang="en-US" dirty="0" err="1"/>
              <a:t>pristup</a:t>
            </a:r>
            <a:r>
              <a:rPr lang="en-US" dirty="0"/>
              <a:t> </a:t>
            </a:r>
            <a:r>
              <a:rPr lang="en-US" dirty="0" err="1"/>
              <a:t>uključuje</a:t>
            </a:r>
            <a:r>
              <a:rPr lang="en-US" dirty="0"/>
              <a:t>:</a:t>
            </a:r>
          </a:p>
          <a:p>
            <a:pPr lvl="1"/>
            <a:r>
              <a:rPr lang="sr-Latn-RS" dirty="0"/>
              <a:t>Smirivanje</a:t>
            </a:r>
            <a:r>
              <a:rPr lang="en-US" dirty="0"/>
              <a:t> </a:t>
            </a:r>
            <a:r>
              <a:rPr lang="en-US" dirty="0" err="1"/>
              <a:t>pacijenta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edukacija</a:t>
            </a:r>
            <a:r>
              <a:rPr lang="en-US" dirty="0"/>
              <a:t> o </a:t>
            </a:r>
            <a:r>
              <a:rPr lang="en-US" dirty="0" err="1"/>
              <a:t>benignoj</a:t>
            </a:r>
            <a:r>
              <a:rPr lang="en-US" dirty="0"/>
              <a:t> </a:t>
            </a:r>
            <a:r>
              <a:rPr lang="en-US" dirty="0" err="1"/>
              <a:t>prirodi</a:t>
            </a:r>
            <a:r>
              <a:rPr lang="en-US" dirty="0"/>
              <a:t> </a:t>
            </a:r>
            <a:r>
              <a:rPr lang="en-US" dirty="0" err="1"/>
              <a:t>simptoma</a:t>
            </a:r>
            <a:endParaRPr lang="en-US" dirty="0"/>
          </a:p>
          <a:p>
            <a:pPr lvl="1"/>
            <a:r>
              <a:rPr lang="en-US" dirty="0" err="1"/>
              <a:t>Tehnike</a:t>
            </a:r>
            <a:r>
              <a:rPr lang="en-US" dirty="0"/>
              <a:t> </a:t>
            </a:r>
            <a:r>
              <a:rPr lang="en-US" dirty="0" err="1"/>
              <a:t>kontrolisanog</a:t>
            </a:r>
            <a:r>
              <a:rPr lang="en-US" dirty="0"/>
              <a:t> </a:t>
            </a:r>
            <a:r>
              <a:rPr lang="en-US" dirty="0" err="1"/>
              <a:t>disanja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produženim</a:t>
            </a:r>
            <a:r>
              <a:rPr lang="en-US" dirty="0"/>
              <a:t> </a:t>
            </a:r>
            <a:r>
              <a:rPr lang="en-US" dirty="0" err="1"/>
              <a:t>ekspirijumom</a:t>
            </a:r>
            <a:endParaRPr lang="en-US" dirty="0"/>
          </a:p>
          <a:p>
            <a:pPr lvl="1"/>
            <a:r>
              <a:rPr lang="en-US" dirty="0" err="1"/>
              <a:t>Kognitivno-bihejvioralna</a:t>
            </a:r>
            <a:r>
              <a:rPr lang="en-US" dirty="0"/>
              <a:t> </a:t>
            </a:r>
            <a:r>
              <a:rPr lang="en-US" dirty="0" err="1"/>
              <a:t>terapija</a:t>
            </a:r>
            <a:r>
              <a:rPr lang="en-US" dirty="0"/>
              <a:t> za </a:t>
            </a:r>
            <a:r>
              <a:rPr lang="en-US" dirty="0" err="1"/>
              <a:t>dugotrajnu</a:t>
            </a:r>
            <a:r>
              <a:rPr lang="en-US" dirty="0"/>
              <a:t> </a:t>
            </a:r>
            <a:r>
              <a:rPr lang="en-US" dirty="0" err="1"/>
              <a:t>kontrolu</a:t>
            </a:r>
            <a:endParaRPr lang="en-US" dirty="0"/>
          </a:p>
          <a:p>
            <a:pPr lvl="1"/>
            <a:r>
              <a:rPr lang="sr-Latn-RS" dirty="0"/>
              <a:t>Anksiolitici</a:t>
            </a:r>
            <a:r>
              <a:rPr lang="en-US" dirty="0"/>
              <a:t> (</a:t>
            </a:r>
            <a:r>
              <a:rPr lang="en-US" dirty="0" err="1"/>
              <a:t>benzodiazepini</a:t>
            </a:r>
            <a:r>
              <a:rPr lang="en-US" dirty="0"/>
              <a:t>) </a:t>
            </a:r>
            <a:r>
              <a:rPr lang="en-US" dirty="0" err="1"/>
              <a:t>samo</a:t>
            </a:r>
            <a:r>
              <a:rPr lang="en-US" dirty="0"/>
              <a:t> u </a:t>
            </a:r>
            <a:r>
              <a:rPr lang="en-US" dirty="0" err="1"/>
              <a:t>akutnim</a:t>
            </a:r>
            <a:r>
              <a:rPr lang="en-US" dirty="0"/>
              <a:t> </a:t>
            </a:r>
            <a:r>
              <a:rPr lang="en-US" dirty="0" err="1"/>
              <a:t>epizodama</a:t>
            </a:r>
            <a:r>
              <a:rPr lang="en-US" dirty="0"/>
              <a:t>: alprazolam 0.25-0.5 mg </a:t>
            </a:r>
            <a:r>
              <a:rPr lang="en-US" dirty="0" err="1"/>
              <a:t>ili</a:t>
            </a:r>
            <a:r>
              <a:rPr lang="en-US" dirty="0"/>
              <a:t> diazepam 2-5 mg</a:t>
            </a:r>
          </a:p>
          <a:p>
            <a:pPr lvl="1"/>
            <a:r>
              <a:rPr lang="en-US" dirty="0" err="1"/>
              <a:t>Kontroverza</a:t>
            </a:r>
            <a:r>
              <a:rPr lang="en-US" dirty="0"/>
              <a:t> </a:t>
            </a:r>
            <a:r>
              <a:rPr lang="en-US" dirty="0" err="1"/>
              <a:t>oko</a:t>
            </a:r>
            <a:r>
              <a:rPr lang="en-US" dirty="0"/>
              <a:t> </a:t>
            </a:r>
            <a:r>
              <a:rPr lang="en-US" dirty="0" err="1"/>
              <a:t>upotrebe</a:t>
            </a:r>
            <a:r>
              <a:rPr lang="en-US" dirty="0"/>
              <a:t> "rebreathing" </a:t>
            </a:r>
            <a:r>
              <a:rPr lang="en-US" dirty="0" err="1"/>
              <a:t>tehnike</a:t>
            </a:r>
            <a:r>
              <a:rPr lang="en-US" dirty="0"/>
              <a:t>: </a:t>
            </a:r>
            <a:r>
              <a:rPr lang="en-US" dirty="0" err="1"/>
              <a:t>tradicionalno</a:t>
            </a:r>
            <a:r>
              <a:rPr lang="en-US" dirty="0"/>
              <a:t> se </a:t>
            </a:r>
            <a:r>
              <a:rPr lang="en-US" dirty="0" err="1"/>
              <a:t>koristilo</a:t>
            </a:r>
            <a:r>
              <a:rPr lang="en-US" dirty="0"/>
              <a:t> </a:t>
            </a:r>
            <a:r>
              <a:rPr lang="en-US" b="1" dirty="0" err="1"/>
              <a:t>disanje</a:t>
            </a:r>
            <a:r>
              <a:rPr lang="en-US" b="1" dirty="0"/>
              <a:t> u </a:t>
            </a:r>
            <a:r>
              <a:rPr lang="en-US" b="1" dirty="0" err="1"/>
              <a:t>papirnu</a:t>
            </a:r>
            <a:r>
              <a:rPr lang="en-US" b="1" dirty="0"/>
              <a:t> </a:t>
            </a:r>
            <a:r>
              <a:rPr lang="en-US" b="1" dirty="0" err="1"/>
              <a:t>kesu</a:t>
            </a:r>
            <a:r>
              <a:rPr lang="en-US" b="1" dirty="0"/>
              <a:t>,</a:t>
            </a:r>
            <a:r>
              <a:rPr lang="en-US" dirty="0"/>
              <a:t> </a:t>
            </a:r>
            <a:r>
              <a:rPr lang="en-US" dirty="0" err="1"/>
              <a:t>ali</a:t>
            </a:r>
            <a:r>
              <a:rPr lang="en-US" dirty="0"/>
              <a:t> </a:t>
            </a:r>
            <a:r>
              <a:rPr lang="en-US" dirty="0" err="1"/>
              <a:t>savremene</a:t>
            </a:r>
            <a:r>
              <a:rPr lang="en-US" dirty="0"/>
              <a:t> </a:t>
            </a:r>
            <a:r>
              <a:rPr lang="en-US" dirty="0" err="1"/>
              <a:t>preporuke</a:t>
            </a:r>
            <a:r>
              <a:rPr lang="en-US" dirty="0"/>
              <a:t> </a:t>
            </a:r>
            <a:r>
              <a:rPr lang="en-US" dirty="0" err="1"/>
              <a:t>ovu</a:t>
            </a:r>
            <a:r>
              <a:rPr lang="en-US" dirty="0"/>
              <a:t> </a:t>
            </a:r>
            <a:r>
              <a:rPr lang="en-US" dirty="0" err="1"/>
              <a:t>metodu</a:t>
            </a:r>
            <a:r>
              <a:rPr lang="en-US" dirty="0"/>
              <a:t> </a:t>
            </a:r>
            <a:r>
              <a:rPr lang="en-US" dirty="0" err="1"/>
              <a:t>smatraju</a:t>
            </a:r>
            <a:r>
              <a:rPr lang="en-US" dirty="0"/>
              <a:t> </a:t>
            </a:r>
            <a:r>
              <a:rPr lang="en-US" dirty="0" err="1"/>
              <a:t>potencijalno</a:t>
            </a:r>
            <a:r>
              <a:rPr lang="en-US" dirty="0"/>
              <a:t> </a:t>
            </a:r>
            <a:r>
              <a:rPr lang="en-US" dirty="0" err="1"/>
              <a:t>opasnom</a:t>
            </a:r>
            <a:r>
              <a:rPr lang="en-US" dirty="0"/>
              <a:t> </a:t>
            </a:r>
            <a:r>
              <a:rPr lang="en-US" dirty="0" err="1"/>
              <a:t>zbog</a:t>
            </a:r>
            <a:r>
              <a:rPr lang="en-US" dirty="0"/>
              <a:t> </a:t>
            </a:r>
            <a:r>
              <a:rPr lang="en-US" dirty="0" err="1"/>
              <a:t>rizika</a:t>
            </a:r>
            <a:r>
              <a:rPr lang="en-US" dirty="0"/>
              <a:t> od </a:t>
            </a:r>
            <a:r>
              <a:rPr lang="en-US" dirty="0" err="1"/>
              <a:t>hipoksemije</a:t>
            </a:r>
            <a:r>
              <a:rPr lang="en-US" dirty="0"/>
              <a:t>, </a:t>
            </a:r>
            <a:r>
              <a:rPr lang="en-US" dirty="0" err="1"/>
              <a:t>posebno</a:t>
            </a:r>
            <a:r>
              <a:rPr lang="en-US" dirty="0"/>
              <a:t> </a:t>
            </a:r>
            <a:r>
              <a:rPr lang="en-US" dirty="0" err="1"/>
              <a:t>kod</a:t>
            </a:r>
            <a:r>
              <a:rPr lang="en-US" dirty="0"/>
              <a:t> </a:t>
            </a:r>
            <a:r>
              <a:rPr lang="en-US" dirty="0" err="1"/>
              <a:t>pacijenata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kardiopulmonalnim</a:t>
            </a:r>
            <a:r>
              <a:rPr lang="en-US" dirty="0"/>
              <a:t> </a:t>
            </a:r>
            <a:r>
              <a:rPr lang="en-US" dirty="0" err="1"/>
              <a:t>bolestima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57378684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ED7006-9120-1227-2CC6-CAD540C0D7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Lečenje plućne embolije</a:t>
            </a:r>
            <a:endParaRPr lang="en-US" dirty="0"/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E4F4F1A1-5C2F-C110-3515-5B999C9A5C5D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612647" y="2430859"/>
            <a:ext cx="10012485" cy="31631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Antikoagulantna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terapija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prema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važećim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protokolima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endParaRPr lang="sr-Latn-RS" altLang="en-US" sz="2400" dirty="0">
              <a:latin typeface="Arial" panose="020B0604020202020204" pitchFamily="34" charset="0"/>
            </a:endParaRPr>
          </a:p>
          <a:p>
            <a:pPr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Trombolitička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terapija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u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masivnoj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plućnoj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emboliji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sa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hemodinamskom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endParaRPr lang="sr-Latn-RS" altLang="en-US" sz="2400" dirty="0">
              <a:latin typeface="Arial" panose="020B0604020202020204" pitchFamily="34" charset="0"/>
            </a:endParaRPr>
          </a:p>
          <a:p>
            <a:pPr marL="0" indent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nestabilnošću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endParaRPr kumimoji="0" lang="sr-Latn-RS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sr-Latn-R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Terapija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kiseonikom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uz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pažljivo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titriranje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endParaRPr kumimoji="0" lang="sr-Latn-RS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Analgetici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za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kontrolu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bola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smanjenje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tahipneje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450975985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TM02892315[[fn=Wisp]]</Template>
  <TotalTime>61</TotalTime>
  <Words>1200</Words>
  <Application>Microsoft Office PowerPoint</Application>
  <PresentationFormat>Widescreen</PresentationFormat>
  <Paragraphs>118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2" baseType="lpstr">
      <vt:lpstr>Arial</vt:lpstr>
      <vt:lpstr>Century Gothic</vt:lpstr>
      <vt:lpstr>Wingdings 3</vt:lpstr>
      <vt:lpstr>Wisp</vt:lpstr>
      <vt:lpstr>Lečenje respiratorne alkaloze</vt:lpstr>
      <vt:lpstr>Definicija</vt:lpstr>
      <vt:lpstr>Patogeneza i kompenzatorni mehanizmi</vt:lpstr>
      <vt:lpstr>Klinička slika</vt:lpstr>
      <vt:lpstr>Dijagnoza</vt:lpstr>
      <vt:lpstr>Etiologija</vt:lpstr>
      <vt:lpstr>Principi lečenja</vt:lpstr>
      <vt:lpstr>Lečenje hiperventilacionog sindroma</vt:lpstr>
      <vt:lpstr>Lečenje plućne embolije</vt:lpstr>
      <vt:lpstr>Lečenje sepse</vt:lpstr>
      <vt:lpstr>Alkaloza zbog mehaničke ventilacije</vt:lpstr>
      <vt:lpstr>PowerPoint Presentation</vt:lpstr>
      <vt:lpstr>Alkaloza kod boravka na velikoj nadmorskoj visini</vt:lpstr>
      <vt:lpstr>Korekcija elektrolita</vt:lpstr>
      <vt:lpstr>Monitoring</vt:lpstr>
      <vt:lpstr>Posebne kliničke situacije</vt:lpstr>
      <vt:lpstr>Zaključak</vt:lpstr>
      <vt:lpstr>Reference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Sloba</dc:creator>
  <cp:lastModifiedBy>Sloba</cp:lastModifiedBy>
  <cp:revision>10</cp:revision>
  <dcterms:created xsi:type="dcterms:W3CDTF">2025-12-02T19:08:02Z</dcterms:created>
  <dcterms:modified xsi:type="dcterms:W3CDTF">2025-12-02T20:09:27Z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name="NXPowerLiteLastOptimized" pid="2">
    <vt:lpwstr>144250</vt:lpwstr>
  </property>
  <property fmtid="{D5CDD505-2E9C-101B-9397-08002B2CF9AE}" name="NXPowerLiteSettings" pid="3">
    <vt:lpwstr>F7000400038000</vt:lpwstr>
  </property>
  <property fmtid="{D5CDD505-2E9C-101B-9397-08002B2CF9AE}" name="NXPowerLiteVersion" pid="4">
    <vt:lpwstr>S11.0.1</vt:lpwstr>
  </property>
</Properties>
</file>