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18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12/2/2025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6551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40215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6084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12/2/2025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74938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76073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3363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69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84895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97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59790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7651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12/2/2025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84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algn="ctr" cap="flat" cmpd="sng" w="12700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algn="ctr" cap="flat" cmpd="sng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endParaRPr dirty="0"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B002E7-A629-BE94-C3FB-1909EA1834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885557"/>
            <a:ext cx="4114800" cy="2215152"/>
          </a:xfrm>
        </p:spPr>
        <p:txBody>
          <a:bodyPr>
            <a:normAutofit/>
          </a:bodyPr>
          <a:lstStyle/>
          <a:p>
            <a:r>
              <a:rPr dirty="0" lang="sr-Latn-RS"/>
              <a:t>Lečenje respiratorne acidoze</a:t>
            </a:r>
            <a:endParaRPr dirty="0"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EBEC0C-4C28-D14B-3437-1DEE3FA38570}"/>
              </a:ext>
            </a:extLst>
          </p:cNvPr>
          <p:cNvSpPr>
            <a:spLocks noGrp="1"/>
          </p:cNvSpPr>
          <p:nvPr>
            <p:ph idx="1" type="subTitle"/>
          </p:nvPr>
        </p:nvSpPr>
        <p:spPr>
          <a:xfrm>
            <a:off x="530352" y="3509963"/>
            <a:ext cx="4114800" cy="2215152"/>
          </a:xfrm>
        </p:spPr>
        <p:txBody>
          <a:bodyPr>
            <a:normAutofit/>
          </a:bodyPr>
          <a:lstStyle/>
          <a:p>
            <a:r>
              <a:rPr dirty="0" lang="sr-Latn-RS"/>
              <a:t>prof. dr Slobodan Janković</a:t>
            </a:r>
            <a:endParaRPr dirty="0"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52C2BA4-3BBE-4D22-A0D9-8D2A7B8F1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5918708"/>
            <a:ext cx="4187283" cy="939292"/>
          </a:xfrm>
          <a:custGeom>
            <a:avLst/>
            <a:gdLst>
              <a:gd fmla="*/ 2025355 w 2438970" name="connsiteX0"/>
              <a:gd fmla="*/ 235 h 1341332" name="connsiteY0"/>
              <a:gd fmla="*/ 2381960 w 2438970" name="connsiteX1"/>
              <a:gd fmla="*/ 44517 h 1341332" name="connsiteY1"/>
              <a:gd fmla="*/ 2438970 w 2438970" name="connsiteX2"/>
              <a:gd fmla="*/ 58872 h 1341332" name="connsiteY2"/>
              <a:gd fmla="*/ 2438970 w 2438970" name="connsiteX3"/>
              <a:gd fmla="*/ 1341332 h 1341332" name="connsiteY3"/>
              <a:gd fmla="*/ 0 w 2438970" name="connsiteX4"/>
              <a:gd fmla="*/ 1341332 h 1341332" name="connsiteY4"/>
              <a:gd fmla="*/ 13333 w 2438970" name="connsiteX5"/>
              <a:gd fmla="*/ 1328018 h 1341332" name="connsiteY5"/>
              <a:gd fmla="*/ 936262 w 2438970" name="connsiteX6"/>
              <a:gd fmla="*/ 459947 h 1341332" name="connsiteY6"/>
              <a:gd fmla="*/ 1554028 w 2438970" name="connsiteX7"/>
              <a:gd fmla="*/ 71153 h 1341332" name="connsiteY7"/>
              <a:gd fmla="*/ 2025355 w 2438970" name="connsiteX8"/>
              <a:gd fmla="*/ 235 h 1341332" name="connsiteY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1341332" w="2438970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dirty="0"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E0C937-B5B1-B90E-13BC-6EDFA8BBE4A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-3" l="47" r="14"/>
          <a:stretch>
            <a:fillRect/>
          </a:stretch>
        </p:blipFill>
        <p:spPr>
          <a:xfrm>
            <a:off x="5334000" y="10"/>
            <a:ext cx="6858000" cy="6855654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2AA7049-B18D-49D6-AD7D-DBB9E19FB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rot="16200000">
            <a:off x="10713190" y="-534982"/>
            <a:ext cx="943826" cy="2013794"/>
          </a:xfrm>
          <a:custGeom>
            <a:avLst/>
            <a:gdLst>
              <a:gd fmla="*/ 0 w 1085312" name="connsiteX0"/>
              <a:gd fmla="*/ 2315675 h 2315675" name="connsiteY0"/>
              <a:gd fmla="*/ 0 w 1085312" name="connsiteX1"/>
              <a:gd fmla="*/ 0 h 2315675" name="connsiteY1"/>
              <a:gd fmla="*/ 53089 w 1085312" name="connsiteX2"/>
              <a:gd fmla="*/ 4542 h 2315675" name="connsiteY2"/>
              <a:gd fmla="*/ 790077 w 1085312" name="connsiteX3"/>
              <a:gd fmla="*/ 872756 h 2315675" name="connsiteY3"/>
              <a:gd fmla="*/ 1085252 w 1085312" name="connsiteX4"/>
              <a:gd fmla="*/ 1943649 h 2315675" name="connsiteY4"/>
              <a:gd fmla="*/ 1064832 w 1085312" name="connsiteX5"/>
              <a:gd fmla="*/ 2198094 h 2315675" name="connsiteY5"/>
              <a:gd fmla="*/ 1043734 w 1085312" name="connsiteX6"/>
              <a:gd fmla="*/ 2315675 h 2315675" name="connsiteY6"/>
              <a:gd fmla="*/ 0 w 1085312" name="connsiteX7"/>
              <a:gd fmla="*/ 2315675 h 2315675" name="connsiteY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2315675" w="1085312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850DB66-16D1-4953-A6E3-FCA3DC5F27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 noGrp="1" noMove="1" noResize="1" noRot="1" noUngrp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35690" y="328232"/>
            <a:ext cx="886142" cy="693398"/>
            <a:chOff x="10948005" y="3379098"/>
            <a:chExt cx="868640" cy="679702"/>
          </a:xfrm>
          <a:solidFill>
            <a:schemeClr val="accent6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698AB2F-1D17-4249-81CB-9A41D46B8E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fmla="*/ 237621 w 453152" name="connsiteX0"/>
                <a:gd fmla="*/ 965 h 401867" name="connsiteY0"/>
                <a:gd fmla="*/ 370246 w 453152" name="connsiteX1"/>
                <a:gd fmla="*/ 23666 h 401867" name="connsiteY1"/>
                <a:gd fmla="*/ 437392 w 453152" name="connsiteX2"/>
                <a:gd fmla="*/ 198545 h 401867" name="connsiteY2"/>
                <a:gd fmla="*/ 67745 w 453152" name="connsiteX3"/>
                <a:gd fmla="*/ 392003 h 401867" name="connsiteY3"/>
                <a:gd fmla="*/ 911 w 453152" name="connsiteX4"/>
                <a:gd fmla="*/ 254095 h 401867" name="connsiteY4"/>
                <a:gd fmla="*/ 115564 w 453152" name="connsiteX5"/>
                <a:gd fmla="*/ 51160 h 401867" name="connsiteY5"/>
                <a:gd fmla="*/ 237621 w 453152" name="connsiteX6"/>
                <a:gd fmla="*/ 965 h 401867" name="connsiteY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401867" w="453152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b="0" baseline="0" cap="none" i="0" kern="1200" kumimoji="0" lang="en-US" noProof="0" normalizeH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301961-8687-4ADB-8043-4065F470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fmla="*/ 252822 w 466107" name="connsiteX0"/>
                <a:gd fmla="*/ 1539 h 328114" name="connsiteY0"/>
                <a:gd fmla="*/ 451641 w 466107" name="connsiteX1"/>
                <a:gd fmla="*/ 122177 h 328114" name="connsiteY1"/>
                <a:gd fmla="*/ 391790 w 466107" name="connsiteX2"/>
                <a:gd fmla="*/ 297430 h 328114" name="connsiteY2"/>
                <a:gd fmla="*/ 8614 w 466107" name="connsiteX3"/>
                <a:gd fmla="*/ 243252 h 328114" name="connsiteY3"/>
                <a:gd fmla="*/ 45897 w 466107" name="connsiteX4"/>
                <a:gd fmla="*/ 97302 h 328114" name="connsiteY4"/>
                <a:gd fmla="*/ 252822 w 466107" name="connsiteX5"/>
                <a:gd fmla="*/ 1539 h 328114" name="connsiteY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328114" w="466107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b="0" baseline="0" cap="none" i="0" kern="1200" kumimoji="0" lang="en-US" noProof="0" normalizeH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8" name="Graphic 15">
              <a:extLst>
                <a:ext uri="{FF2B5EF4-FFF2-40B4-BE49-F238E27FC236}">
                  <a16:creationId xmlns:a16="http://schemas.microsoft.com/office/drawing/2014/main" id="{9DC20816-893A-4201-AA91-22F71E46F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fmla="*/ 17664 w 5240764" name="connsiteX0"/>
                <a:gd fmla="*/ 2947947 h 4789394" name="connsiteY0"/>
                <a:gd fmla="*/ 903489 w 5240764" name="connsiteX1"/>
                <a:gd fmla="*/ 195222 h 4789394" name="connsiteY1"/>
                <a:gd fmla="*/ 3560964 w 5240764" name="connsiteX2"/>
                <a:gd fmla="*/ 357147 h 4789394" name="connsiteY2"/>
                <a:gd fmla="*/ 5240602 w 5240764" name="connsiteX3"/>
                <a:gd fmla="*/ 2076409 h 4789394" name="connsiteY3"/>
                <a:gd fmla="*/ 4568328 w 5240764" name="connsiteX4"/>
                <a:gd fmla="*/ 3879397 h 4789394" name="connsiteY4"/>
                <a:gd fmla="*/ 3284739 w 5240764" name="connsiteX5"/>
                <a:gd fmla="*/ 4605297 h 4789394" name="connsiteY5"/>
                <a:gd fmla="*/ 1074939 w 5240764" name="connsiteX6"/>
                <a:gd fmla="*/ 4357647 h 4789394" name="connsiteY6"/>
                <a:gd fmla="*/ 15187 w 5240764" name="connsiteX7"/>
                <a:gd fmla="*/ 2830313 h 4789394" name="connsiteY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4789394" w="524076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9" name="Graphic 15">
              <a:extLst>
                <a:ext uri="{FF2B5EF4-FFF2-40B4-BE49-F238E27FC236}">
                  <a16:creationId xmlns:a16="http://schemas.microsoft.com/office/drawing/2014/main" id="{866D1F4E-BA21-44F3-A97A-E979C5FE78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fmla="*/ 17664 w 5240764" name="connsiteX0"/>
                <a:gd fmla="*/ 2947947 h 4789394" name="connsiteY0"/>
                <a:gd fmla="*/ 903489 w 5240764" name="connsiteX1"/>
                <a:gd fmla="*/ 195222 h 4789394" name="connsiteY1"/>
                <a:gd fmla="*/ 3560964 w 5240764" name="connsiteX2"/>
                <a:gd fmla="*/ 357147 h 4789394" name="connsiteY2"/>
                <a:gd fmla="*/ 5240602 w 5240764" name="connsiteX3"/>
                <a:gd fmla="*/ 2076409 h 4789394" name="connsiteY3"/>
                <a:gd fmla="*/ 4568328 w 5240764" name="connsiteX4"/>
                <a:gd fmla="*/ 3879397 h 4789394" name="connsiteY4"/>
                <a:gd fmla="*/ 3284739 w 5240764" name="connsiteX5"/>
                <a:gd fmla="*/ 4605297 h 4789394" name="connsiteY5"/>
                <a:gd fmla="*/ 1074939 w 5240764" name="connsiteX6"/>
                <a:gd fmla="*/ 4357647 h 4789394" name="connsiteY6"/>
                <a:gd fmla="*/ 15187 w 5240764" name="connsiteX7"/>
                <a:gd fmla="*/ 2830313 h 4789394" name="connsiteY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4789394" w="524076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35EADCB-1DB5-4B69-892B-14567F5280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fmla="*/ 237392 w 789043" name="connsiteX0"/>
                <a:gd fmla="*/ 81 h 629754" name="connsiteY0"/>
                <a:gd fmla="*/ 758692 w 789043" name="connsiteX1"/>
                <a:gd fmla="*/ 233550 h 629754" name="connsiteY1"/>
                <a:gd fmla="*/ 650647 w 789043" name="connsiteX2"/>
                <a:gd fmla="*/ 335111 h 629754" name="connsiteY2"/>
                <a:gd fmla="*/ 315041 w 789043" name="connsiteX3"/>
                <a:gd fmla="*/ 584992 h 629754" name="connsiteY3"/>
                <a:gd fmla="*/ 192159 w 789043" name="connsiteX4"/>
                <a:gd fmla="*/ 625953 h 629754" name="connsiteY4"/>
                <a:gd fmla="*/ 124264 w 789043" name="connsiteX5"/>
                <a:gd fmla="*/ 552260 h 629754" name="connsiteY5"/>
                <a:gd fmla="*/ 1631 w 789043" name="connsiteX6"/>
                <a:gd fmla="*/ 133735 h 629754" name="connsiteY6"/>
                <a:gd fmla="*/ 35422 w 789043" name="connsiteX7"/>
                <a:gd fmla="*/ 14157 h 629754" name="connsiteY7"/>
                <a:gd fmla="*/ 113728 w 789043" name="connsiteX8"/>
                <a:gd fmla="*/ 378 h 629754" name="connsiteY8"/>
                <a:gd fmla="*/ 237392 w 789043" name="connsiteX9"/>
                <a:gd fmla="*/ 81 h 629754" name="connsiteY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b="b" l="l" r="r" t="t"/>
              <a:pathLst>
                <a:path h="629754" w="789043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dirty="0" lang="en-US"/>
            </a:p>
          </p:txBody>
        </p:sp>
      </p:grpSp>
      <p:grpSp>
        <p:nvGrpSpPr>
          <p:cNvPr id="22" name="Graphic 78">
            <a:extLst>
              <a:ext uri="{FF2B5EF4-FFF2-40B4-BE49-F238E27FC236}">
                <a16:creationId xmlns:a16="http://schemas.microsoft.com/office/drawing/2014/main" id="{06B4C967-D337-479B-87CA-7587B7FCF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 noGrp="1" noMove="1" noResize="1" noRot="1" noUngrp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352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23" name="Graphic 78">
              <a:extLst>
                <a:ext uri="{FF2B5EF4-FFF2-40B4-BE49-F238E27FC236}">
                  <a16:creationId xmlns:a16="http://schemas.microsoft.com/office/drawing/2014/main" id="{6EF1A9DB-7052-4254-8534-9AAED6F6B6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fmla="*/ 0 w 2418302" name="connsiteX0"/>
                <a:gd fmla="*/ 0 h 9525" name="connsiteY0"/>
                <a:gd fmla="*/ 2418302 w 2418302" name="connsiteX1"/>
                <a:gd fmla="*/ 0 h 9525" name="connsiteY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h="9525" w="2418302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pPr algn="ctr"/>
              <a:endParaRPr lang="en-US"/>
            </a:p>
          </p:txBody>
        </p:sp>
        <p:grpSp>
          <p:nvGrpSpPr>
            <p:cNvPr id="24" name="Graphic 78">
              <a:extLst>
                <a:ext uri="{FF2B5EF4-FFF2-40B4-BE49-F238E27FC236}">
                  <a16:creationId xmlns:a16="http://schemas.microsoft.com/office/drawing/2014/main" id="{55D44775-F9E3-4142-8CDB-277AEF2F38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25" name="Graphic 78">
                <a:extLst>
                  <a:ext uri="{FF2B5EF4-FFF2-40B4-BE49-F238E27FC236}">
                    <a16:creationId xmlns:a16="http://schemas.microsoft.com/office/drawing/2014/main" id="{93BB9C83-6DC3-450C-BFAD-0CB5EAD294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fmla="*/ 0 w 32575" name="connsiteX0"/>
                  <a:gd fmla="*/ 49 h 2906" name="connsiteY0"/>
                  <a:gd fmla="*/ 32576 w 32575" name="connsiteX1"/>
                  <a:gd fmla="*/ 2907 h 2906" name="connsiteY1"/>
                  <a:gd fmla="*/ 0 w 32575" name="connsiteX2"/>
                  <a:gd fmla="*/ 49 h 2906" name="connsiteY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2906" w="32575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pPr algn="ctr"/>
                <a:endParaRPr lang="en-US"/>
              </a:p>
            </p:txBody>
          </p:sp>
          <p:sp>
            <p:nvSpPr>
              <p:cNvPr id="26" name="Graphic 78">
                <a:extLst>
                  <a:ext uri="{FF2B5EF4-FFF2-40B4-BE49-F238E27FC236}">
                    <a16:creationId xmlns:a16="http://schemas.microsoft.com/office/drawing/2014/main" id="{4E01AF91-A65B-4AE1-96C9-4168BD8F90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fmla="*/ 190 w 380" name="connsiteX0"/>
                  <a:gd fmla="*/ 42 h 42" name="connsiteY0"/>
                  <a:gd fmla="*/ 381 w 380" name="connsiteX1"/>
                  <a:gd fmla="*/ 42 h 42" name="connsiteY1"/>
                  <a:gd fmla="*/ 0 w 380" name="connsiteX2"/>
                  <a:gd fmla="*/ 42 h 42" name="connsiteY2"/>
                  <a:gd fmla="*/ 190 w 380" name="connsiteX3"/>
                  <a:gd fmla="*/ 42 h 42" name="connsiteY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42" w="380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pPr algn="ctr"/>
                <a:endParaRPr lang="en-US"/>
              </a:p>
            </p:txBody>
          </p:sp>
          <p:sp>
            <p:nvSpPr>
              <p:cNvPr id="27" name="Graphic 78">
                <a:extLst>
                  <a:ext uri="{FF2B5EF4-FFF2-40B4-BE49-F238E27FC236}">
                    <a16:creationId xmlns:a16="http://schemas.microsoft.com/office/drawing/2014/main" id="{0AD45C08-DFB9-441F-A901-BCB9B03058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fmla="*/ 10001 w 10001" name="connsiteX0"/>
                  <a:gd fmla="*/ 0 h 190" name="connsiteY0"/>
                  <a:gd fmla="*/ 0 w 10001" name="connsiteX1"/>
                  <a:gd fmla="*/ 191 h 190" name="connsiteY1"/>
                  <a:gd fmla="*/ 10001 w 10001" name="connsiteX2"/>
                  <a:gd fmla="*/ 0 h 190" name="connsiteY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190" w="10001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pPr algn="ctr"/>
                <a:endParaRPr lang="en-US"/>
              </a:p>
            </p:txBody>
          </p:sp>
          <p:sp>
            <p:nvSpPr>
              <p:cNvPr id="28" name="Graphic 78">
                <a:extLst>
                  <a:ext uri="{FF2B5EF4-FFF2-40B4-BE49-F238E27FC236}">
                    <a16:creationId xmlns:a16="http://schemas.microsoft.com/office/drawing/2014/main" id="{E05BEC0E-4EE4-42C4-BF0B-15F9AC5181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fmla="*/ 632266 w 2418108" name="connsiteX0"/>
                  <a:gd fmla="*/ 112205 h 113728" name="connsiteY0"/>
                  <a:gd fmla="*/ 723039 w 2418108" name="connsiteX1"/>
                  <a:gd fmla="*/ 109538 h 113728" name="connsiteY1"/>
                  <a:gd fmla="*/ 735136 w 2418108" name="connsiteX2"/>
                  <a:gd fmla="*/ 111823 h 113728" name="connsiteY2"/>
                  <a:gd fmla="*/ 752471 w 2418108" name="connsiteX3"/>
                  <a:gd fmla="*/ 108680 h 113728" name="connsiteY3"/>
                  <a:gd fmla="*/ 772569 w 2418108" name="connsiteX4"/>
                  <a:gd fmla="*/ 110585 h 113728" name="connsiteY4"/>
                  <a:gd fmla="*/ 1112993 w 2418108" name="connsiteX5"/>
                  <a:gd fmla="*/ 112967 h 113728" name="connsiteY5"/>
                  <a:gd fmla="*/ 1083465 w 2418108" name="connsiteX6"/>
                  <a:gd fmla="*/ 108776 h 113728" name="connsiteY6"/>
                  <a:gd fmla="*/ 1296825 w 2418108" name="connsiteX7"/>
                  <a:gd fmla="*/ 108966 h 113728" name="connsiteY7"/>
                  <a:gd fmla="*/ 1346736 w 2418108" name="connsiteX8"/>
                  <a:gd fmla="*/ 103632 h 113728" name="connsiteY8"/>
                  <a:gd fmla="*/ 1360643 w 2418108" name="connsiteX9"/>
                  <a:gd fmla="*/ 107633 h 113728" name="connsiteY9"/>
                  <a:gd fmla="*/ 1381788 w 2418108" name="connsiteX10"/>
                  <a:gd fmla="*/ 107442 h 113728" name="connsiteY10"/>
                  <a:gd fmla="*/ 1371692 w 2418108" name="connsiteX11"/>
                  <a:gd fmla="*/ 106490 h 113728" name="connsiteY11"/>
                  <a:gd fmla="*/ 1430080 w 2418108" name="connsiteX12"/>
                  <a:gd fmla="*/ 105537 h 113728" name="connsiteY12"/>
                  <a:gd fmla="*/ 1420269 w 2418108" name="connsiteX13"/>
                  <a:gd fmla="*/ 104108 h 113728" name="connsiteY13"/>
                  <a:gd fmla="*/ 1455702 w 2418108" name="connsiteX14"/>
                  <a:gd fmla="*/ 107061 h 113728" name="connsiteY14"/>
                  <a:gd fmla="*/ 1439414 w 2418108" name="connsiteX15"/>
                  <a:gd fmla="*/ 108109 h 113728" name="connsiteY15"/>
                  <a:gd fmla="*/ 1503613 w 2418108" name="connsiteX16"/>
                  <a:gd fmla="*/ 105918 h 113728" name="connsiteY16"/>
                  <a:gd fmla="*/ 1495802 w 2418108" name="connsiteX17"/>
                  <a:gd fmla="*/ 105823 h 113728" name="connsiteY17"/>
                  <a:gd fmla="*/ 1695923 w 2418108" name="connsiteX18"/>
                  <a:gd fmla="*/ 95155 h 113728" name="connsiteY18"/>
                  <a:gd fmla="*/ 1684016 w 2418108" name="connsiteX19"/>
                  <a:gd fmla="*/ 92488 h 113728" name="connsiteY19"/>
                  <a:gd fmla="*/ 1706210 w 2418108" name="connsiteX20"/>
                  <a:gd fmla="*/ 90202 h 113728" name="connsiteY20"/>
                  <a:gd fmla="*/ 1693351 w 2418108" name="connsiteX21"/>
                  <a:gd fmla="*/ 98108 h 113728" name="connsiteY21"/>
                  <a:gd fmla="*/ 2058539 w 2418108" name="connsiteX22"/>
                  <a:gd fmla="*/ 102203 h 113728" name="connsiteY22"/>
                  <a:gd fmla="*/ 2064540 w 2418108" name="connsiteX23"/>
                  <a:gd fmla="*/ 95060 h 113728" name="connsiteY23"/>
                  <a:gd fmla="*/ 2227132 w 2418108" name="connsiteX24"/>
                  <a:gd fmla="*/ 96203 h 113728" name="connsiteY24"/>
                  <a:gd fmla="*/ 2245229 w 2418108" name="connsiteX25"/>
                  <a:gd fmla="*/ 96869 h 113728" name="connsiteY25"/>
                  <a:gd fmla="*/ 2254278 w 2418108" name="connsiteX26"/>
                  <a:gd fmla="*/ 94393 h 113728" name="connsiteY26"/>
                  <a:gd fmla="*/ 2418108 w 2418108" name="connsiteX27"/>
                  <a:gd fmla="*/ 5810 h 113728" name="connsiteY27"/>
                  <a:gd fmla="*/ 2399058 w 2418108" name="connsiteX28"/>
                  <a:gd fmla="*/ 2858 h 113728" name="connsiteY28"/>
                  <a:gd fmla="*/ 2241039 w 2418108" name="connsiteX29"/>
                  <a:gd fmla="*/ 1905 h 113728" name="connsiteY29"/>
                  <a:gd fmla="*/ 2243991 w 2418108" name="connsiteX30"/>
                  <a:gd fmla="*/ 1048 h 113728" name="connsiteY30"/>
                  <a:gd fmla="*/ 2197128 w 2418108" name="connsiteX31"/>
                  <a:gd fmla="*/ 0 h 113728" name="connsiteY31"/>
                  <a:gd fmla="*/ 1710591 w 2418108" name="connsiteX32"/>
                  <a:gd fmla="*/ 6287 h 113728" name="connsiteY32"/>
                  <a:gd fmla="*/ 1713353 w 2418108" name="connsiteX33"/>
                  <a:gd fmla="*/ 5906 h 113728" name="connsiteY33"/>
                  <a:gd fmla="*/ 1210814 w 2418108" name="connsiteX34"/>
                  <a:gd fmla="*/ 7715 h 113728" name="connsiteY34"/>
                  <a:gd fmla="*/ 684463 w 2418108" name="connsiteX35"/>
                  <a:gd fmla="*/ 13716 h 113728" name="connsiteY35"/>
                  <a:gd fmla="*/ 687511 w 2418108" name="connsiteX36"/>
                  <a:gd fmla="*/ 12859 h 113728" name="connsiteY36"/>
                  <a:gd fmla="*/ 435670 w 2418108" name="connsiteX37"/>
                  <a:gd fmla="*/ 12192 h 113728" name="connsiteY37"/>
                  <a:gd fmla="*/ 440718 w 2418108" name="connsiteX38"/>
                  <a:gd fmla="*/ 12668 h 113728" name="connsiteY38"/>
                  <a:gd fmla="*/ 386807 w 2418108" name="connsiteX39"/>
                  <a:gd fmla="*/ 9906 h 113728" name="connsiteY39"/>
                  <a:gd fmla="*/ 16856 w 2418108" name="connsiteX40"/>
                  <a:gd fmla="*/ 12192 h 113728" name="connsiteY40"/>
                  <a:gd fmla="*/ 63528 w 2418108" name="connsiteX41"/>
                  <a:gd fmla="*/ 102870 h 113728" name="connsiteY41"/>
                  <a:gd fmla="*/ 42668 w 2418108" name="connsiteX42"/>
                  <a:gd fmla="*/ 102584 h 113728" name="connsiteY42"/>
                  <a:gd fmla="*/ 41430 w 2418108" name="connsiteX43"/>
                  <a:gd fmla="*/ 105537 h 113728" name="connsiteY43"/>
                  <a:gd fmla="*/ 54575 w 2418108" name="connsiteX44"/>
                  <a:gd fmla="*/ 105347 h 113728" name="connsiteY44"/>
                  <a:gd fmla="*/ 388140 w 2418108" name="connsiteX45"/>
                  <a:gd fmla="*/ 112109 h 113728" name="connsiteY45"/>
                  <a:gd fmla="*/ 482152 w 2418108" name="connsiteX46"/>
                  <a:gd fmla="*/ 113729 h 113728" name="connsiteY46"/>
                  <a:gd fmla="*/ 632266 w 2418108" name="connsiteX47"/>
                  <a:gd fmla="*/ 112205 h 113728" name="connsiteY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b="b" l="l" r="r" t="t"/>
                <a:pathLst>
                  <a:path h="113728" w="241810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cap="flat" w="9525">
                <a:noFill/>
                <a:prstDash val="solid"/>
                <a:miter/>
              </a:ln>
            </p:spPr>
            <p:txBody>
              <a:bodyPr anchor="ctr" rtlCol="0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9731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6568B-4C75-5B16-ACFA-A6041796E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Neinvazivna ventilacija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51F14-6FFE-1683-273F-49A08BA53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Neinvazivna</a:t>
            </a:r>
            <a:r>
              <a:rPr lang="en-US" dirty="0"/>
              <a:t> </a:t>
            </a:r>
            <a:r>
              <a:rPr lang="en-US" dirty="0" err="1"/>
              <a:t>ventilacija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maske</a:t>
            </a:r>
            <a:r>
              <a:rPr lang="en-US" dirty="0"/>
              <a:t>, </a:t>
            </a:r>
            <a:r>
              <a:rPr lang="en-US" dirty="0" err="1"/>
              <a:t>poznatija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NIV, </a:t>
            </a:r>
            <a:r>
              <a:rPr lang="en-US" dirty="0" err="1"/>
              <a:t>revolucionisala</a:t>
            </a:r>
            <a:r>
              <a:rPr lang="en-US" dirty="0"/>
              <a:t> je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akutne</a:t>
            </a:r>
            <a:r>
              <a:rPr lang="en-US" dirty="0"/>
              <a:t> </a:t>
            </a:r>
            <a:r>
              <a:rPr lang="en-US" dirty="0" err="1"/>
              <a:t>hiperkapnične</a:t>
            </a:r>
            <a:r>
              <a:rPr lang="en-US" dirty="0"/>
              <a:t> </a:t>
            </a:r>
            <a:r>
              <a:rPr lang="en-US" dirty="0" err="1"/>
              <a:t>respiratorne</a:t>
            </a:r>
            <a:r>
              <a:rPr lang="en-US" dirty="0"/>
              <a:t> </a:t>
            </a:r>
            <a:r>
              <a:rPr lang="en-US" dirty="0" err="1"/>
              <a:t>insuficijencije</a:t>
            </a:r>
            <a:r>
              <a:rPr lang="en-US" dirty="0"/>
              <a:t>. </a:t>
            </a:r>
            <a:r>
              <a:rPr lang="en-US" dirty="0" err="1"/>
              <a:t>Studije</a:t>
            </a:r>
            <a:r>
              <a:rPr lang="en-US" dirty="0"/>
              <a:t> </a:t>
            </a:r>
            <a:r>
              <a:rPr lang="en-US" dirty="0" err="1"/>
              <a:t>pokazuju</a:t>
            </a:r>
            <a:r>
              <a:rPr lang="en-US" dirty="0"/>
              <a:t> da NIV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potrebu</a:t>
            </a:r>
            <a:r>
              <a:rPr lang="en-US" dirty="0"/>
              <a:t> za </a:t>
            </a:r>
            <a:r>
              <a:rPr lang="en-US" dirty="0" err="1"/>
              <a:t>intubacijom</a:t>
            </a:r>
            <a:r>
              <a:rPr lang="en-US" dirty="0"/>
              <a:t>, </a:t>
            </a:r>
            <a:r>
              <a:rPr lang="en-US" dirty="0" err="1"/>
              <a:t>skraćuje</a:t>
            </a:r>
            <a:r>
              <a:rPr lang="en-US" dirty="0"/>
              <a:t> </a:t>
            </a:r>
            <a:r>
              <a:rPr lang="en-US" dirty="0" err="1"/>
              <a:t>hospitalizaciju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mortalitet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HOBP </a:t>
            </a:r>
            <a:r>
              <a:rPr lang="en-US" dirty="0" err="1"/>
              <a:t>egzacerbacijom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akutnom</a:t>
            </a:r>
            <a:r>
              <a:rPr lang="en-US" dirty="0"/>
              <a:t> </a:t>
            </a:r>
            <a:r>
              <a:rPr lang="en-US" dirty="0" err="1"/>
              <a:t>respiratornom</a:t>
            </a:r>
            <a:r>
              <a:rPr lang="en-US" dirty="0"/>
              <a:t> </a:t>
            </a:r>
            <a:r>
              <a:rPr lang="en-US" dirty="0" err="1"/>
              <a:t>acidozom</a:t>
            </a:r>
            <a:r>
              <a:rPr lang="en-US" dirty="0"/>
              <a:t>.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Indikacije</a:t>
            </a:r>
            <a:r>
              <a:rPr lang="en-US" dirty="0"/>
              <a:t> za NIV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b="1" dirty="0"/>
              <a:t>pH </a:t>
            </a:r>
            <a:r>
              <a:rPr lang="en-US" b="1" dirty="0" err="1"/>
              <a:t>između</a:t>
            </a:r>
            <a:r>
              <a:rPr lang="en-US" b="1" dirty="0"/>
              <a:t> 7.25 </a:t>
            </a:r>
            <a:r>
              <a:rPr lang="en-US" b="1" dirty="0" err="1"/>
              <a:t>i</a:t>
            </a:r>
            <a:r>
              <a:rPr lang="en-US" b="1" dirty="0"/>
              <a:t> 7.35, </a:t>
            </a:r>
            <a:r>
              <a:rPr lang="en-US" b="1" dirty="0" err="1"/>
              <a:t>respiratornu</a:t>
            </a:r>
            <a:r>
              <a:rPr lang="en-US" b="1" dirty="0"/>
              <a:t> </a:t>
            </a:r>
            <a:r>
              <a:rPr lang="en-US" b="1" dirty="0" err="1"/>
              <a:t>frekvencu</a:t>
            </a:r>
            <a:r>
              <a:rPr lang="en-US" b="1" dirty="0"/>
              <a:t> </a:t>
            </a:r>
            <a:r>
              <a:rPr lang="en-US" b="1" dirty="0" err="1"/>
              <a:t>preko</a:t>
            </a:r>
            <a:r>
              <a:rPr lang="en-US" b="1" dirty="0"/>
              <a:t> 25/min, </a:t>
            </a:r>
            <a:r>
              <a:rPr lang="en-US" b="1" dirty="0" err="1"/>
              <a:t>upotrebu</a:t>
            </a:r>
            <a:r>
              <a:rPr lang="en-US" b="1" dirty="0"/>
              <a:t> </a:t>
            </a:r>
            <a:r>
              <a:rPr lang="en-US" b="1" dirty="0" err="1"/>
              <a:t>akcesornih</a:t>
            </a:r>
            <a:r>
              <a:rPr lang="en-US" b="1" dirty="0"/>
              <a:t> </a:t>
            </a:r>
            <a:r>
              <a:rPr lang="en-US" b="1" dirty="0" err="1"/>
              <a:t>respiratornih</a:t>
            </a:r>
            <a:r>
              <a:rPr lang="en-US" b="1" dirty="0"/>
              <a:t> </a:t>
            </a:r>
            <a:r>
              <a:rPr lang="en-US" b="1" dirty="0" err="1"/>
              <a:t>mišića</a:t>
            </a:r>
            <a:r>
              <a:rPr lang="en-US" b="1" dirty="0"/>
              <a:t>,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očuvan</a:t>
            </a:r>
            <a:r>
              <a:rPr lang="en-US" b="1" dirty="0"/>
              <a:t> </a:t>
            </a:r>
            <a:r>
              <a:rPr lang="en-US" b="1" dirty="0" err="1"/>
              <a:t>nivo</a:t>
            </a:r>
            <a:r>
              <a:rPr lang="en-US" b="1" dirty="0"/>
              <a:t> </a:t>
            </a:r>
            <a:r>
              <a:rPr lang="en-US" b="1" dirty="0" err="1"/>
              <a:t>svesti</a:t>
            </a:r>
            <a:r>
              <a:rPr lang="en-US" b="1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sr-Latn-RS" dirty="0"/>
              <a:t>pacijenta da sarađuje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Kontraindikacije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hemodinamska</a:t>
            </a:r>
            <a:r>
              <a:rPr lang="en-US" dirty="0"/>
              <a:t> </a:t>
            </a:r>
            <a:r>
              <a:rPr lang="en-US" dirty="0" err="1"/>
              <a:t>nestabilnost</a:t>
            </a:r>
            <a:r>
              <a:rPr lang="en-US" dirty="0"/>
              <a:t>, </a:t>
            </a:r>
            <a:r>
              <a:rPr lang="en-US" dirty="0" err="1"/>
              <a:t>nemogućnost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airway-a, </a:t>
            </a:r>
            <a:r>
              <a:rPr lang="en-US" dirty="0" err="1"/>
              <a:t>obilna</a:t>
            </a:r>
            <a:r>
              <a:rPr lang="en-US" dirty="0"/>
              <a:t> </a:t>
            </a:r>
            <a:r>
              <a:rPr lang="en-US" dirty="0" err="1"/>
              <a:t>sekrecija</a:t>
            </a:r>
            <a:r>
              <a:rPr lang="en-US" dirty="0"/>
              <a:t>, </a:t>
            </a:r>
            <a:r>
              <a:rPr lang="en-US" dirty="0" err="1"/>
              <a:t>agitiranost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nekoperativnost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od </a:t>
            </a:r>
            <a:r>
              <a:rPr lang="en-US" dirty="0" err="1"/>
              <a:t>aspiracije</a:t>
            </a:r>
            <a:r>
              <a:rPr lang="en-US" dirty="0"/>
              <a:t>.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sr-Latn-RS" dirty="0"/>
              <a:t>se </a:t>
            </a:r>
            <a:r>
              <a:rPr lang="en-US" dirty="0" err="1"/>
              <a:t>koristi</a:t>
            </a:r>
            <a:r>
              <a:rPr lang="en-US" dirty="0"/>
              <a:t> BiPAP </a:t>
            </a:r>
            <a:r>
              <a:rPr lang="en-US" dirty="0" err="1"/>
              <a:t>režim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IPAP </a:t>
            </a:r>
            <a:r>
              <a:rPr lang="en-US" dirty="0" err="1"/>
              <a:t>početno</a:t>
            </a:r>
            <a:r>
              <a:rPr lang="en-US" dirty="0"/>
              <a:t> 10-12 cmH2O </a:t>
            </a:r>
            <a:r>
              <a:rPr lang="en-US" dirty="0" err="1"/>
              <a:t>i</a:t>
            </a:r>
            <a:r>
              <a:rPr lang="en-US" dirty="0"/>
              <a:t> EPAP 4-5 cmH2O,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potom</a:t>
            </a:r>
            <a:r>
              <a:rPr lang="en-US" dirty="0"/>
              <a:t> </a:t>
            </a:r>
            <a:r>
              <a:rPr lang="en-US" dirty="0" err="1"/>
              <a:t>titriramo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toleranciji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odgovoru</a:t>
            </a:r>
            <a:r>
              <a:rPr lang="en-US" dirty="0"/>
              <a:t>. </a:t>
            </a:r>
            <a:r>
              <a:rPr lang="en-US" dirty="0" err="1"/>
              <a:t>Cilj</a:t>
            </a:r>
            <a:r>
              <a:rPr lang="en-US" dirty="0"/>
              <a:t> je </a:t>
            </a:r>
            <a:r>
              <a:rPr lang="en-US" dirty="0" err="1"/>
              <a:t>smanjenje</a:t>
            </a:r>
            <a:r>
              <a:rPr lang="en-US" dirty="0"/>
              <a:t> PaCO2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normalizacija</a:t>
            </a:r>
            <a:r>
              <a:rPr lang="en-US" dirty="0"/>
              <a:t> pH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poboljšanje</a:t>
            </a:r>
            <a:r>
              <a:rPr lang="en-US" dirty="0"/>
              <a:t> </a:t>
            </a:r>
            <a:r>
              <a:rPr lang="en-US" dirty="0" err="1"/>
              <a:t>kliničkih</a:t>
            </a:r>
            <a:r>
              <a:rPr lang="en-US" dirty="0"/>
              <a:t> </a:t>
            </a:r>
            <a:r>
              <a:rPr lang="en-US" dirty="0" err="1"/>
              <a:t>simptoma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73D24F-B824-E3B1-C909-A9A8AFA0DC42}"/>
              </a:ext>
            </a:extLst>
          </p:cNvPr>
          <p:cNvSpPr txBox="1"/>
          <p:nvPr/>
        </p:nvSpPr>
        <p:spPr>
          <a:xfrm>
            <a:off x="7252854" y="131618"/>
            <a:ext cx="4777526" cy="17543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CPAP</a:t>
            </a:r>
            <a:r>
              <a:rPr lang="sr-Latn-RS" dirty="0"/>
              <a:t> </a:t>
            </a:r>
            <a:r>
              <a:rPr lang="en-US" dirty="0"/>
              <a:t>(continuous positive airway pressure)</a:t>
            </a:r>
            <a:endParaRPr lang="sr-Latn-RS" dirty="0"/>
          </a:p>
          <a:p>
            <a:r>
              <a:rPr lang="en-US" dirty="0"/>
              <a:t>B</a:t>
            </a:r>
            <a:r>
              <a:rPr lang="sr-Latn-RS" dirty="0"/>
              <a:t>i</a:t>
            </a:r>
            <a:r>
              <a:rPr lang="en-US" dirty="0"/>
              <a:t>PAP</a:t>
            </a:r>
            <a:r>
              <a:rPr lang="sr-Latn-RS" dirty="0"/>
              <a:t> </a:t>
            </a:r>
            <a:r>
              <a:rPr lang="en-US" dirty="0"/>
              <a:t>(bilevel positive airway pressure)</a:t>
            </a:r>
            <a:endParaRPr lang="sr-Latn-RS" dirty="0"/>
          </a:p>
          <a:p>
            <a:r>
              <a:rPr lang="en-US" dirty="0"/>
              <a:t>IPAP (inspiratory positive airway pressure), </a:t>
            </a:r>
            <a:endParaRPr lang="sr-Latn-RS" dirty="0"/>
          </a:p>
          <a:p>
            <a:r>
              <a:rPr lang="en-US" dirty="0"/>
              <a:t>EPAP (expiratory positive airway pressure), </a:t>
            </a:r>
            <a:endParaRPr lang="sr-Latn-RS" dirty="0"/>
          </a:p>
          <a:p>
            <a:r>
              <a:rPr lang="en-US" dirty="0"/>
              <a:t>PEEP (positive end-expiratory pressure),  </a:t>
            </a:r>
            <a:endParaRPr lang="sr-Latn-RS" dirty="0"/>
          </a:p>
          <a:p>
            <a:r>
              <a:rPr lang="en-US" dirty="0"/>
              <a:t>PS (pressure support)</a:t>
            </a:r>
          </a:p>
        </p:txBody>
      </p:sp>
    </p:spTree>
    <p:extLst>
      <p:ext uri="{BB962C8B-B14F-4D97-AF65-F5344CB8AC3E}">
        <p14:creationId xmlns:p14="http://schemas.microsoft.com/office/powerpoint/2010/main" val="2400199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BA359-3E79-AB25-0D52-93DD89677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Invazivna mehanička ventilacija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BAECC-5811-63AB-ADBF-1999B3E1E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Kada NIV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indikovana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uspešna</a:t>
            </a:r>
            <a:r>
              <a:rPr lang="en-US" dirty="0"/>
              <a:t>, </a:t>
            </a:r>
            <a:r>
              <a:rPr lang="en-US" dirty="0" err="1"/>
              <a:t>pristupamo</a:t>
            </a:r>
            <a:r>
              <a:rPr lang="en-US" dirty="0"/>
              <a:t> </a:t>
            </a:r>
            <a:r>
              <a:rPr lang="en-US" dirty="0" err="1"/>
              <a:t>endotrahealnoj</a:t>
            </a:r>
            <a:r>
              <a:rPr lang="en-US" dirty="0"/>
              <a:t> </a:t>
            </a:r>
            <a:r>
              <a:rPr lang="en-US" dirty="0" err="1"/>
              <a:t>intubaciji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invazivnoj</a:t>
            </a:r>
            <a:r>
              <a:rPr lang="en-US" dirty="0"/>
              <a:t> </a:t>
            </a:r>
            <a:r>
              <a:rPr lang="en-US" dirty="0" err="1"/>
              <a:t>mehaničkoj</a:t>
            </a:r>
            <a:r>
              <a:rPr lang="en-US" dirty="0"/>
              <a:t> </a:t>
            </a:r>
            <a:r>
              <a:rPr lang="en-US" dirty="0" err="1"/>
              <a:t>ventilaciji</a:t>
            </a:r>
            <a:r>
              <a:rPr lang="en-US" dirty="0"/>
              <a:t>. </a:t>
            </a:r>
            <a:r>
              <a:rPr lang="en-US" dirty="0" err="1"/>
              <a:t>Indikacije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b="1" dirty="0"/>
              <a:t>pH &lt; 7.25 </a:t>
            </a:r>
            <a:r>
              <a:rPr lang="en-US" b="1" dirty="0" err="1"/>
              <a:t>uprkos</a:t>
            </a:r>
            <a:r>
              <a:rPr lang="en-US" b="1" dirty="0"/>
              <a:t> NIV, </a:t>
            </a:r>
            <a:r>
              <a:rPr lang="en-US" b="1" dirty="0" err="1"/>
              <a:t>respiratorn</a:t>
            </a:r>
            <a:r>
              <a:rPr lang="sr-Latn-RS" b="1" dirty="0"/>
              <a:t>i</a:t>
            </a:r>
            <a:r>
              <a:rPr lang="en-US" b="1" dirty="0"/>
              <a:t> </a:t>
            </a:r>
            <a:r>
              <a:rPr lang="en-US" b="1" dirty="0" err="1"/>
              <a:t>arest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apneju</a:t>
            </a:r>
            <a:r>
              <a:rPr lang="en-US" dirty="0"/>
              <a:t>, </a:t>
            </a:r>
            <a:r>
              <a:rPr lang="en-US" dirty="0" err="1"/>
              <a:t>poremećaj</a:t>
            </a:r>
            <a:r>
              <a:rPr lang="en-US" dirty="0"/>
              <a:t> </a:t>
            </a:r>
            <a:r>
              <a:rPr lang="en-US" dirty="0" err="1"/>
              <a:t>svesti</a:t>
            </a:r>
            <a:r>
              <a:rPr lang="en-US" dirty="0"/>
              <a:t> koji ne </a:t>
            </a:r>
            <a:r>
              <a:rPr lang="en-US" dirty="0" err="1"/>
              <a:t>dozvoljava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airway-a, </a:t>
            </a:r>
            <a:r>
              <a:rPr lang="en-US" dirty="0" err="1"/>
              <a:t>hemodinamsku</a:t>
            </a:r>
            <a:r>
              <a:rPr lang="en-US" dirty="0"/>
              <a:t> </a:t>
            </a:r>
            <a:r>
              <a:rPr lang="en-US" dirty="0" err="1"/>
              <a:t>nestabilnost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masivnu</a:t>
            </a:r>
            <a:r>
              <a:rPr lang="en-US" dirty="0"/>
              <a:t> </a:t>
            </a:r>
            <a:r>
              <a:rPr lang="en-US" dirty="0" err="1"/>
              <a:t>aspiraciju</a:t>
            </a:r>
            <a:r>
              <a:rPr lang="en-US" dirty="0"/>
              <a:t>.</a:t>
            </a:r>
          </a:p>
          <a:p>
            <a:r>
              <a:rPr lang="en-US" dirty="0" err="1"/>
              <a:t>Intubacija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hiperkapničnih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rizike</a:t>
            </a:r>
            <a:r>
              <a:rPr lang="en-US" dirty="0"/>
              <a:t>. </a:t>
            </a:r>
            <a:r>
              <a:rPr lang="en-US" dirty="0" err="1"/>
              <a:t>Hipoksemija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intubacije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katastrofalna</a:t>
            </a:r>
            <a:r>
              <a:rPr lang="en-US" dirty="0"/>
              <a:t>,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preoksigeniramo</a:t>
            </a:r>
            <a:r>
              <a:rPr lang="en-US" dirty="0"/>
              <a:t> </a:t>
            </a:r>
            <a:r>
              <a:rPr lang="en-US" dirty="0" err="1"/>
              <a:t>pažljivo</a:t>
            </a:r>
            <a:r>
              <a:rPr lang="en-US" dirty="0"/>
              <a:t>. Treba </a:t>
            </a:r>
            <a:r>
              <a:rPr lang="en-US" dirty="0" err="1"/>
              <a:t>izbegavati</a:t>
            </a:r>
            <a:r>
              <a:rPr lang="en-US" dirty="0"/>
              <a:t> </a:t>
            </a:r>
            <a:r>
              <a:rPr lang="en-US" dirty="0" err="1"/>
              <a:t>hiperventilaciju</a:t>
            </a:r>
            <a:r>
              <a:rPr lang="en-US" dirty="0"/>
              <a:t> </a:t>
            </a:r>
            <a:r>
              <a:rPr lang="en-US" dirty="0" err="1"/>
              <a:t>posle</a:t>
            </a:r>
            <a:r>
              <a:rPr lang="en-US" dirty="0"/>
              <a:t> </a:t>
            </a:r>
            <a:r>
              <a:rPr lang="en-US" dirty="0" err="1"/>
              <a:t>intubacije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brzo</a:t>
            </a:r>
            <a:r>
              <a:rPr lang="en-US" dirty="0"/>
              <a:t> </a:t>
            </a:r>
            <a:r>
              <a:rPr lang="en-US" dirty="0" err="1"/>
              <a:t>snižavanje</a:t>
            </a:r>
            <a:r>
              <a:rPr lang="en-US" dirty="0"/>
              <a:t> </a:t>
            </a:r>
            <a:r>
              <a:rPr lang="en-US" dirty="0" err="1"/>
              <a:t>hroničn</a:t>
            </a:r>
            <a:r>
              <a:rPr lang="sr-Latn-RS" dirty="0"/>
              <a:t>o</a:t>
            </a:r>
            <a:r>
              <a:rPr lang="en-US" dirty="0"/>
              <a:t> </a:t>
            </a:r>
            <a:r>
              <a:rPr lang="en-US" dirty="0" err="1"/>
              <a:t>povišenog</a:t>
            </a:r>
            <a:r>
              <a:rPr lang="en-US" dirty="0"/>
              <a:t> PaCO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uzrokovati</a:t>
            </a:r>
            <a:r>
              <a:rPr lang="en-US" dirty="0"/>
              <a:t> </a:t>
            </a:r>
            <a:r>
              <a:rPr lang="sr-Latn-RS" dirty="0"/>
              <a:t>alkalemiju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posledične</a:t>
            </a:r>
            <a:r>
              <a:rPr lang="en-US" dirty="0"/>
              <a:t> </a:t>
            </a:r>
            <a:r>
              <a:rPr lang="en-US" dirty="0" err="1"/>
              <a:t>aritmije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napade</a:t>
            </a:r>
            <a:r>
              <a:rPr lang="en-US" dirty="0"/>
              <a:t>.</a:t>
            </a:r>
          </a:p>
          <a:p>
            <a:r>
              <a:rPr lang="en-US" dirty="0" err="1"/>
              <a:t>Inicijalne</a:t>
            </a:r>
            <a:r>
              <a:rPr lang="en-US" dirty="0"/>
              <a:t> </a:t>
            </a:r>
            <a:r>
              <a:rPr lang="en-US" dirty="0" err="1"/>
              <a:t>postavke</a:t>
            </a:r>
            <a:r>
              <a:rPr lang="en-US" dirty="0"/>
              <a:t> </a:t>
            </a:r>
            <a:r>
              <a:rPr lang="en-US" dirty="0" err="1"/>
              <a:t>ventilatora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asistirano-kontrolisani</a:t>
            </a:r>
            <a:r>
              <a:rPr lang="en-US" dirty="0"/>
              <a:t> </a:t>
            </a:r>
            <a:r>
              <a:rPr lang="en-US" dirty="0" err="1"/>
              <a:t>režim</a:t>
            </a:r>
            <a:r>
              <a:rPr lang="en-US" dirty="0"/>
              <a:t>, </a:t>
            </a:r>
            <a:r>
              <a:rPr lang="en-US" dirty="0" err="1"/>
              <a:t>disajni</a:t>
            </a:r>
            <a:r>
              <a:rPr lang="en-US" dirty="0"/>
              <a:t> </a:t>
            </a:r>
            <a:r>
              <a:rPr lang="en-US" dirty="0" err="1"/>
              <a:t>volumen</a:t>
            </a:r>
            <a:r>
              <a:rPr lang="en-US" dirty="0"/>
              <a:t> </a:t>
            </a:r>
            <a:r>
              <a:rPr lang="en-US" b="1" dirty="0"/>
              <a:t>6-8 ml/kg </a:t>
            </a:r>
            <a:r>
              <a:rPr lang="en-US" b="1" dirty="0" err="1"/>
              <a:t>idealne</a:t>
            </a:r>
            <a:r>
              <a:rPr lang="en-US" b="1" dirty="0"/>
              <a:t> </a:t>
            </a:r>
            <a:r>
              <a:rPr lang="en-US" b="1" dirty="0" err="1"/>
              <a:t>telesne</a:t>
            </a:r>
            <a:r>
              <a:rPr lang="en-US" b="1" dirty="0"/>
              <a:t> </a:t>
            </a:r>
            <a:r>
              <a:rPr lang="en-US" b="1" dirty="0" err="1"/>
              <a:t>težine</a:t>
            </a:r>
            <a:r>
              <a:rPr lang="en-US" b="1" dirty="0"/>
              <a:t>, </a:t>
            </a:r>
            <a:r>
              <a:rPr lang="en-US" b="1" dirty="0" err="1"/>
              <a:t>respiratornu</a:t>
            </a:r>
            <a:r>
              <a:rPr lang="en-US" b="1" dirty="0"/>
              <a:t> </a:t>
            </a:r>
            <a:r>
              <a:rPr lang="en-US" b="1" dirty="0" err="1"/>
              <a:t>frekvencu</a:t>
            </a:r>
            <a:r>
              <a:rPr lang="en-US" b="1" dirty="0"/>
              <a:t> 12-16/min</a:t>
            </a:r>
            <a:r>
              <a:rPr lang="en-US" dirty="0"/>
              <a:t>, </a:t>
            </a:r>
            <a:r>
              <a:rPr lang="en-US" b="1" dirty="0"/>
              <a:t>FiO</a:t>
            </a:r>
            <a:r>
              <a:rPr lang="en-US" b="1" baseline="-25000" dirty="0"/>
              <a:t>2</a:t>
            </a:r>
            <a:r>
              <a:rPr lang="en-US" b="1" dirty="0"/>
              <a:t> </a:t>
            </a:r>
            <a:r>
              <a:rPr lang="en-US" b="1" dirty="0" err="1"/>
              <a:t>prema</a:t>
            </a:r>
            <a:r>
              <a:rPr lang="en-US" b="1" dirty="0"/>
              <a:t> </a:t>
            </a:r>
            <a:r>
              <a:rPr lang="en-US" b="1" dirty="0" err="1"/>
              <a:t>potrebi</a:t>
            </a:r>
            <a:r>
              <a:rPr lang="en-US" b="1" dirty="0"/>
              <a:t>, </a:t>
            </a:r>
            <a:r>
              <a:rPr lang="en-US" b="1" dirty="0" err="1"/>
              <a:t>i</a:t>
            </a:r>
            <a:r>
              <a:rPr lang="en-US" b="1" dirty="0"/>
              <a:t> PEEP 5 cmH</a:t>
            </a:r>
            <a:r>
              <a:rPr lang="en-US" b="1" baseline="-25000" dirty="0"/>
              <a:t>2</a:t>
            </a:r>
            <a:r>
              <a:rPr lang="en-US" b="1" dirty="0"/>
              <a:t>O</a:t>
            </a:r>
            <a:r>
              <a:rPr lang="en-US" dirty="0"/>
              <a:t>. </a:t>
            </a:r>
            <a:r>
              <a:rPr lang="en-US" dirty="0" err="1"/>
              <a:t>Kod</a:t>
            </a:r>
            <a:r>
              <a:rPr lang="en-US" dirty="0"/>
              <a:t> HOBP </a:t>
            </a:r>
            <a:r>
              <a:rPr lang="en-US" dirty="0" err="1"/>
              <a:t>pacijenata</a:t>
            </a:r>
            <a:r>
              <a:rPr lang="en-US" dirty="0"/>
              <a:t>, mora se </a:t>
            </a:r>
            <a:r>
              <a:rPr lang="en-US" dirty="0" err="1"/>
              <a:t>obratiti</a:t>
            </a:r>
            <a:r>
              <a:rPr lang="en-US" dirty="0"/>
              <a:t> </a:t>
            </a:r>
            <a:r>
              <a:rPr lang="en-US" dirty="0" err="1"/>
              <a:t>pažnja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dinamičku</a:t>
            </a:r>
            <a:r>
              <a:rPr lang="en-US" dirty="0"/>
              <a:t> </a:t>
            </a:r>
            <a:r>
              <a:rPr lang="en-US" dirty="0" err="1"/>
              <a:t>hiperinflaciju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auto-PEEP. </a:t>
            </a:r>
            <a:r>
              <a:rPr lang="en-US" dirty="0" err="1"/>
              <a:t>Produžavamo</a:t>
            </a:r>
            <a:r>
              <a:rPr lang="sr-Latn-RS" dirty="0"/>
              <a:t> </a:t>
            </a:r>
            <a:r>
              <a:rPr lang="en-US" dirty="0"/>
              <a:t> </a:t>
            </a:r>
            <a:r>
              <a:rPr lang="en-US" dirty="0" err="1"/>
              <a:t>ekspiratornu</a:t>
            </a:r>
            <a:r>
              <a:rPr lang="en-US" dirty="0"/>
              <a:t> </a:t>
            </a:r>
            <a:r>
              <a:rPr lang="en-US" dirty="0" err="1"/>
              <a:t>fazu</a:t>
            </a:r>
            <a:r>
              <a:rPr lang="en-US" dirty="0"/>
              <a:t> </a:t>
            </a:r>
            <a:r>
              <a:rPr lang="en-US" dirty="0" err="1"/>
              <a:t>smanjivanjem</a:t>
            </a:r>
            <a:r>
              <a:rPr lang="en-US" dirty="0"/>
              <a:t> </a:t>
            </a:r>
            <a:r>
              <a:rPr lang="en-US" dirty="0" err="1"/>
              <a:t>respiratorne</a:t>
            </a:r>
            <a:r>
              <a:rPr lang="en-US" dirty="0"/>
              <a:t> </a:t>
            </a:r>
            <a:r>
              <a:rPr lang="en-US" dirty="0" err="1"/>
              <a:t>frekvence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povećanjem</a:t>
            </a:r>
            <a:r>
              <a:rPr lang="en-US" dirty="0"/>
              <a:t> </a:t>
            </a:r>
            <a:r>
              <a:rPr lang="en-US" dirty="0" err="1"/>
              <a:t>inspiratornog</a:t>
            </a:r>
            <a:r>
              <a:rPr lang="en-US" dirty="0"/>
              <a:t> flow-a.</a:t>
            </a:r>
          </a:p>
        </p:txBody>
      </p:sp>
    </p:spTree>
    <p:extLst>
      <p:ext uri="{BB962C8B-B14F-4D97-AF65-F5344CB8AC3E}">
        <p14:creationId xmlns:p14="http://schemas.microsoft.com/office/powerpoint/2010/main" val="3922895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E1621-CE94-66DE-29D0-DEA5BDA48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Bikarbonatna terapija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70523-207A-874F-B46A-CD01F6437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Upotreba</a:t>
            </a:r>
            <a:r>
              <a:rPr lang="en-US" dirty="0"/>
              <a:t> </a:t>
            </a:r>
            <a:r>
              <a:rPr lang="en-US" dirty="0" err="1"/>
              <a:t>natrijum</a:t>
            </a:r>
            <a:r>
              <a:rPr lang="en-US" dirty="0"/>
              <a:t> </a:t>
            </a:r>
            <a:r>
              <a:rPr lang="en-US" dirty="0" err="1"/>
              <a:t>bikarbonata</a:t>
            </a:r>
            <a:r>
              <a:rPr lang="en-US" dirty="0"/>
              <a:t> u </a:t>
            </a:r>
            <a:r>
              <a:rPr lang="en-US" dirty="0" err="1"/>
              <a:t>respiratornoj</a:t>
            </a:r>
            <a:r>
              <a:rPr lang="en-US" dirty="0"/>
              <a:t> </a:t>
            </a:r>
            <a:r>
              <a:rPr lang="en-US" dirty="0" err="1"/>
              <a:t>acidozi</a:t>
            </a:r>
            <a:r>
              <a:rPr lang="en-US" dirty="0"/>
              <a:t> je </a:t>
            </a:r>
            <a:r>
              <a:rPr lang="en-US" dirty="0" err="1"/>
              <a:t>kontroverzna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generalno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preporučena</a:t>
            </a:r>
            <a:r>
              <a:rPr lang="en-US" dirty="0"/>
              <a:t>. </a:t>
            </a:r>
            <a:r>
              <a:rPr lang="en-US" dirty="0" err="1"/>
              <a:t>Bikarbonat</a:t>
            </a:r>
            <a:r>
              <a:rPr lang="en-US" dirty="0"/>
              <a:t> se </a:t>
            </a:r>
            <a:r>
              <a:rPr lang="en-US" dirty="0" err="1"/>
              <a:t>metaboliše</a:t>
            </a:r>
            <a:r>
              <a:rPr lang="en-US" dirty="0"/>
              <a:t> do CO</a:t>
            </a:r>
            <a:r>
              <a:rPr lang="en-US" baseline="-25000" dirty="0"/>
              <a:t>2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dodatno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respiratorni</a:t>
            </a:r>
            <a:r>
              <a:rPr lang="en-US" dirty="0"/>
              <a:t> </a:t>
            </a:r>
            <a:r>
              <a:rPr lang="en-US" dirty="0" err="1"/>
              <a:t>teret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pacijenta</a:t>
            </a:r>
            <a:r>
              <a:rPr lang="en-US" dirty="0"/>
              <a:t> koji </a:t>
            </a:r>
            <a:r>
              <a:rPr lang="en-US" dirty="0" err="1"/>
              <a:t>već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eliminiše</a:t>
            </a:r>
            <a:r>
              <a:rPr lang="en-US" dirty="0"/>
              <a:t> CO</a:t>
            </a:r>
            <a:r>
              <a:rPr lang="en-US" baseline="-25000" dirty="0"/>
              <a:t>2</a:t>
            </a:r>
            <a:r>
              <a:rPr lang="en-US" dirty="0"/>
              <a:t>. </a:t>
            </a:r>
            <a:r>
              <a:rPr lang="en-US" dirty="0" err="1"/>
              <a:t>Paradoksalno</a:t>
            </a:r>
            <a:r>
              <a:rPr lang="en-US" dirty="0"/>
              <a:t>, to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pogoršati</a:t>
            </a:r>
            <a:r>
              <a:rPr lang="en-US" dirty="0"/>
              <a:t> </a:t>
            </a:r>
            <a:r>
              <a:rPr lang="en-US" dirty="0" err="1"/>
              <a:t>acidozu</a:t>
            </a:r>
            <a:r>
              <a:rPr lang="en-US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Jedina</a:t>
            </a:r>
            <a:r>
              <a:rPr lang="en-US" dirty="0"/>
              <a:t> </a:t>
            </a:r>
            <a:r>
              <a:rPr lang="en-US" dirty="0" err="1"/>
              <a:t>moguća</a:t>
            </a:r>
            <a:r>
              <a:rPr lang="en-US" dirty="0"/>
              <a:t> </a:t>
            </a:r>
            <a:r>
              <a:rPr lang="en-US" dirty="0" err="1"/>
              <a:t>indikacija</a:t>
            </a:r>
            <a:r>
              <a:rPr lang="en-US" dirty="0"/>
              <a:t> je </a:t>
            </a:r>
            <a:r>
              <a:rPr lang="en-US" dirty="0" err="1"/>
              <a:t>teška</a:t>
            </a:r>
            <a:r>
              <a:rPr lang="en-US" dirty="0"/>
              <a:t> </a:t>
            </a:r>
            <a:r>
              <a:rPr lang="en-US" dirty="0" err="1"/>
              <a:t>acidemija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pH &lt; 7.15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pacijenta</a:t>
            </a:r>
            <a:r>
              <a:rPr lang="en-US" dirty="0"/>
              <a:t> koji </a:t>
            </a:r>
            <a:r>
              <a:rPr lang="en-US" dirty="0" err="1"/>
              <a:t>čeka</a:t>
            </a:r>
            <a:r>
              <a:rPr lang="en-US" dirty="0"/>
              <a:t> </a:t>
            </a:r>
            <a:r>
              <a:rPr lang="en-US" dirty="0" err="1"/>
              <a:t>definitivan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uzroka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mora </a:t>
            </a:r>
            <a:r>
              <a:rPr lang="en-US" dirty="0" err="1"/>
              <a:t>postojati</a:t>
            </a:r>
            <a:r>
              <a:rPr lang="en-US" dirty="0"/>
              <a:t> plan za </a:t>
            </a:r>
            <a:r>
              <a:rPr lang="en-US" dirty="0" err="1"/>
              <a:t>uklanjanje</a:t>
            </a:r>
            <a:r>
              <a:rPr lang="en-US" dirty="0"/>
              <a:t> </a:t>
            </a:r>
            <a:r>
              <a:rPr lang="en-US" dirty="0" err="1"/>
              <a:t>dodatnog</a:t>
            </a:r>
            <a:r>
              <a:rPr lang="en-US" dirty="0"/>
              <a:t> CO</a:t>
            </a:r>
            <a:r>
              <a:rPr lang="en-US" baseline="-25000" dirty="0"/>
              <a:t>2</a:t>
            </a:r>
            <a:r>
              <a:rPr lang="en-US" dirty="0"/>
              <a:t>. U </a:t>
            </a:r>
            <a:r>
              <a:rPr lang="en-US" dirty="0" err="1"/>
              <a:t>većini</a:t>
            </a:r>
            <a:r>
              <a:rPr lang="en-US" dirty="0"/>
              <a:t> </a:t>
            </a:r>
            <a:r>
              <a:rPr lang="en-US" dirty="0" err="1"/>
              <a:t>slučajeva</a:t>
            </a:r>
            <a:r>
              <a:rPr lang="en-US" dirty="0"/>
              <a:t>, </a:t>
            </a:r>
            <a:r>
              <a:rPr lang="en-US" dirty="0" err="1"/>
              <a:t>poboljšanje</a:t>
            </a:r>
            <a:r>
              <a:rPr lang="en-US" dirty="0"/>
              <a:t> </a:t>
            </a:r>
            <a:r>
              <a:rPr lang="en-US" dirty="0" err="1"/>
              <a:t>ventilacije</a:t>
            </a:r>
            <a:r>
              <a:rPr lang="en-US" dirty="0"/>
              <a:t> je </a:t>
            </a:r>
            <a:r>
              <a:rPr lang="en-US" dirty="0" err="1"/>
              <a:t>sigurniji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efikasniji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4702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82EE6-3C96-FD55-77AB-1E3066A10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Ekstrakorporalna podrška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C1684-8625-F8BC-2B6B-6DB823BF0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refraktorne</a:t>
            </a:r>
            <a:r>
              <a:rPr lang="en-US" dirty="0"/>
              <a:t> </a:t>
            </a:r>
            <a:r>
              <a:rPr lang="en-US" dirty="0" err="1"/>
              <a:t>hiperkapnične</a:t>
            </a:r>
            <a:r>
              <a:rPr lang="en-US" dirty="0"/>
              <a:t> </a:t>
            </a:r>
            <a:r>
              <a:rPr lang="en-US" dirty="0" err="1"/>
              <a:t>respiratorne</a:t>
            </a:r>
            <a:r>
              <a:rPr lang="en-US" dirty="0"/>
              <a:t> </a:t>
            </a:r>
            <a:r>
              <a:rPr lang="en-US" dirty="0" err="1"/>
              <a:t>insuficijencije</a:t>
            </a:r>
            <a:r>
              <a:rPr lang="en-US" dirty="0"/>
              <a:t>, </a:t>
            </a:r>
            <a:r>
              <a:rPr lang="en-US" dirty="0" err="1"/>
              <a:t>ekstrakorporalna</a:t>
            </a:r>
            <a:r>
              <a:rPr lang="en-US" dirty="0"/>
              <a:t> </a:t>
            </a:r>
            <a:r>
              <a:rPr lang="en-US" dirty="0" err="1"/>
              <a:t>eliminacija</a:t>
            </a:r>
            <a:r>
              <a:rPr lang="en-US" dirty="0"/>
              <a:t> CO</a:t>
            </a:r>
            <a:r>
              <a:rPr lang="en-US" baseline="-25000" dirty="0"/>
              <a:t>2</a:t>
            </a:r>
            <a:r>
              <a:rPr lang="en-US" dirty="0"/>
              <a:t> (ECCO</a:t>
            </a:r>
            <a:r>
              <a:rPr lang="en-US" baseline="-25000" dirty="0"/>
              <a:t>2</a:t>
            </a:r>
            <a:r>
              <a:rPr lang="en-US" dirty="0"/>
              <a:t>R)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noviju</a:t>
            </a:r>
            <a:r>
              <a:rPr lang="en-US" dirty="0"/>
              <a:t> </a:t>
            </a:r>
            <a:r>
              <a:rPr lang="en-US" dirty="0" err="1"/>
              <a:t>terapijsku</a:t>
            </a:r>
            <a:r>
              <a:rPr lang="en-US" dirty="0"/>
              <a:t> </a:t>
            </a:r>
            <a:r>
              <a:rPr lang="en-US" dirty="0" err="1"/>
              <a:t>opciju</a:t>
            </a:r>
            <a:r>
              <a:rPr lang="en-US" dirty="0"/>
              <a:t>. Ova </a:t>
            </a:r>
            <a:r>
              <a:rPr lang="en-US" dirty="0" err="1"/>
              <a:t>tehnologija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uklanjanje</a:t>
            </a:r>
            <a:r>
              <a:rPr lang="en-US" dirty="0"/>
              <a:t> CO2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minimalnu</a:t>
            </a:r>
            <a:r>
              <a:rPr lang="en-US" dirty="0"/>
              <a:t> </a:t>
            </a:r>
            <a:r>
              <a:rPr lang="en-US" dirty="0" err="1"/>
              <a:t>podršku</a:t>
            </a:r>
            <a:r>
              <a:rPr lang="en-US" dirty="0"/>
              <a:t> </a:t>
            </a:r>
            <a:r>
              <a:rPr lang="en-US" dirty="0" err="1"/>
              <a:t>oksigenaciji</a:t>
            </a:r>
            <a:r>
              <a:rPr lang="en-US" dirty="0"/>
              <a:t>, za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pune</a:t>
            </a:r>
            <a:r>
              <a:rPr lang="en-US" dirty="0"/>
              <a:t> ECMO </a:t>
            </a:r>
            <a:r>
              <a:rPr lang="en-US" dirty="0" err="1"/>
              <a:t>podrške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Indikacije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tešku</a:t>
            </a:r>
            <a:r>
              <a:rPr lang="en-US" dirty="0"/>
              <a:t> </a:t>
            </a:r>
            <a:r>
              <a:rPr lang="en-US" dirty="0" err="1"/>
              <a:t>hiperkapniju</a:t>
            </a:r>
            <a:r>
              <a:rPr lang="en-US" dirty="0"/>
              <a:t> </a:t>
            </a:r>
            <a:r>
              <a:rPr lang="en-US" dirty="0" err="1"/>
              <a:t>uprkos</a:t>
            </a:r>
            <a:r>
              <a:rPr lang="en-US" dirty="0"/>
              <a:t> </a:t>
            </a:r>
            <a:r>
              <a:rPr lang="en-US" dirty="0" err="1"/>
              <a:t>optimizovanoj</a:t>
            </a:r>
            <a:r>
              <a:rPr lang="en-US" dirty="0"/>
              <a:t> </a:t>
            </a:r>
            <a:r>
              <a:rPr lang="en-US" dirty="0" err="1"/>
              <a:t>mehaničkoj</a:t>
            </a:r>
            <a:r>
              <a:rPr lang="en-US" dirty="0"/>
              <a:t> </a:t>
            </a:r>
            <a:r>
              <a:rPr lang="en-US" dirty="0" err="1"/>
              <a:t>ventilaciji</a:t>
            </a:r>
            <a:r>
              <a:rPr lang="en-US" dirty="0"/>
              <a:t>, </a:t>
            </a:r>
            <a:r>
              <a:rPr lang="en-US" dirty="0" err="1"/>
              <a:t>nemogućnost</a:t>
            </a:r>
            <a:r>
              <a:rPr lang="en-US" dirty="0"/>
              <a:t> </a:t>
            </a:r>
            <a:r>
              <a:rPr lang="en-US" dirty="0" err="1"/>
              <a:t>primene</a:t>
            </a:r>
            <a:r>
              <a:rPr lang="en-US" dirty="0"/>
              <a:t> </a:t>
            </a:r>
            <a:r>
              <a:rPr lang="en-US" dirty="0" err="1"/>
              <a:t>protektivne</a:t>
            </a:r>
            <a:r>
              <a:rPr lang="en-US" dirty="0"/>
              <a:t> </a:t>
            </a:r>
            <a:r>
              <a:rPr lang="en-US" dirty="0" err="1"/>
              <a:t>ventilacione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hiperkapnije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bridge </a:t>
            </a:r>
            <a:r>
              <a:rPr lang="en-US" dirty="0" err="1"/>
              <a:t>terapija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koji </a:t>
            </a:r>
            <a:r>
              <a:rPr lang="en-US" dirty="0" err="1"/>
              <a:t>čekaju</a:t>
            </a:r>
            <a:r>
              <a:rPr lang="en-US" dirty="0"/>
              <a:t> </a:t>
            </a:r>
            <a:r>
              <a:rPr lang="en-US" dirty="0" err="1"/>
              <a:t>transplantaciju</a:t>
            </a:r>
            <a:r>
              <a:rPr lang="en-US" dirty="0"/>
              <a:t> </a:t>
            </a:r>
            <a:r>
              <a:rPr lang="en-US" dirty="0" err="1"/>
              <a:t>pluća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3809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EC6CE-3CFE-8753-C24E-94F32C97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Monitoring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odgovora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terapiju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343CC-5D94-7C53-FBFB-2B8377F6E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Kontinuirani</a:t>
            </a:r>
            <a:r>
              <a:rPr lang="en-US" dirty="0"/>
              <a:t> monitoring je </a:t>
            </a:r>
            <a:r>
              <a:rPr lang="en-US" dirty="0" err="1"/>
              <a:t>esencijalan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Serijske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arterijskih</a:t>
            </a:r>
            <a:r>
              <a:rPr lang="en-US" dirty="0"/>
              <a:t> </a:t>
            </a:r>
            <a:r>
              <a:rPr lang="en-US" dirty="0" err="1"/>
              <a:t>gasova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svakih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do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sata</a:t>
            </a:r>
            <a:r>
              <a:rPr lang="en-US" dirty="0"/>
              <a:t> u </a:t>
            </a:r>
            <a:r>
              <a:rPr lang="en-US" dirty="0" err="1"/>
              <a:t>akutnoj</a:t>
            </a:r>
            <a:r>
              <a:rPr lang="en-US" dirty="0"/>
              <a:t> </a:t>
            </a:r>
            <a:r>
              <a:rPr lang="en-US" dirty="0" err="1"/>
              <a:t>fazi</a:t>
            </a:r>
            <a:r>
              <a:rPr lang="en-US" dirty="0"/>
              <a:t> </a:t>
            </a:r>
            <a:r>
              <a:rPr lang="en-US" dirty="0" err="1"/>
              <a:t>pokazuju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terapiju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Monitoring </a:t>
            </a:r>
            <a:r>
              <a:rPr lang="en-US" dirty="0" err="1"/>
              <a:t>nivoa</a:t>
            </a:r>
            <a:r>
              <a:rPr lang="en-US" dirty="0"/>
              <a:t> </a:t>
            </a:r>
            <a:r>
              <a:rPr lang="en-US" dirty="0" err="1"/>
              <a:t>svesti</a:t>
            </a:r>
            <a:r>
              <a:rPr lang="en-US" dirty="0"/>
              <a:t>, </a:t>
            </a:r>
            <a:r>
              <a:rPr lang="en-US" dirty="0" err="1"/>
              <a:t>respiratorne</a:t>
            </a:r>
            <a:r>
              <a:rPr lang="en-US" dirty="0"/>
              <a:t> </a:t>
            </a:r>
            <a:r>
              <a:rPr lang="en-US" dirty="0" err="1"/>
              <a:t>frekvence</a:t>
            </a:r>
            <a:r>
              <a:rPr lang="en-US" dirty="0"/>
              <a:t>,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akcesornih</a:t>
            </a:r>
            <a:r>
              <a:rPr lang="en-US" dirty="0"/>
              <a:t> </a:t>
            </a:r>
            <a:r>
              <a:rPr lang="en-US" dirty="0" err="1"/>
              <a:t>mišića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vitalnih</a:t>
            </a:r>
            <a:r>
              <a:rPr lang="en-US" dirty="0"/>
              <a:t> </a:t>
            </a:r>
            <a:r>
              <a:rPr lang="en-US" dirty="0" err="1"/>
              <a:t>znakova</a:t>
            </a:r>
            <a:r>
              <a:rPr lang="en-US" dirty="0"/>
              <a:t> je </a:t>
            </a:r>
            <a:r>
              <a:rPr lang="en-US" dirty="0" err="1"/>
              <a:t>ključan</a:t>
            </a:r>
            <a:r>
              <a:rPr lang="en-US" dirty="0"/>
              <a:t>.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mehanički</a:t>
            </a:r>
            <a:r>
              <a:rPr lang="en-US" dirty="0"/>
              <a:t> </a:t>
            </a:r>
            <a:r>
              <a:rPr lang="en-US" dirty="0" err="1"/>
              <a:t>ventilisanih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</a:t>
            </a:r>
            <a:r>
              <a:rPr lang="en-US" dirty="0" err="1"/>
              <a:t>pratimo</a:t>
            </a:r>
            <a:r>
              <a:rPr lang="en-US" dirty="0"/>
              <a:t> </a:t>
            </a:r>
            <a:r>
              <a:rPr lang="en-US" dirty="0" err="1"/>
              <a:t>platoe</a:t>
            </a:r>
            <a:r>
              <a:rPr lang="en-US" dirty="0"/>
              <a:t> </a:t>
            </a:r>
            <a:r>
              <a:rPr lang="en-US" dirty="0" err="1"/>
              <a:t>pritisak</a:t>
            </a:r>
            <a:r>
              <a:rPr lang="en-US" dirty="0"/>
              <a:t>, </a:t>
            </a:r>
            <a:r>
              <a:rPr lang="en-US" dirty="0" err="1"/>
              <a:t>ukupan</a:t>
            </a:r>
            <a:r>
              <a:rPr lang="en-US" dirty="0"/>
              <a:t> PEEP, </a:t>
            </a:r>
            <a:r>
              <a:rPr lang="en-US" dirty="0" err="1"/>
              <a:t>disajni</a:t>
            </a:r>
            <a:r>
              <a:rPr lang="en-US" dirty="0"/>
              <a:t> </a:t>
            </a:r>
            <a:r>
              <a:rPr lang="en-US" dirty="0" err="1"/>
              <a:t>volumen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komplijansu</a:t>
            </a:r>
            <a:r>
              <a:rPr lang="en-US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Kapnografija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dostupna</a:t>
            </a:r>
            <a:r>
              <a:rPr lang="en-US" dirty="0"/>
              <a:t>,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kontinuirano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 end-tidal CO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u </a:t>
            </a:r>
            <a:r>
              <a:rPr lang="en-US" dirty="0" err="1"/>
              <a:t>detekciji</a:t>
            </a:r>
            <a:r>
              <a:rPr lang="en-US" dirty="0"/>
              <a:t> </a:t>
            </a:r>
            <a:r>
              <a:rPr lang="en-US" dirty="0" err="1"/>
              <a:t>trenda</a:t>
            </a:r>
            <a:r>
              <a:rPr lang="en-US" dirty="0"/>
              <a:t>.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NIV, </a:t>
            </a:r>
            <a:r>
              <a:rPr lang="en-US" dirty="0" err="1"/>
              <a:t>tolerancija</a:t>
            </a:r>
            <a:r>
              <a:rPr lang="en-US" dirty="0"/>
              <a:t> </a:t>
            </a:r>
            <a:r>
              <a:rPr lang="en-US" dirty="0" err="1"/>
              <a:t>terapije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sinhronizacija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ventilatorom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kritični</a:t>
            </a:r>
            <a:r>
              <a:rPr lang="en-US" dirty="0"/>
              <a:t> za </a:t>
            </a:r>
            <a:r>
              <a:rPr lang="en-US" dirty="0" err="1"/>
              <a:t>uspeh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993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31887-FD36-2A53-6F4B-14CDBF219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Odvajanje od mehaničke ventilacije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C00C7-BB0E-741C-8FE1-C4DFA4638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Odvajanje</a:t>
            </a:r>
            <a:r>
              <a:rPr lang="en-US" dirty="0"/>
              <a:t> od </a:t>
            </a:r>
            <a:r>
              <a:rPr lang="en-US" dirty="0" err="1"/>
              <a:t>mehaničke</a:t>
            </a:r>
            <a:r>
              <a:rPr lang="en-US" dirty="0"/>
              <a:t> </a:t>
            </a:r>
            <a:r>
              <a:rPr lang="en-US" dirty="0" err="1"/>
              <a:t>ventilacije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respiratornom</a:t>
            </a:r>
            <a:r>
              <a:rPr lang="en-US" dirty="0"/>
              <a:t> </a:t>
            </a:r>
            <a:r>
              <a:rPr lang="en-US" dirty="0" err="1"/>
              <a:t>acidozom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pažljiv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. Pre </a:t>
            </a:r>
            <a:r>
              <a:rPr lang="en-US" dirty="0" err="1"/>
              <a:t>pokušaja</a:t>
            </a:r>
            <a:r>
              <a:rPr lang="en-US" dirty="0"/>
              <a:t> </a:t>
            </a:r>
            <a:r>
              <a:rPr lang="en-US" dirty="0" err="1"/>
              <a:t>weaninga</a:t>
            </a:r>
            <a:r>
              <a:rPr lang="en-US" dirty="0"/>
              <a:t>,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uzrok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adekvatno</a:t>
            </a:r>
            <a:r>
              <a:rPr lang="en-US" dirty="0"/>
              <a:t> </a:t>
            </a:r>
            <a:r>
              <a:rPr lang="en-US" dirty="0" err="1"/>
              <a:t>tretiran</a:t>
            </a:r>
            <a:r>
              <a:rPr lang="en-US" dirty="0"/>
              <a:t>, </a:t>
            </a:r>
            <a:r>
              <a:rPr lang="en-US" dirty="0" err="1"/>
              <a:t>pacijent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hemodinamski</a:t>
            </a:r>
            <a:r>
              <a:rPr lang="en-US" dirty="0"/>
              <a:t> </a:t>
            </a:r>
            <a:r>
              <a:rPr lang="en-US" dirty="0" err="1"/>
              <a:t>stabilan</a:t>
            </a:r>
            <a:r>
              <a:rPr lang="en-US" dirty="0"/>
              <a:t>, </a:t>
            </a:r>
            <a:r>
              <a:rPr lang="en-US" dirty="0" err="1"/>
              <a:t>adekvatno</a:t>
            </a:r>
            <a:r>
              <a:rPr lang="en-US" dirty="0"/>
              <a:t> </a:t>
            </a:r>
            <a:r>
              <a:rPr lang="en-US" dirty="0" err="1"/>
              <a:t>oksigenisan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nizak</a:t>
            </a:r>
            <a:r>
              <a:rPr lang="en-US" dirty="0"/>
              <a:t> FiO</a:t>
            </a:r>
            <a:r>
              <a:rPr lang="en-US" baseline="-25000" dirty="0"/>
              <a:t>2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sposoban</a:t>
            </a:r>
            <a:r>
              <a:rPr lang="en-US" dirty="0"/>
              <a:t> da </a:t>
            </a:r>
            <a:r>
              <a:rPr lang="en-US" dirty="0" err="1"/>
              <a:t>inicira</a:t>
            </a:r>
            <a:r>
              <a:rPr lang="en-US" dirty="0"/>
              <a:t> </a:t>
            </a:r>
            <a:r>
              <a:rPr lang="en-US" dirty="0" err="1"/>
              <a:t>disanje</a:t>
            </a:r>
            <a:r>
              <a:rPr lang="en-US" dirty="0"/>
              <a:t>.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hroničnom</a:t>
            </a:r>
            <a:r>
              <a:rPr lang="en-US" dirty="0"/>
              <a:t> </a:t>
            </a:r>
            <a:r>
              <a:rPr lang="en-US" dirty="0" err="1"/>
              <a:t>hiperkapnijom</a:t>
            </a:r>
            <a:r>
              <a:rPr lang="en-US" dirty="0"/>
              <a:t>, </a:t>
            </a:r>
            <a:r>
              <a:rPr lang="en-US" dirty="0" err="1"/>
              <a:t>prelazak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NIV pre </a:t>
            </a:r>
            <a:r>
              <a:rPr lang="en-US" dirty="0" err="1"/>
              <a:t>ekstubacije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olakšati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ishod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bolesti</a:t>
            </a:r>
            <a:r>
              <a:rPr lang="en-US" dirty="0"/>
              <a:t>. </a:t>
            </a:r>
            <a:r>
              <a:rPr lang="en-US" dirty="0" err="1"/>
              <a:t>Pacijenti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HOBP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hroničnom</a:t>
            </a:r>
            <a:r>
              <a:rPr lang="en-US" dirty="0"/>
              <a:t> </a:t>
            </a:r>
            <a:r>
              <a:rPr lang="en-US" dirty="0" err="1"/>
              <a:t>hiperkapničnom</a:t>
            </a:r>
            <a:r>
              <a:rPr lang="en-US" dirty="0"/>
              <a:t> </a:t>
            </a:r>
            <a:r>
              <a:rPr lang="en-US" dirty="0" err="1"/>
              <a:t>respiratornom</a:t>
            </a:r>
            <a:r>
              <a:rPr lang="en-US" dirty="0"/>
              <a:t> </a:t>
            </a:r>
            <a:r>
              <a:rPr lang="en-US" dirty="0" err="1"/>
              <a:t>insuficijencijom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od </a:t>
            </a:r>
            <a:r>
              <a:rPr lang="en-US" dirty="0" err="1"/>
              <a:t>dugoročne</a:t>
            </a:r>
            <a:r>
              <a:rPr lang="en-US" dirty="0"/>
              <a:t> NIV </a:t>
            </a:r>
            <a:r>
              <a:rPr lang="en-US" dirty="0" err="1"/>
              <a:t>primene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kuće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pokazalo</a:t>
            </a:r>
            <a:r>
              <a:rPr lang="en-US" dirty="0"/>
              <a:t> </a:t>
            </a:r>
            <a:r>
              <a:rPr lang="en-US" dirty="0" err="1"/>
              <a:t>poboljšanje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rehospitalizacija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195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A8EF0-7ABA-580B-3082-378253A65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Zaključak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BF441-BC2F-9BA8-16B5-26CDED389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Lečenje</a:t>
            </a:r>
            <a:r>
              <a:rPr lang="en-US" dirty="0"/>
              <a:t> </a:t>
            </a:r>
            <a:r>
              <a:rPr lang="en-US" dirty="0" err="1"/>
              <a:t>respiratorne</a:t>
            </a:r>
            <a:r>
              <a:rPr lang="en-US" dirty="0"/>
              <a:t> </a:t>
            </a:r>
            <a:r>
              <a:rPr lang="en-US" dirty="0" err="1"/>
              <a:t>acidoze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sistematski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koji </a:t>
            </a:r>
            <a:r>
              <a:rPr lang="en-US" dirty="0" err="1"/>
              <a:t>kombinuje</a:t>
            </a:r>
            <a:r>
              <a:rPr lang="en-US" dirty="0"/>
              <a:t> </a:t>
            </a:r>
            <a:r>
              <a:rPr lang="en-US" dirty="0" err="1"/>
              <a:t>brzu</a:t>
            </a:r>
            <a:r>
              <a:rPr lang="en-US" dirty="0"/>
              <a:t> </a:t>
            </a:r>
            <a:r>
              <a:rPr lang="en-US" dirty="0" err="1"/>
              <a:t>dijagnostiku</a:t>
            </a:r>
            <a:r>
              <a:rPr lang="en-US" dirty="0"/>
              <a:t>, </a:t>
            </a:r>
            <a:r>
              <a:rPr lang="en-US" dirty="0" err="1"/>
              <a:t>identifikaciju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uzroka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odgovarajuću</a:t>
            </a:r>
            <a:r>
              <a:rPr lang="en-US" dirty="0"/>
              <a:t> </a:t>
            </a:r>
            <a:r>
              <a:rPr lang="en-US" dirty="0" err="1"/>
              <a:t>ventilatornu</a:t>
            </a:r>
            <a:r>
              <a:rPr lang="en-US" dirty="0"/>
              <a:t> </a:t>
            </a:r>
            <a:r>
              <a:rPr lang="en-US" dirty="0" err="1"/>
              <a:t>podršku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NIV je </a:t>
            </a:r>
            <a:r>
              <a:rPr lang="en-US" dirty="0" err="1"/>
              <a:t>transformisala</a:t>
            </a:r>
            <a:r>
              <a:rPr lang="en-US" dirty="0"/>
              <a:t> </a:t>
            </a:r>
            <a:r>
              <a:rPr lang="en-US" dirty="0" err="1"/>
              <a:t>ishode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selektovanih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, </a:t>
            </a:r>
            <a:r>
              <a:rPr lang="en-US" dirty="0" err="1"/>
              <a:t>smanjujući</a:t>
            </a:r>
            <a:r>
              <a:rPr lang="en-US" dirty="0"/>
              <a:t> </a:t>
            </a:r>
            <a:r>
              <a:rPr lang="en-US" dirty="0" err="1"/>
              <a:t>potrebu</a:t>
            </a:r>
            <a:r>
              <a:rPr lang="en-US" dirty="0"/>
              <a:t> za </a:t>
            </a:r>
            <a:r>
              <a:rPr lang="en-US" dirty="0" err="1"/>
              <a:t>intubacijom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Kada je </a:t>
            </a:r>
            <a:r>
              <a:rPr lang="en-US" dirty="0" err="1"/>
              <a:t>invazivna</a:t>
            </a:r>
            <a:r>
              <a:rPr lang="en-US" dirty="0"/>
              <a:t> </a:t>
            </a:r>
            <a:r>
              <a:rPr lang="en-US" dirty="0" err="1"/>
              <a:t>ventilacija</a:t>
            </a:r>
            <a:r>
              <a:rPr lang="en-US" dirty="0"/>
              <a:t> </a:t>
            </a:r>
            <a:r>
              <a:rPr lang="en-US" dirty="0" err="1"/>
              <a:t>neophodna</a:t>
            </a:r>
            <a:r>
              <a:rPr lang="en-US" dirty="0"/>
              <a:t>, </a:t>
            </a:r>
            <a:r>
              <a:rPr lang="en-US" dirty="0" err="1"/>
              <a:t>pažljivo</a:t>
            </a:r>
            <a:r>
              <a:rPr lang="en-US" dirty="0"/>
              <a:t> </a:t>
            </a:r>
            <a:r>
              <a:rPr lang="en-US" dirty="0" err="1"/>
              <a:t>podešavanje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izbegavanje</a:t>
            </a:r>
            <a:r>
              <a:rPr lang="en-US" dirty="0"/>
              <a:t> </a:t>
            </a:r>
            <a:r>
              <a:rPr lang="en-US" dirty="0" err="1"/>
              <a:t>komplikacija</a:t>
            </a:r>
            <a:r>
              <a:rPr lang="en-US" dirty="0"/>
              <a:t> je </a:t>
            </a:r>
            <a:r>
              <a:rPr lang="en-US" dirty="0" err="1"/>
              <a:t>ključno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Nikada</a:t>
            </a:r>
            <a:r>
              <a:rPr lang="en-US" dirty="0"/>
              <a:t> ne </a:t>
            </a:r>
            <a:r>
              <a:rPr lang="en-US" dirty="0" err="1"/>
              <a:t>smemo</a:t>
            </a:r>
            <a:r>
              <a:rPr lang="en-US" dirty="0"/>
              <a:t> </a:t>
            </a:r>
            <a:r>
              <a:rPr lang="en-US" dirty="0" err="1"/>
              <a:t>zaboraviti</a:t>
            </a:r>
            <a:r>
              <a:rPr lang="en-US" dirty="0"/>
              <a:t> da je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tretirati</a:t>
            </a:r>
            <a:r>
              <a:rPr lang="en-US" dirty="0"/>
              <a:t> </a:t>
            </a:r>
            <a:r>
              <a:rPr lang="en-US" dirty="0" err="1"/>
              <a:t>pacijenta</a:t>
            </a:r>
            <a:r>
              <a:rPr lang="en-US" dirty="0"/>
              <a:t>,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laboratorijske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individualizacija</a:t>
            </a:r>
            <a:r>
              <a:rPr lang="en-US" dirty="0"/>
              <a:t> </a:t>
            </a:r>
            <a:r>
              <a:rPr lang="en-US" dirty="0" err="1"/>
              <a:t>terapije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specifičnom</a:t>
            </a:r>
            <a:r>
              <a:rPr lang="en-US" dirty="0"/>
              <a:t>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pacijenta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najbolje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0011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123C1-78EA-AA11-6BA7-7DE24D9B4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Reference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04004-48C9-CC8B-D011-B42F60419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Rochwerg</a:t>
            </a:r>
            <a:r>
              <a:rPr lang="en-US" dirty="0"/>
              <a:t> B, Brochard L, Elliott MW, et al. Official ERS/ATS clinical practice guidelines: noninvasive ventilation for acute respiratory failure. </a:t>
            </a:r>
            <a:r>
              <a:rPr lang="en-US" dirty="0" err="1"/>
              <a:t>Eur</a:t>
            </a:r>
            <a:r>
              <a:rPr lang="en-US" dirty="0"/>
              <a:t> Respir J. 2017;50(2):1602426.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Osadnik</a:t>
            </a:r>
            <a:r>
              <a:rPr lang="en-US" dirty="0"/>
              <a:t> CR, Tee VS, Carson-</a:t>
            </a:r>
            <a:r>
              <a:rPr lang="en-US" dirty="0" err="1"/>
              <a:t>Chahhoud</a:t>
            </a:r>
            <a:r>
              <a:rPr lang="en-US" dirty="0"/>
              <a:t> KV, et al. Non-invasive ventilation for the management of acute hypercapnic respiratory failure due to exacerbation of chronic obstructive pulmonary disease. Cochrane Database Syst Rev. 2017;7(7):CD004104.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Davidson AC, Banham S, Elliott M, et al. BTS/ICS guideline for the ventilatory management of acute hypercapnic respiratory failure in adults. Thorax. 2016;71(Suppl 2):ii1-ii35.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Squadrone</a:t>
            </a:r>
            <a:r>
              <a:rPr lang="en-US" dirty="0"/>
              <a:t> E, Frigerio P, </a:t>
            </a:r>
            <a:r>
              <a:rPr lang="en-US" dirty="0" err="1"/>
              <a:t>Fogliati</a:t>
            </a:r>
            <a:r>
              <a:rPr lang="en-US" dirty="0"/>
              <a:t> C, et al. Noninvasive vs invasive ventilation in COPD patients with severe acute respiratory failure deemed to require ventilatory assistance. Intensive Care Med. 2004;30(7):1303-1310.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Adler D, </a:t>
            </a:r>
            <a:r>
              <a:rPr lang="en-US" dirty="0" err="1"/>
              <a:t>Perrig</a:t>
            </a:r>
            <a:r>
              <a:rPr lang="en-US" dirty="0"/>
              <a:t> S, Takahashi H, et al. Polysomnography in stable COPD under non-invasive ventilation to reduce patient-ventilator asynchrony and morning breathlessness. Sleep Breath. 2012;16(4):1081-1090.</a:t>
            </a:r>
          </a:p>
        </p:txBody>
      </p:sp>
    </p:spTree>
    <p:extLst>
      <p:ext uri="{BB962C8B-B14F-4D97-AF65-F5344CB8AC3E}">
        <p14:creationId xmlns:p14="http://schemas.microsoft.com/office/powerpoint/2010/main" val="376749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76DC-CD53-229C-87A0-F96E0BB02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Definicija i ptofiziologija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2F64A-C12D-462C-6940-816661DFE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Respiratorna</a:t>
            </a:r>
            <a:r>
              <a:rPr lang="en-US" dirty="0"/>
              <a:t> </a:t>
            </a:r>
            <a:r>
              <a:rPr lang="en-US" dirty="0" err="1"/>
              <a:t>acidoza</a:t>
            </a:r>
            <a:r>
              <a:rPr lang="en-US" dirty="0"/>
              <a:t> se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pH &lt; 7.35 </a:t>
            </a:r>
            <a:r>
              <a:rPr lang="en-US" dirty="0" err="1"/>
              <a:t>uz</a:t>
            </a:r>
            <a:r>
              <a:rPr lang="en-US" dirty="0"/>
              <a:t> PaCO2 &gt; 45 mmHg.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Razlikujemo </a:t>
            </a:r>
            <a:r>
              <a:rPr lang="en-US" dirty="0" err="1"/>
              <a:t>akutnu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hroničnu</a:t>
            </a:r>
            <a:r>
              <a:rPr lang="en-US" dirty="0"/>
              <a:t> </a:t>
            </a:r>
            <a:r>
              <a:rPr lang="en-US" dirty="0" err="1"/>
              <a:t>formu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 </a:t>
            </a:r>
            <a:r>
              <a:rPr lang="en-US" dirty="0" err="1"/>
              <a:t>akutnoj</a:t>
            </a:r>
            <a:r>
              <a:rPr lang="en-US" dirty="0"/>
              <a:t> </a:t>
            </a:r>
            <a:r>
              <a:rPr lang="en-US" dirty="0" err="1"/>
              <a:t>respiratornoj</a:t>
            </a:r>
            <a:r>
              <a:rPr lang="en-US" dirty="0"/>
              <a:t> </a:t>
            </a:r>
            <a:r>
              <a:rPr lang="en-US" dirty="0" err="1"/>
              <a:t>acidozi</a:t>
            </a:r>
            <a:r>
              <a:rPr lang="en-US" dirty="0"/>
              <a:t>, </a:t>
            </a:r>
            <a:r>
              <a:rPr lang="en-US" dirty="0" err="1"/>
              <a:t>bubrežna</a:t>
            </a:r>
            <a:r>
              <a:rPr lang="en-US" dirty="0"/>
              <a:t> </a:t>
            </a:r>
            <a:r>
              <a:rPr lang="en-US" dirty="0" err="1"/>
              <a:t>kompenzacija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stigla</a:t>
            </a:r>
            <a:r>
              <a:rPr lang="en-US" dirty="0"/>
              <a:t> da se </a:t>
            </a:r>
            <a:r>
              <a:rPr lang="en-US" dirty="0" err="1"/>
              <a:t>razvije</a:t>
            </a:r>
            <a:r>
              <a:rPr lang="en-US" dirty="0"/>
              <a:t>, pa </a:t>
            </a:r>
            <a:r>
              <a:rPr lang="en-US" dirty="0" err="1"/>
              <a:t>vidimo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porast</a:t>
            </a:r>
            <a:r>
              <a:rPr lang="en-US" dirty="0"/>
              <a:t> </a:t>
            </a:r>
            <a:r>
              <a:rPr lang="en-US" dirty="0" err="1"/>
              <a:t>bikarbonata</a:t>
            </a:r>
            <a:r>
              <a:rPr lang="en-US" dirty="0"/>
              <a:t> - </a:t>
            </a:r>
            <a:r>
              <a:rPr lang="en-US" dirty="0" err="1"/>
              <a:t>približno</a:t>
            </a:r>
            <a:r>
              <a:rPr lang="en-US" dirty="0"/>
              <a:t> 1 </a:t>
            </a:r>
            <a:r>
              <a:rPr lang="en-US" dirty="0" err="1"/>
              <a:t>mEq</a:t>
            </a:r>
            <a:r>
              <a:rPr lang="en-US" dirty="0"/>
              <a:t>/L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svakih</a:t>
            </a:r>
            <a:r>
              <a:rPr lang="en-US" dirty="0"/>
              <a:t> 10 mmHg </a:t>
            </a:r>
            <a:r>
              <a:rPr lang="en-US" dirty="0" err="1"/>
              <a:t>porasta</a:t>
            </a:r>
            <a:r>
              <a:rPr lang="en-US" dirty="0"/>
              <a:t> PaCO2.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hronične</a:t>
            </a:r>
            <a:r>
              <a:rPr lang="en-US" dirty="0"/>
              <a:t> </a:t>
            </a:r>
            <a:r>
              <a:rPr lang="en-US" dirty="0" err="1"/>
              <a:t>forme</a:t>
            </a:r>
            <a:r>
              <a:rPr lang="en-US" dirty="0"/>
              <a:t>, </a:t>
            </a:r>
            <a:r>
              <a:rPr lang="en-US" dirty="0" err="1"/>
              <a:t>bubrežna</a:t>
            </a:r>
            <a:r>
              <a:rPr lang="en-US" dirty="0"/>
              <a:t> </a:t>
            </a:r>
            <a:r>
              <a:rPr lang="en-US" dirty="0" err="1"/>
              <a:t>kompenzacija</a:t>
            </a:r>
            <a:r>
              <a:rPr lang="en-US" dirty="0"/>
              <a:t> je </a:t>
            </a:r>
            <a:r>
              <a:rPr lang="en-US" dirty="0" err="1"/>
              <a:t>kompletna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3-5 dana,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porastom</a:t>
            </a:r>
            <a:r>
              <a:rPr lang="en-US" dirty="0"/>
              <a:t> </a:t>
            </a:r>
            <a:r>
              <a:rPr lang="en-US" dirty="0" err="1"/>
              <a:t>bikarbonata</a:t>
            </a:r>
            <a:r>
              <a:rPr lang="en-US" dirty="0"/>
              <a:t> od 3-4 </a:t>
            </a:r>
            <a:r>
              <a:rPr lang="en-US" dirty="0" err="1"/>
              <a:t>mEq</a:t>
            </a:r>
            <a:r>
              <a:rPr lang="en-US" dirty="0"/>
              <a:t>/L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svakih</a:t>
            </a:r>
            <a:r>
              <a:rPr lang="en-US" dirty="0"/>
              <a:t> 10 mmHg </a:t>
            </a:r>
            <a:r>
              <a:rPr lang="en-US" dirty="0" err="1"/>
              <a:t>porasta</a:t>
            </a:r>
            <a:r>
              <a:rPr lang="en-US" dirty="0"/>
              <a:t> PaCO2.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Ova </a:t>
            </a:r>
            <a:r>
              <a:rPr lang="en-US" dirty="0" err="1"/>
              <a:t>distinkcija</a:t>
            </a:r>
            <a:r>
              <a:rPr lang="en-US" dirty="0"/>
              <a:t> je </a:t>
            </a:r>
            <a:r>
              <a:rPr lang="en-US" dirty="0" err="1"/>
              <a:t>klinički</a:t>
            </a:r>
            <a:r>
              <a:rPr lang="en-US" dirty="0"/>
              <a:t> </a:t>
            </a:r>
            <a:r>
              <a:rPr lang="en-US" dirty="0" err="1"/>
              <a:t>kritična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akutna</a:t>
            </a:r>
            <a:r>
              <a:rPr lang="en-US" dirty="0"/>
              <a:t> </a:t>
            </a:r>
            <a:r>
              <a:rPr lang="en-US" dirty="0" err="1"/>
              <a:t>hiperkapnija</a:t>
            </a:r>
            <a:r>
              <a:rPr lang="en-US" dirty="0"/>
              <a:t> </a:t>
            </a:r>
            <a:r>
              <a:rPr lang="en-US" dirty="0" err="1"/>
              <a:t>izaziva</a:t>
            </a:r>
            <a:r>
              <a:rPr lang="en-US" dirty="0"/>
              <a:t> </a:t>
            </a:r>
            <a:r>
              <a:rPr lang="en-US" dirty="0" err="1"/>
              <a:t>brže</a:t>
            </a:r>
            <a:r>
              <a:rPr lang="en-US" dirty="0"/>
              <a:t> pad pH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teže</a:t>
            </a:r>
            <a:r>
              <a:rPr lang="en-US" dirty="0"/>
              <a:t> </a:t>
            </a:r>
            <a:r>
              <a:rPr lang="en-US" dirty="0" err="1"/>
              <a:t>simptome</a:t>
            </a:r>
            <a:r>
              <a:rPr lang="en-US" dirty="0"/>
              <a:t>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konfuziju</a:t>
            </a:r>
            <a:r>
              <a:rPr lang="en-US" dirty="0"/>
              <a:t>, </a:t>
            </a:r>
            <a:r>
              <a:rPr lang="en-US" dirty="0" err="1"/>
              <a:t>somnolenciju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potencijalno</a:t>
            </a:r>
            <a:r>
              <a:rPr lang="en-US" dirty="0"/>
              <a:t> CO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narkozu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pacijenti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hroničnom</a:t>
            </a:r>
            <a:r>
              <a:rPr lang="en-US" dirty="0"/>
              <a:t> </a:t>
            </a:r>
            <a:r>
              <a:rPr lang="en-US" dirty="0" err="1"/>
              <a:t>hiperkapnijom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tolerisati</a:t>
            </a:r>
            <a:r>
              <a:rPr lang="en-US" dirty="0"/>
              <a:t>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 PaCO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minimalne</a:t>
            </a:r>
            <a:r>
              <a:rPr lang="en-US" dirty="0"/>
              <a:t> </a:t>
            </a:r>
            <a:r>
              <a:rPr lang="en-US" dirty="0" err="1"/>
              <a:t>simptome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8250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4C7B2-10D6-62EA-A800-03422DD08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Etiologija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09AD8-9B9E-91B9-87D5-9DD4F1A96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 err="1"/>
              <a:t>Centralni</a:t>
            </a:r>
            <a:r>
              <a:rPr lang="en-US" b="1" dirty="0"/>
              <a:t> </a:t>
            </a:r>
            <a:r>
              <a:rPr lang="en-US" b="1" dirty="0" err="1"/>
              <a:t>uzroci</a:t>
            </a:r>
            <a:r>
              <a:rPr lang="en-US" b="1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depresiju</a:t>
            </a:r>
            <a:r>
              <a:rPr lang="en-US" dirty="0"/>
              <a:t> </a:t>
            </a:r>
            <a:r>
              <a:rPr lang="en-US" dirty="0" err="1"/>
              <a:t>respiratornog</a:t>
            </a:r>
            <a:r>
              <a:rPr lang="en-US" dirty="0"/>
              <a:t> centra </a:t>
            </a:r>
            <a:r>
              <a:rPr lang="en-US" dirty="0" err="1"/>
              <a:t>opijatima</a:t>
            </a:r>
            <a:r>
              <a:rPr lang="en-US" dirty="0"/>
              <a:t>, </a:t>
            </a:r>
            <a:r>
              <a:rPr lang="en-US" dirty="0" err="1"/>
              <a:t>benzodiazepinima</a:t>
            </a:r>
            <a:r>
              <a:rPr lang="en-US" dirty="0"/>
              <a:t>, </a:t>
            </a:r>
            <a:r>
              <a:rPr lang="en-US" dirty="0" err="1"/>
              <a:t>anestezijom</a:t>
            </a:r>
            <a:r>
              <a:rPr lang="en-US" dirty="0"/>
              <a:t>, </a:t>
            </a:r>
            <a:r>
              <a:rPr lang="en-US" dirty="0" err="1"/>
              <a:t>moždanim</a:t>
            </a:r>
            <a:r>
              <a:rPr lang="en-US" dirty="0"/>
              <a:t> </a:t>
            </a:r>
            <a:r>
              <a:rPr lang="en-US" dirty="0" err="1"/>
              <a:t>udarom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traumom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 err="1"/>
              <a:t>Neuromuskularne</a:t>
            </a:r>
            <a:r>
              <a:rPr lang="en-US" b="1" dirty="0"/>
              <a:t> </a:t>
            </a:r>
            <a:r>
              <a:rPr lang="en-US" b="1" dirty="0" err="1"/>
              <a:t>bolesti</a:t>
            </a:r>
            <a:r>
              <a:rPr lang="en-US" b="1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Guillain-Barré </a:t>
            </a:r>
            <a:r>
              <a:rPr lang="en-US" dirty="0" err="1"/>
              <a:t>sindrom</a:t>
            </a:r>
            <a:r>
              <a:rPr lang="en-US" dirty="0"/>
              <a:t>, </a:t>
            </a:r>
            <a:r>
              <a:rPr lang="en-US" dirty="0" err="1"/>
              <a:t>miastenia</a:t>
            </a:r>
            <a:r>
              <a:rPr lang="en-US" dirty="0"/>
              <a:t> gravis, </a:t>
            </a:r>
            <a:r>
              <a:rPr lang="en-US" dirty="0" err="1"/>
              <a:t>amiotrofična</a:t>
            </a:r>
            <a:r>
              <a:rPr lang="en-US" dirty="0"/>
              <a:t> </a:t>
            </a:r>
            <a:r>
              <a:rPr lang="en-US" dirty="0" err="1"/>
              <a:t>lateralna</a:t>
            </a:r>
            <a:r>
              <a:rPr lang="en-US" dirty="0"/>
              <a:t> </a:t>
            </a:r>
            <a:r>
              <a:rPr lang="en-US" dirty="0" err="1"/>
              <a:t>skleroza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mišićne</a:t>
            </a:r>
            <a:r>
              <a:rPr lang="en-US" dirty="0"/>
              <a:t> </a:t>
            </a:r>
            <a:r>
              <a:rPr lang="en-US" dirty="0" err="1"/>
              <a:t>distrofije</a:t>
            </a:r>
            <a:r>
              <a:rPr lang="en-US" dirty="0"/>
              <a:t> </a:t>
            </a:r>
            <a:r>
              <a:rPr lang="en-US" dirty="0" err="1"/>
              <a:t>onemogućavaju</a:t>
            </a:r>
            <a:r>
              <a:rPr lang="en-US" dirty="0"/>
              <a:t> </a:t>
            </a:r>
            <a:r>
              <a:rPr lang="en-US" dirty="0" err="1"/>
              <a:t>adekvatnu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 </a:t>
            </a:r>
            <a:r>
              <a:rPr lang="en-US" dirty="0" err="1"/>
              <a:t>respiratorne</a:t>
            </a:r>
            <a:r>
              <a:rPr lang="en-US" dirty="0"/>
              <a:t> </a:t>
            </a:r>
            <a:r>
              <a:rPr lang="en-US" dirty="0" err="1"/>
              <a:t>muskulature</a:t>
            </a:r>
            <a:r>
              <a:rPr lang="en-US" dirty="0"/>
              <a:t>.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 err="1"/>
              <a:t>Bolesti</a:t>
            </a:r>
            <a:r>
              <a:rPr lang="en-US" b="1" dirty="0"/>
              <a:t> </a:t>
            </a:r>
            <a:r>
              <a:rPr lang="en-US" b="1" dirty="0" err="1"/>
              <a:t>pluća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donjih</a:t>
            </a:r>
            <a:r>
              <a:rPr lang="en-US" b="1" dirty="0"/>
              <a:t> </a:t>
            </a:r>
            <a:r>
              <a:rPr lang="en-US" b="1" dirty="0" err="1"/>
              <a:t>disajnih</a:t>
            </a:r>
            <a:r>
              <a:rPr lang="en-US" b="1" dirty="0"/>
              <a:t> </a:t>
            </a:r>
            <a:r>
              <a:rPr lang="en-US" b="1" dirty="0" err="1"/>
              <a:t>puteva</a:t>
            </a:r>
            <a:r>
              <a:rPr lang="en-US" dirty="0"/>
              <a:t>, </a:t>
            </a:r>
            <a:r>
              <a:rPr lang="en-US" dirty="0" err="1"/>
              <a:t>najčešće</a:t>
            </a:r>
            <a:r>
              <a:rPr lang="en-US" dirty="0"/>
              <a:t> HOBP, </a:t>
            </a:r>
            <a:r>
              <a:rPr lang="en-US" dirty="0" err="1"/>
              <a:t>teška</a:t>
            </a:r>
            <a:r>
              <a:rPr lang="en-US" dirty="0"/>
              <a:t> </a:t>
            </a:r>
            <a:r>
              <a:rPr lang="en-US" dirty="0" err="1"/>
              <a:t>astma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pneumonija</a:t>
            </a:r>
            <a:r>
              <a:rPr lang="en-US" dirty="0"/>
              <a:t>,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najveću</a:t>
            </a:r>
            <a:r>
              <a:rPr lang="en-US" dirty="0"/>
              <a:t> </a:t>
            </a:r>
            <a:r>
              <a:rPr lang="en-US" dirty="0" err="1"/>
              <a:t>kategoriju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b="1" dirty="0"/>
              <a:t>M</a:t>
            </a:r>
            <a:r>
              <a:rPr lang="en-US" b="1" dirty="0" err="1"/>
              <a:t>ehaničke</a:t>
            </a:r>
            <a:r>
              <a:rPr lang="en-US" b="1" dirty="0"/>
              <a:t> </a:t>
            </a:r>
            <a:r>
              <a:rPr lang="en-US" b="1" dirty="0" err="1"/>
              <a:t>opstrukcije</a:t>
            </a:r>
            <a:r>
              <a:rPr lang="en-US" b="1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aspiracija</a:t>
            </a:r>
            <a:r>
              <a:rPr lang="en-US" dirty="0"/>
              <a:t> </a:t>
            </a:r>
            <a:r>
              <a:rPr lang="en-US" dirty="0" err="1"/>
              <a:t>stranog</a:t>
            </a:r>
            <a:r>
              <a:rPr lang="en-US" dirty="0"/>
              <a:t> </a:t>
            </a:r>
            <a:r>
              <a:rPr lang="en-US" dirty="0" err="1"/>
              <a:t>tela</a:t>
            </a:r>
            <a:r>
              <a:rPr lang="en-US" dirty="0"/>
              <a:t>, </a:t>
            </a:r>
            <a:r>
              <a:rPr lang="en-US" dirty="0" err="1"/>
              <a:t>laringealna</a:t>
            </a:r>
            <a:r>
              <a:rPr lang="en-US" dirty="0"/>
              <a:t> </a:t>
            </a:r>
            <a:r>
              <a:rPr lang="en-US" dirty="0" err="1"/>
              <a:t>disfunkcija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teška</a:t>
            </a:r>
            <a:r>
              <a:rPr lang="en-US" dirty="0"/>
              <a:t> </a:t>
            </a:r>
            <a:r>
              <a:rPr lang="sr-Latn-RS" dirty="0"/>
              <a:t>gojaznost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hipoventilacije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96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CBE39-EB05-9D0C-89FC-9CAECBD59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Klinička slika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C5601-07CC-D80D-D064-1FADA98D9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Simptomi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znaci</a:t>
            </a:r>
            <a:r>
              <a:rPr lang="en-US" dirty="0"/>
              <a:t> </a:t>
            </a:r>
            <a:r>
              <a:rPr lang="en-US" dirty="0" err="1"/>
              <a:t>zavise</a:t>
            </a:r>
            <a:r>
              <a:rPr lang="en-US" dirty="0"/>
              <a:t> od </a:t>
            </a:r>
            <a:r>
              <a:rPr lang="en-US" dirty="0" err="1"/>
              <a:t>brzine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povećanja</a:t>
            </a:r>
            <a:r>
              <a:rPr lang="en-US" dirty="0"/>
              <a:t> PCO2.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Akutna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akutno</a:t>
            </a:r>
            <a:r>
              <a:rPr lang="en-US" dirty="0"/>
              <a:t> </a:t>
            </a:r>
            <a:r>
              <a:rPr lang="en-US" dirty="0" err="1"/>
              <a:t>pogoršana</a:t>
            </a:r>
            <a:r>
              <a:rPr lang="en-US" dirty="0"/>
              <a:t> </a:t>
            </a:r>
            <a:r>
              <a:rPr lang="en-US" dirty="0" err="1"/>
              <a:t>hronična</a:t>
            </a:r>
            <a:r>
              <a:rPr lang="en-US" dirty="0"/>
              <a:t>) </a:t>
            </a:r>
            <a:r>
              <a:rPr lang="en-US" dirty="0" err="1"/>
              <a:t>respiratorna</a:t>
            </a:r>
            <a:r>
              <a:rPr lang="en-US" dirty="0"/>
              <a:t> </a:t>
            </a:r>
            <a:r>
              <a:rPr lang="en-US" dirty="0" err="1"/>
              <a:t>acidoza</a:t>
            </a:r>
            <a:r>
              <a:rPr lang="en-US" dirty="0"/>
              <a:t> </a:t>
            </a:r>
            <a:r>
              <a:rPr lang="en-US" dirty="0" err="1"/>
              <a:t>izaziva</a:t>
            </a:r>
            <a:r>
              <a:rPr lang="en-US" dirty="0"/>
              <a:t> </a:t>
            </a:r>
            <a:r>
              <a:rPr lang="en-US" b="1" dirty="0" err="1"/>
              <a:t>glavobolju</a:t>
            </a:r>
            <a:r>
              <a:rPr lang="en-US" dirty="0"/>
              <a:t>, </a:t>
            </a:r>
            <a:r>
              <a:rPr lang="en-US" b="1" dirty="0" err="1"/>
              <a:t>konfuziju</a:t>
            </a:r>
            <a:r>
              <a:rPr lang="en-US" dirty="0"/>
              <a:t>, </a:t>
            </a:r>
            <a:r>
              <a:rPr lang="en-US" b="1" dirty="0" err="1"/>
              <a:t>anksioznost</a:t>
            </a:r>
            <a:r>
              <a:rPr lang="en-US" dirty="0"/>
              <a:t>, </a:t>
            </a:r>
            <a:r>
              <a:rPr lang="en-US" b="1" dirty="0" err="1"/>
              <a:t>pospanost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b="1" dirty="0"/>
              <a:t>stupor (CO2 </a:t>
            </a:r>
            <a:r>
              <a:rPr lang="en-US" b="1" dirty="0" err="1"/>
              <a:t>narkoza</a:t>
            </a:r>
            <a:r>
              <a:rPr lang="en-US" b="1" dirty="0"/>
              <a:t>)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Hronična</a:t>
            </a:r>
            <a:r>
              <a:rPr lang="en-US" dirty="0"/>
              <a:t> </a:t>
            </a:r>
            <a:r>
              <a:rPr lang="en-US" dirty="0" err="1"/>
              <a:t>respiratorna</a:t>
            </a:r>
            <a:r>
              <a:rPr lang="en-US" dirty="0"/>
              <a:t> </a:t>
            </a:r>
            <a:r>
              <a:rPr lang="en-US" dirty="0" err="1"/>
              <a:t>acidoza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HOBP) </a:t>
            </a:r>
            <a:r>
              <a:rPr lang="en-US" dirty="0" err="1"/>
              <a:t>može</a:t>
            </a:r>
            <a:r>
              <a:rPr lang="en-US" dirty="0"/>
              <a:t> se dobro </a:t>
            </a:r>
            <a:r>
              <a:rPr lang="en-US" dirty="0" err="1"/>
              <a:t>tolerisati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pacijenti</a:t>
            </a:r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b="1" dirty="0" err="1"/>
              <a:t>gubitak</a:t>
            </a:r>
            <a:r>
              <a:rPr lang="en-US" b="1" dirty="0"/>
              <a:t> </a:t>
            </a:r>
            <a:r>
              <a:rPr lang="en-US" b="1" dirty="0" err="1"/>
              <a:t>pamćenja</a:t>
            </a:r>
            <a:r>
              <a:rPr lang="en-US" dirty="0"/>
              <a:t>, </a:t>
            </a:r>
            <a:r>
              <a:rPr lang="en-US" b="1" dirty="0" err="1"/>
              <a:t>poremećaje</a:t>
            </a:r>
            <a:r>
              <a:rPr lang="en-US" b="1" dirty="0"/>
              <a:t> </a:t>
            </a:r>
            <a:r>
              <a:rPr lang="en-US" b="1" dirty="0" err="1"/>
              <a:t>spavanja</a:t>
            </a:r>
            <a:r>
              <a:rPr lang="en-US" dirty="0"/>
              <a:t>, </a:t>
            </a:r>
            <a:r>
              <a:rPr lang="en-US" b="1" dirty="0" err="1"/>
              <a:t>prekomernu</a:t>
            </a:r>
            <a:r>
              <a:rPr lang="en-US" b="1" dirty="0"/>
              <a:t> </a:t>
            </a:r>
            <a:r>
              <a:rPr lang="en-US" b="1" dirty="0" err="1"/>
              <a:t>dnevnu</a:t>
            </a:r>
            <a:r>
              <a:rPr lang="en-US" b="1" dirty="0"/>
              <a:t> </a:t>
            </a:r>
            <a:r>
              <a:rPr lang="en-US" b="1" dirty="0" err="1"/>
              <a:t>pospanost</a:t>
            </a:r>
            <a:r>
              <a:rPr lang="en-US" b="1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b="1" dirty="0" err="1"/>
              <a:t>promene</a:t>
            </a:r>
            <a:r>
              <a:rPr lang="en-US" b="1" dirty="0"/>
              <a:t> </a:t>
            </a:r>
            <a:r>
              <a:rPr lang="en-US" b="1" dirty="0" err="1"/>
              <a:t>ličnosti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Znaci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b="1" dirty="0" err="1"/>
              <a:t>poremećaj</a:t>
            </a:r>
            <a:r>
              <a:rPr lang="en-US" b="1" dirty="0"/>
              <a:t> </a:t>
            </a:r>
            <a:r>
              <a:rPr lang="en-US" b="1" dirty="0" err="1"/>
              <a:t>hoda</a:t>
            </a:r>
            <a:r>
              <a:rPr lang="en-US" dirty="0"/>
              <a:t>, </a:t>
            </a:r>
            <a:r>
              <a:rPr lang="en-US" b="1" dirty="0"/>
              <a:t>tremor</a:t>
            </a:r>
            <a:r>
              <a:rPr lang="en-US" dirty="0"/>
              <a:t>, </a:t>
            </a:r>
            <a:r>
              <a:rPr lang="en-US" b="1" dirty="0" err="1"/>
              <a:t>otupljene</a:t>
            </a:r>
            <a:r>
              <a:rPr lang="en-US" b="1" dirty="0"/>
              <a:t> </a:t>
            </a:r>
            <a:r>
              <a:rPr lang="en-US" b="1" dirty="0" err="1"/>
              <a:t>duboke</a:t>
            </a:r>
            <a:r>
              <a:rPr lang="en-US" b="1" dirty="0"/>
              <a:t> </a:t>
            </a:r>
            <a:r>
              <a:rPr lang="en-US" b="1" dirty="0" err="1"/>
              <a:t>tetivne</a:t>
            </a:r>
            <a:r>
              <a:rPr lang="en-US" b="1" dirty="0"/>
              <a:t> </a:t>
            </a:r>
            <a:r>
              <a:rPr lang="en-US" b="1" dirty="0" err="1"/>
              <a:t>reflekse</a:t>
            </a:r>
            <a:r>
              <a:rPr lang="en-US" dirty="0"/>
              <a:t>, </a:t>
            </a:r>
            <a:r>
              <a:rPr lang="en-US" b="1" dirty="0" err="1"/>
              <a:t>mioklonične</a:t>
            </a:r>
            <a:r>
              <a:rPr lang="en-US" b="1" dirty="0"/>
              <a:t> </a:t>
            </a:r>
            <a:r>
              <a:rPr lang="en-US" b="1" dirty="0" err="1"/>
              <a:t>trzaje</a:t>
            </a:r>
            <a:r>
              <a:rPr lang="en-US" dirty="0"/>
              <a:t>, </a:t>
            </a:r>
            <a:r>
              <a:rPr lang="en-US" b="1" dirty="0" err="1"/>
              <a:t>asteriksis</a:t>
            </a:r>
            <a:r>
              <a:rPr lang="sr-Latn-RS" b="1" dirty="0"/>
              <a:t> („klepećući“ tremor)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b="1" dirty="0" err="1"/>
              <a:t>papiledem</a:t>
            </a:r>
            <a:r>
              <a:rPr lang="en-US" dirty="0"/>
              <a:t>.</a:t>
            </a:r>
            <a:r>
              <a:rPr lang="sr-Latn-RS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947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B888C-46C4-5921-D247-EEDB9B620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Dijagnostika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1C041-1212-B691-EDF5-3F45BCCA3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Dijagnoza</a:t>
            </a:r>
            <a:r>
              <a:rPr lang="en-US" dirty="0"/>
              <a:t> </a:t>
            </a:r>
            <a:r>
              <a:rPr lang="en-US" dirty="0" err="1"/>
              <a:t>počinje</a:t>
            </a:r>
            <a:r>
              <a:rPr lang="en-US" dirty="0"/>
              <a:t> </a:t>
            </a:r>
            <a:r>
              <a:rPr lang="en-US" dirty="0" err="1"/>
              <a:t>kliničkom</a:t>
            </a:r>
            <a:r>
              <a:rPr lang="en-US" dirty="0"/>
              <a:t> </a:t>
            </a:r>
            <a:r>
              <a:rPr lang="en-US" dirty="0" err="1"/>
              <a:t>procenom</a:t>
            </a:r>
            <a:r>
              <a:rPr lang="en-US" dirty="0"/>
              <a:t> </a:t>
            </a:r>
            <a:r>
              <a:rPr lang="en-US" dirty="0" err="1"/>
              <a:t>dispneje</a:t>
            </a:r>
            <a:r>
              <a:rPr lang="en-US" dirty="0"/>
              <a:t>, </a:t>
            </a:r>
            <a:r>
              <a:rPr lang="en-US" dirty="0" err="1"/>
              <a:t>konfuzije</a:t>
            </a:r>
            <a:r>
              <a:rPr lang="en-US" dirty="0"/>
              <a:t>, </a:t>
            </a:r>
            <a:r>
              <a:rPr lang="en-US" dirty="0" err="1"/>
              <a:t>tahipneje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paradoksalno</a:t>
            </a:r>
            <a:r>
              <a:rPr lang="en-US" dirty="0"/>
              <a:t> </a:t>
            </a:r>
            <a:r>
              <a:rPr lang="en-US" dirty="0" err="1"/>
              <a:t>bradipneje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teške</a:t>
            </a:r>
            <a:r>
              <a:rPr lang="en-US" dirty="0"/>
              <a:t> </a:t>
            </a:r>
            <a:r>
              <a:rPr lang="en-US" dirty="0" err="1"/>
              <a:t>hiperkapnije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dirty="0"/>
              <a:t>a</a:t>
            </a:r>
            <a:r>
              <a:rPr lang="en-US" dirty="0" err="1"/>
              <a:t>naliza</a:t>
            </a:r>
            <a:r>
              <a:rPr lang="en-US" dirty="0"/>
              <a:t> </a:t>
            </a:r>
            <a:r>
              <a:rPr lang="en-US" dirty="0" err="1"/>
              <a:t>arterijskih</a:t>
            </a:r>
            <a:r>
              <a:rPr lang="en-US" dirty="0"/>
              <a:t> </a:t>
            </a:r>
            <a:r>
              <a:rPr lang="en-US" dirty="0" err="1"/>
              <a:t>gasova</a:t>
            </a:r>
            <a:r>
              <a:rPr lang="en-US" dirty="0"/>
              <a:t> je </a:t>
            </a:r>
            <a:r>
              <a:rPr lang="en-US" dirty="0" err="1"/>
              <a:t>esencijalna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mora </a:t>
            </a:r>
            <a:r>
              <a:rPr lang="en-US" dirty="0" err="1"/>
              <a:t>uključiti</a:t>
            </a:r>
            <a:r>
              <a:rPr lang="en-US" dirty="0"/>
              <a:t> pH, PaCO</a:t>
            </a:r>
            <a:r>
              <a:rPr lang="en-US" baseline="-25000" dirty="0"/>
              <a:t>2</a:t>
            </a:r>
            <a:r>
              <a:rPr lang="en-US" dirty="0"/>
              <a:t>, PaO</a:t>
            </a:r>
            <a:r>
              <a:rPr lang="en-US" baseline="-25000" dirty="0"/>
              <a:t>2</a:t>
            </a:r>
            <a:r>
              <a:rPr lang="en-US" dirty="0"/>
              <a:t>, HCO</a:t>
            </a:r>
            <a:r>
              <a:rPr lang="en-US" baseline="-25000" dirty="0"/>
              <a:t>3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bazni</a:t>
            </a:r>
            <a:r>
              <a:rPr lang="en-US" dirty="0"/>
              <a:t> </a:t>
            </a:r>
            <a:r>
              <a:rPr lang="en-US" dirty="0" err="1"/>
              <a:t>eksces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b="1" dirty="0"/>
              <a:t>A</a:t>
            </a:r>
            <a:r>
              <a:rPr lang="en-US" b="1" dirty="0" err="1"/>
              <a:t>lveolarno-arterijsk</a:t>
            </a:r>
            <a:r>
              <a:rPr lang="sr-Latn-RS" b="1" dirty="0"/>
              <a:t>i</a:t>
            </a:r>
            <a:r>
              <a:rPr lang="en-US" b="1" dirty="0"/>
              <a:t> (A-a) O2 </a:t>
            </a:r>
            <a:r>
              <a:rPr lang="en-US" b="1" dirty="0" err="1"/>
              <a:t>gradijent</a:t>
            </a:r>
            <a:r>
              <a:rPr lang="en-US" b="1" dirty="0"/>
              <a:t> </a:t>
            </a:r>
            <a:r>
              <a:rPr lang="sr-Latn-RS" b="1" dirty="0"/>
              <a:t>= pO</a:t>
            </a:r>
            <a:r>
              <a:rPr lang="en-US" b="1" baseline="-25000" dirty="0"/>
              <a:t>2</a:t>
            </a:r>
            <a:r>
              <a:rPr lang="en-US" b="1" dirty="0"/>
              <a:t> </a:t>
            </a:r>
            <a:r>
              <a:rPr lang="sr-Latn-RS" b="1" dirty="0"/>
              <a:t>u udahnutom vazduhu (159mmHg) - </a:t>
            </a:r>
            <a:r>
              <a:rPr lang="en-US" b="1" dirty="0"/>
              <a:t> [</a:t>
            </a:r>
            <a:r>
              <a:rPr lang="en-US" b="1" dirty="0" err="1"/>
              <a:t>arterijski</a:t>
            </a:r>
            <a:r>
              <a:rPr lang="en-US" b="1" dirty="0"/>
              <a:t> </a:t>
            </a:r>
            <a:r>
              <a:rPr lang="sr-Latn-RS" b="1" dirty="0"/>
              <a:t>pO</a:t>
            </a:r>
            <a:r>
              <a:rPr lang="en-US" b="1" baseline="-25000" dirty="0"/>
              <a:t>2</a:t>
            </a:r>
            <a:r>
              <a:rPr lang="en-US" b="1" dirty="0"/>
              <a:t> + 5⁄4 </a:t>
            </a:r>
            <a:r>
              <a:rPr lang="en-US" b="1" dirty="0" err="1"/>
              <a:t>arterijski</a:t>
            </a:r>
            <a:r>
              <a:rPr lang="en-US" b="1" dirty="0"/>
              <a:t> </a:t>
            </a:r>
            <a:r>
              <a:rPr lang="sr-Latn-RS" b="1" dirty="0"/>
              <a:t>pCO</a:t>
            </a:r>
            <a:r>
              <a:rPr lang="en-US" b="1" baseline="-25000" dirty="0"/>
              <a:t>2</a:t>
            </a:r>
            <a:r>
              <a:rPr lang="en-US" b="1" dirty="0"/>
              <a:t>]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pomoći</a:t>
            </a:r>
            <a:r>
              <a:rPr lang="en-US" dirty="0"/>
              <a:t> u </a:t>
            </a:r>
            <a:r>
              <a:rPr lang="en-US" dirty="0" err="1"/>
              <a:t>razlikovanju</a:t>
            </a:r>
            <a:r>
              <a:rPr lang="en-US" dirty="0"/>
              <a:t> </a:t>
            </a:r>
            <a:r>
              <a:rPr lang="en-US" dirty="0" err="1"/>
              <a:t>plućnih</a:t>
            </a:r>
            <a:r>
              <a:rPr lang="en-US" dirty="0"/>
              <a:t> od </a:t>
            </a:r>
            <a:r>
              <a:rPr lang="en-US" dirty="0" err="1"/>
              <a:t>ekstrapulmonalnih</a:t>
            </a:r>
            <a:r>
              <a:rPr lang="en-US" dirty="0"/>
              <a:t> </a:t>
            </a:r>
            <a:r>
              <a:rPr lang="en-US" dirty="0" err="1"/>
              <a:t>bolesti</a:t>
            </a:r>
            <a:r>
              <a:rPr lang="en-US" dirty="0"/>
              <a:t>; </a:t>
            </a:r>
            <a:r>
              <a:rPr lang="en-US" dirty="0" err="1"/>
              <a:t>normalan</a:t>
            </a:r>
            <a:r>
              <a:rPr lang="en-US" dirty="0"/>
              <a:t> </a:t>
            </a:r>
            <a:r>
              <a:rPr lang="en-US" dirty="0" err="1"/>
              <a:t>gradijent</a:t>
            </a:r>
            <a:r>
              <a:rPr lang="sr-Latn-RS" dirty="0"/>
              <a:t> (&lt; 2 kPa tj. &lt; 15 mmHg)</a:t>
            </a:r>
            <a:r>
              <a:rPr lang="en-US" dirty="0"/>
              <a:t> u </a:t>
            </a:r>
            <a:r>
              <a:rPr lang="en-US" dirty="0" err="1"/>
              <a:t>suštini</a:t>
            </a:r>
            <a:r>
              <a:rPr lang="en-US" dirty="0"/>
              <a:t> </a:t>
            </a:r>
            <a:r>
              <a:rPr lang="en-US" dirty="0" err="1"/>
              <a:t>isključuje</a:t>
            </a:r>
            <a:r>
              <a:rPr lang="en-US" dirty="0"/>
              <a:t> </a:t>
            </a:r>
            <a:r>
              <a:rPr lang="en-US" dirty="0" err="1"/>
              <a:t>plućne</a:t>
            </a:r>
            <a:r>
              <a:rPr lang="en-US" dirty="0"/>
              <a:t> </a:t>
            </a:r>
            <a:r>
              <a:rPr lang="en-US" dirty="0" err="1"/>
              <a:t>poremećaje</a:t>
            </a:r>
            <a:r>
              <a:rPr lang="en-US" dirty="0"/>
              <a:t>.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dirty="0"/>
              <a:t>r</a:t>
            </a:r>
            <a:r>
              <a:rPr lang="en-US" dirty="0" err="1"/>
              <a:t>adiografija</a:t>
            </a:r>
            <a:r>
              <a:rPr lang="en-US" dirty="0"/>
              <a:t> </a:t>
            </a:r>
            <a:r>
              <a:rPr lang="en-US" dirty="0" err="1"/>
              <a:t>grudnog</a:t>
            </a:r>
            <a:r>
              <a:rPr lang="en-US" dirty="0"/>
              <a:t> </a:t>
            </a:r>
            <a:r>
              <a:rPr lang="en-US" dirty="0" err="1"/>
              <a:t>koša</a:t>
            </a:r>
            <a:r>
              <a:rPr lang="en-US" dirty="0"/>
              <a:t>,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spirometrija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moguće</a:t>
            </a:r>
            <a:r>
              <a:rPr lang="en-US" dirty="0"/>
              <a:t>,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kompletna</a:t>
            </a:r>
            <a:r>
              <a:rPr lang="en-US" dirty="0"/>
              <a:t> </a:t>
            </a:r>
            <a:r>
              <a:rPr lang="en-US" dirty="0" err="1"/>
              <a:t>krvna</a:t>
            </a:r>
            <a:r>
              <a:rPr lang="en-US" dirty="0"/>
              <a:t> </a:t>
            </a:r>
            <a:r>
              <a:rPr lang="en-US" dirty="0" err="1"/>
              <a:t>slika</a:t>
            </a:r>
            <a:r>
              <a:rPr lang="sr-Latn-RS" dirty="0"/>
              <a:t>,</a:t>
            </a:r>
            <a:r>
              <a:rPr lang="en-US" dirty="0"/>
              <a:t>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dirty="0"/>
              <a:t>e</a:t>
            </a:r>
            <a:r>
              <a:rPr lang="en-US" dirty="0" err="1"/>
              <a:t>lektroliti</a:t>
            </a:r>
            <a:r>
              <a:rPr lang="sr-Latn-RS" dirty="0"/>
              <a:t>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7E8490-FC17-21BE-3248-1EEA7CE56634}"/>
              </a:ext>
            </a:extLst>
          </p:cNvPr>
          <p:cNvSpPr txBox="1"/>
          <p:nvPr/>
        </p:nvSpPr>
        <p:spPr>
          <a:xfrm>
            <a:off x="9185563" y="270163"/>
            <a:ext cx="2618024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sr-Latn-RS" dirty="0"/>
              <a:t>mmHg = kPa * 7.50062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715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0111A-DF47-A6B6-2FF3-C1BAAFFFB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Principi lečenja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7BD8A-6E89-1A4B-9CC9-08A1F26EA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filozofija</a:t>
            </a:r>
            <a:r>
              <a:rPr lang="en-US" dirty="0"/>
              <a:t> </a:t>
            </a:r>
            <a:r>
              <a:rPr lang="en-US" dirty="0" err="1"/>
              <a:t>lečenja</a:t>
            </a:r>
            <a:r>
              <a:rPr lang="en-US" dirty="0"/>
              <a:t> </a:t>
            </a:r>
            <a:r>
              <a:rPr lang="en-US" dirty="0" err="1"/>
              <a:t>respiratorne</a:t>
            </a:r>
            <a:r>
              <a:rPr lang="en-US" dirty="0"/>
              <a:t> </a:t>
            </a:r>
            <a:r>
              <a:rPr lang="en-US" dirty="0" err="1"/>
              <a:t>acidoze</a:t>
            </a:r>
            <a:r>
              <a:rPr lang="en-US" dirty="0"/>
              <a:t> je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uzroka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podršku</a:t>
            </a:r>
            <a:r>
              <a:rPr lang="en-US" dirty="0"/>
              <a:t> </a:t>
            </a:r>
            <a:r>
              <a:rPr lang="en-US" dirty="0" err="1"/>
              <a:t>ventilacije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potrebi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Nikada</a:t>
            </a:r>
            <a:r>
              <a:rPr lang="en-US" dirty="0"/>
              <a:t> 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pokušavati</a:t>
            </a:r>
            <a:r>
              <a:rPr lang="en-US" dirty="0"/>
              <a:t> </a:t>
            </a:r>
            <a:r>
              <a:rPr lang="en-US" dirty="0" err="1"/>
              <a:t>korigovati</a:t>
            </a:r>
            <a:r>
              <a:rPr lang="en-US" dirty="0"/>
              <a:t> </a:t>
            </a:r>
            <a:r>
              <a:rPr lang="en-US" dirty="0" err="1"/>
              <a:t>acidozu</a:t>
            </a:r>
            <a:r>
              <a:rPr lang="en-US" dirty="0"/>
              <a:t> bez </a:t>
            </a:r>
            <a:r>
              <a:rPr lang="en-US" dirty="0" err="1"/>
              <a:t>adresiranja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uzroka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Ključno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je: da li je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akutno</a:t>
            </a:r>
            <a:r>
              <a:rPr lang="en-US" dirty="0"/>
              <a:t>, </a:t>
            </a:r>
            <a:r>
              <a:rPr lang="en-US" dirty="0" err="1"/>
              <a:t>životno</a:t>
            </a:r>
            <a:r>
              <a:rPr lang="en-US" dirty="0"/>
              <a:t> </a:t>
            </a:r>
            <a:r>
              <a:rPr lang="en-US" dirty="0" err="1"/>
              <a:t>ugrožavajuće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hronično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akutnom</a:t>
            </a:r>
            <a:r>
              <a:rPr lang="en-US" dirty="0"/>
              <a:t> </a:t>
            </a:r>
            <a:r>
              <a:rPr lang="en-US" dirty="0" err="1"/>
              <a:t>egzacerbacijom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51304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D911E-FBBB-BCA2-C1A2-7C5A55B15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Nespecifične mere podrške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6A5D5-0B0E-3EA4-7A2D-F7D114D84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Obezbediti</a:t>
            </a:r>
            <a:r>
              <a:rPr lang="en-US" dirty="0"/>
              <a:t> </a:t>
            </a:r>
            <a:r>
              <a:rPr lang="sr-Latn-RS" dirty="0"/>
              <a:t>prohodnost disajnih puteva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Pozicioniranje</a:t>
            </a:r>
            <a:r>
              <a:rPr lang="en-US" dirty="0"/>
              <a:t> </a:t>
            </a:r>
            <a:r>
              <a:rPr lang="en-US" dirty="0" err="1"/>
              <a:t>pacijenta</a:t>
            </a:r>
            <a:r>
              <a:rPr lang="en-US" dirty="0"/>
              <a:t> u </a:t>
            </a:r>
            <a:r>
              <a:rPr lang="sr-Latn-RS" dirty="0"/>
              <a:t>koma-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 err="1"/>
              <a:t>Oksigenoterapija</a:t>
            </a:r>
            <a:r>
              <a:rPr lang="en-US" b="1" dirty="0"/>
              <a:t> se </a:t>
            </a:r>
            <a:r>
              <a:rPr lang="en-US" b="1" dirty="0" err="1"/>
              <a:t>primenjuje</a:t>
            </a:r>
            <a:r>
              <a:rPr lang="en-US" b="1" dirty="0"/>
              <a:t> </a:t>
            </a:r>
            <a:r>
              <a:rPr lang="en-US" b="1" dirty="0" err="1"/>
              <a:t>oprezno</a:t>
            </a:r>
            <a:r>
              <a:rPr lang="en-US" dirty="0"/>
              <a:t>, </a:t>
            </a:r>
            <a:r>
              <a:rPr lang="en-US" dirty="0" err="1"/>
              <a:t>ciljajući</a:t>
            </a:r>
            <a:r>
              <a:rPr lang="en-US" dirty="0"/>
              <a:t> </a:t>
            </a:r>
            <a:r>
              <a:rPr lang="en-US" dirty="0" err="1"/>
              <a:t>saturaciju</a:t>
            </a:r>
            <a:r>
              <a:rPr lang="en-US" dirty="0"/>
              <a:t> od 88-92%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hroničnom</a:t>
            </a:r>
            <a:r>
              <a:rPr lang="en-US" dirty="0"/>
              <a:t> </a:t>
            </a:r>
            <a:r>
              <a:rPr lang="en-US" dirty="0" err="1"/>
              <a:t>hiperkapnijom</a:t>
            </a:r>
            <a:r>
              <a:rPr lang="en-US" dirty="0"/>
              <a:t> da bi se </a:t>
            </a:r>
            <a:r>
              <a:rPr lang="en-US" dirty="0" err="1"/>
              <a:t>izbeglo</a:t>
            </a:r>
            <a:r>
              <a:rPr lang="en-US" dirty="0"/>
              <a:t> </a:t>
            </a:r>
            <a:r>
              <a:rPr lang="en-US" dirty="0" err="1"/>
              <a:t>suprimiranje</a:t>
            </a:r>
            <a:r>
              <a:rPr lang="en-US" dirty="0"/>
              <a:t> </a:t>
            </a:r>
            <a:r>
              <a:rPr lang="en-US" dirty="0" err="1"/>
              <a:t>hipoksičkog</a:t>
            </a:r>
            <a:r>
              <a:rPr lang="en-US" dirty="0"/>
              <a:t> </a:t>
            </a:r>
            <a:r>
              <a:rPr lang="en-US" dirty="0" err="1"/>
              <a:t>respiratornog</a:t>
            </a:r>
            <a:r>
              <a:rPr lang="en-US" dirty="0"/>
              <a:t> </a:t>
            </a:r>
            <a:r>
              <a:rPr lang="sr-Latn-RS" dirty="0"/>
              <a:t>stimulusa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akutne</a:t>
            </a:r>
            <a:r>
              <a:rPr lang="en-US" dirty="0"/>
              <a:t> </a:t>
            </a:r>
            <a:r>
              <a:rPr lang="en-US" dirty="0" err="1"/>
              <a:t>respiratorne</a:t>
            </a:r>
            <a:r>
              <a:rPr lang="en-US" dirty="0"/>
              <a:t> </a:t>
            </a:r>
            <a:r>
              <a:rPr lang="en-US" dirty="0" err="1"/>
              <a:t>acidoze</a:t>
            </a:r>
            <a:r>
              <a:rPr lang="en-US" dirty="0"/>
              <a:t> bez </a:t>
            </a:r>
            <a:r>
              <a:rPr lang="en-US" dirty="0" err="1"/>
              <a:t>hronične</a:t>
            </a:r>
            <a:r>
              <a:rPr lang="en-US" dirty="0"/>
              <a:t> </a:t>
            </a:r>
            <a:r>
              <a:rPr lang="en-US" dirty="0" err="1"/>
              <a:t>hiperkapnije</a:t>
            </a:r>
            <a:r>
              <a:rPr lang="en-US" dirty="0"/>
              <a:t>, </a:t>
            </a:r>
            <a:r>
              <a:rPr lang="en-US" dirty="0" err="1"/>
              <a:t>ciljamo</a:t>
            </a:r>
            <a:r>
              <a:rPr lang="en-US" dirty="0"/>
              <a:t> </a:t>
            </a:r>
            <a:r>
              <a:rPr lang="en-US" dirty="0" err="1"/>
              <a:t>normalne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saturacije</a:t>
            </a:r>
            <a:r>
              <a:rPr lang="en-US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Hidracija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adekvatna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pažljivo</a:t>
            </a:r>
            <a:r>
              <a:rPr lang="en-US" dirty="0"/>
              <a:t> </a:t>
            </a:r>
            <a:r>
              <a:rPr lang="en-US" dirty="0" err="1"/>
              <a:t>titrirana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cor</a:t>
            </a:r>
            <a:r>
              <a:rPr lang="en-US" dirty="0"/>
              <a:t> pulmonale.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infekcija</a:t>
            </a:r>
            <a:r>
              <a:rPr lang="en-US" dirty="0"/>
              <a:t> </a:t>
            </a:r>
            <a:r>
              <a:rPr lang="en-US" dirty="0" err="1"/>
              <a:t>antibioticima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indi</a:t>
            </a:r>
            <a:r>
              <a:rPr lang="sr-Latn-RS" dirty="0"/>
              <a:t>kov</a:t>
            </a:r>
            <a:r>
              <a:rPr lang="en-US" dirty="0"/>
              <a:t>ani,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bronhodilatatori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opstruktivnih</a:t>
            </a:r>
            <a:r>
              <a:rPr lang="en-US" dirty="0"/>
              <a:t> </a:t>
            </a:r>
            <a:r>
              <a:rPr lang="en-US" dirty="0" err="1"/>
              <a:t>bolesti</a:t>
            </a:r>
            <a:r>
              <a:rPr lang="en-US" dirty="0"/>
              <a:t> </a:t>
            </a:r>
            <a:r>
              <a:rPr lang="en-US" dirty="0" err="1"/>
              <a:t>pluća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kontrola</a:t>
            </a:r>
            <a:r>
              <a:rPr lang="en-US" dirty="0"/>
              <a:t> </a:t>
            </a:r>
            <a:r>
              <a:rPr lang="en-US" dirty="0" err="1"/>
              <a:t>groznice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produkciju</a:t>
            </a:r>
            <a:r>
              <a:rPr lang="en-US" dirty="0"/>
              <a:t> CO</a:t>
            </a:r>
            <a:r>
              <a:rPr lang="en-US" baseline="-25000" dirty="0"/>
              <a:t>2</a:t>
            </a:r>
            <a:r>
              <a:rPr lang="en-US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782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E477B-A7D4-4393-AA48-BAC8C1A96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Uzročna terapija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1241-75F9-F697-4128-57C82D6EA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depresije</a:t>
            </a:r>
            <a:r>
              <a:rPr lang="en-US" dirty="0"/>
              <a:t> </a:t>
            </a:r>
            <a:r>
              <a:rPr lang="en-US" dirty="0" err="1"/>
              <a:t>respiratornog</a:t>
            </a:r>
            <a:r>
              <a:rPr lang="en-US" dirty="0"/>
              <a:t> centra </a:t>
            </a:r>
            <a:r>
              <a:rPr lang="en-US" dirty="0" err="1"/>
              <a:t>izazvane</a:t>
            </a:r>
            <a:r>
              <a:rPr lang="en-US" dirty="0"/>
              <a:t> </a:t>
            </a:r>
            <a:r>
              <a:rPr lang="en-US" dirty="0" err="1"/>
              <a:t>opijatima</a:t>
            </a:r>
            <a:r>
              <a:rPr lang="en-US" dirty="0"/>
              <a:t>, </a:t>
            </a:r>
            <a:r>
              <a:rPr lang="en-US" dirty="0" err="1"/>
              <a:t>nalokson</a:t>
            </a:r>
            <a:r>
              <a:rPr lang="en-US" dirty="0"/>
              <a:t> je antidot </a:t>
            </a:r>
            <a:r>
              <a:rPr lang="en-US" dirty="0" err="1"/>
              <a:t>izbora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benzodiazepinske</a:t>
            </a:r>
            <a:r>
              <a:rPr lang="en-US" dirty="0"/>
              <a:t> </a:t>
            </a:r>
            <a:r>
              <a:rPr lang="en-US" dirty="0" err="1"/>
              <a:t>intoksikacije</a:t>
            </a:r>
            <a:r>
              <a:rPr lang="en-US" dirty="0"/>
              <a:t> </a:t>
            </a:r>
            <a:r>
              <a:rPr lang="en-US" dirty="0" err="1"/>
              <a:t>koristimo</a:t>
            </a:r>
            <a:r>
              <a:rPr lang="en-US" dirty="0"/>
              <a:t> flumazenil,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oprezno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epilepsijom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Za </a:t>
            </a:r>
            <a:r>
              <a:rPr lang="en-US" dirty="0" err="1"/>
              <a:t>neuromuskularne</a:t>
            </a:r>
            <a:r>
              <a:rPr lang="en-US" dirty="0"/>
              <a:t> </a:t>
            </a:r>
            <a:r>
              <a:rPr lang="en-US" dirty="0" err="1"/>
              <a:t>bolesti</a:t>
            </a:r>
            <a:r>
              <a:rPr lang="en-US" dirty="0"/>
              <a:t>, </a:t>
            </a:r>
            <a:r>
              <a:rPr lang="en-US" dirty="0" err="1"/>
              <a:t>specifična</a:t>
            </a:r>
            <a:r>
              <a:rPr lang="en-US" dirty="0"/>
              <a:t> </a:t>
            </a:r>
            <a:r>
              <a:rPr lang="en-US" dirty="0" err="1"/>
              <a:t>imunomodulatorna</a:t>
            </a:r>
            <a:r>
              <a:rPr lang="en-US" dirty="0"/>
              <a:t> </a:t>
            </a:r>
            <a:r>
              <a:rPr lang="en-US" dirty="0" err="1"/>
              <a:t>terapija</a:t>
            </a:r>
            <a:r>
              <a:rPr lang="en-US" dirty="0"/>
              <a:t> je </a:t>
            </a:r>
            <a:r>
              <a:rPr lang="en-US" dirty="0" err="1"/>
              <a:t>indicirana</a:t>
            </a:r>
            <a:r>
              <a:rPr lang="en-US" dirty="0"/>
              <a:t> - </a:t>
            </a:r>
            <a:r>
              <a:rPr lang="en-US" dirty="0" err="1"/>
              <a:t>plazmafereza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intravenski</a:t>
            </a:r>
            <a:r>
              <a:rPr lang="en-US" dirty="0"/>
              <a:t> </a:t>
            </a:r>
            <a:r>
              <a:rPr lang="en-US" dirty="0" err="1"/>
              <a:t>imunoglobulini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Guillain-Barré </a:t>
            </a:r>
            <a:r>
              <a:rPr lang="en-US" dirty="0" err="1"/>
              <a:t>sindroma</a:t>
            </a:r>
            <a:r>
              <a:rPr lang="en-US" dirty="0"/>
              <a:t>, </a:t>
            </a:r>
            <a:r>
              <a:rPr lang="en-US" dirty="0" err="1"/>
              <a:t>piridostigmin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imunosupresivi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miastenie</a:t>
            </a:r>
            <a:r>
              <a:rPr lang="en-US" dirty="0"/>
              <a:t> gravis.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HOBP </a:t>
            </a:r>
            <a:r>
              <a:rPr lang="en-US" dirty="0" err="1"/>
              <a:t>egzacerbacije</a:t>
            </a:r>
            <a:r>
              <a:rPr lang="en-US" dirty="0"/>
              <a:t> </a:t>
            </a:r>
            <a:r>
              <a:rPr lang="en-US" dirty="0" err="1"/>
              <a:t>zahtevaju</a:t>
            </a:r>
            <a:r>
              <a:rPr lang="en-US" dirty="0"/>
              <a:t> </a:t>
            </a:r>
            <a:r>
              <a:rPr lang="en-US" dirty="0" err="1"/>
              <a:t>bronhodilatatore</a:t>
            </a:r>
            <a:r>
              <a:rPr lang="en-US" dirty="0"/>
              <a:t>, </a:t>
            </a:r>
            <a:r>
              <a:rPr lang="en-US" dirty="0" err="1"/>
              <a:t>sistemske</a:t>
            </a:r>
            <a:r>
              <a:rPr lang="en-US" dirty="0"/>
              <a:t> </a:t>
            </a:r>
            <a:r>
              <a:rPr lang="en-US" dirty="0" err="1"/>
              <a:t>kortikosteroide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antibiotike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indikaciji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Astmatični</a:t>
            </a:r>
            <a:r>
              <a:rPr lang="en-US" dirty="0"/>
              <a:t> status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visoke</a:t>
            </a:r>
            <a:r>
              <a:rPr lang="en-US" dirty="0"/>
              <a:t> doze </a:t>
            </a:r>
            <a:r>
              <a:rPr lang="en-US" dirty="0" err="1"/>
              <a:t>bronhodilatatora</a:t>
            </a:r>
            <a:r>
              <a:rPr lang="en-US" dirty="0"/>
              <a:t>, </a:t>
            </a:r>
            <a:r>
              <a:rPr lang="en-US" dirty="0" err="1"/>
              <a:t>sistemske</a:t>
            </a:r>
            <a:r>
              <a:rPr lang="en-US" dirty="0"/>
              <a:t> </a:t>
            </a:r>
            <a:r>
              <a:rPr lang="en-US" dirty="0" err="1"/>
              <a:t>kortikosteroide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rano</a:t>
            </a:r>
            <a:r>
              <a:rPr lang="en-US" dirty="0"/>
              <a:t> </a:t>
            </a:r>
            <a:r>
              <a:rPr lang="en-US" dirty="0" err="1"/>
              <a:t>razmatranje</a:t>
            </a:r>
            <a:r>
              <a:rPr lang="en-US" dirty="0"/>
              <a:t> </a:t>
            </a:r>
            <a:r>
              <a:rPr lang="en-US" dirty="0" err="1"/>
              <a:t>mehaničke</a:t>
            </a:r>
            <a:r>
              <a:rPr lang="en-US" dirty="0"/>
              <a:t> </a:t>
            </a:r>
            <a:r>
              <a:rPr lang="en-US" dirty="0" err="1"/>
              <a:t>ventilacije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odgovora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pneumonije</a:t>
            </a:r>
            <a:r>
              <a:rPr lang="en-US" dirty="0"/>
              <a:t>, </a:t>
            </a:r>
            <a:r>
              <a:rPr lang="en-US" dirty="0" err="1"/>
              <a:t>ciljana</a:t>
            </a:r>
            <a:r>
              <a:rPr lang="en-US" dirty="0"/>
              <a:t> </a:t>
            </a:r>
            <a:r>
              <a:rPr lang="en-US" dirty="0" err="1"/>
              <a:t>antimikrobna</a:t>
            </a:r>
            <a:r>
              <a:rPr lang="en-US" dirty="0"/>
              <a:t> </a:t>
            </a:r>
            <a:r>
              <a:rPr lang="en-US" dirty="0" err="1"/>
              <a:t>terapija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podršku</a:t>
            </a:r>
            <a:r>
              <a:rPr lang="en-US" dirty="0"/>
              <a:t> </a:t>
            </a:r>
            <a:r>
              <a:rPr lang="en-US" dirty="0" err="1"/>
              <a:t>ventilacije</a:t>
            </a:r>
            <a:r>
              <a:rPr lang="en-US" dirty="0"/>
              <a:t> je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tretmana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464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655DD-D4CE-1AE1-88B1-995BF16DF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Adekvatna ventilacija, korekcija jona i bikarbonati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D771B-A5DF-A0C8-850C-3685D6EE3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Adekvatna</a:t>
            </a:r>
            <a:r>
              <a:rPr lang="en-US" dirty="0"/>
              <a:t> </a:t>
            </a:r>
            <a:r>
              <a:rPr lang="en-US" dirty="0" err="1"/>
              <a:t>ventilacija</a:t>
            </a:r>
            <a:r>
              <a:rPr lang="en-US" dirty="0"/>
              <a:t> je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potrebno</a:t>
            </a:r>
            <a:r>
              <a:rPr lang="en-US" dirty="0"/>
              <a:t> za </a:t>
            </a:r>
            <a:r>
              <a:rPr lang="en-US" dirty="0" err="1"/>
              <a:t>korekciju</a:t>
            </a:r>
            <a:r>
              <a:rPr lang="en-US" dirty="0"/>
              <a:t> </a:t>
            </a:r>
            <a:r>
              <a:rPr lang="en-US" dirty="0" err="1"/>
              <a:t>respiratorne</a:t>
            </a:r>
            <a:r>
              <a:rPr lang="en-US" dirty="0"/>
              <a:t> </a:t>
            </a:r>
            <a:r>
              <a:rPr lang="en-US" dirty="0" err="1"/>
              <a:t>acidoze</a:t>
            </a:r>
            <a:r>
              <a:rPr lang="en-US" dirty="0"/>
              <a:t>.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Hronična</a:t>
            </a:r>
            <a:r>
              <a:rPr lang="en-US" dirty="0"/>
              <a:t> </a:t>
            </a:r>
            <a:r>
              <a:rPr lang="en-US" dirty="0" err="1"/>
              <a:t>hiperkapnija</a:t>
            </a:r>
            <a:r>
              <a:rPr lang="en-US" dirty="0"/>
              <a:t> se </a:t>
            </a:r>
            <a:r>
              <a:rPr lang="en-US" dirty="0" err="1"/>
              <a:t>generalno</a:t>
            </a:r>
            <a:r>
              <a:rPr lang="en-US" dirty="0"/>
              <a:t> mora </a:t>
            </a:r>
            <a:r>
              <a:rPr lang="en-US" dirty="0" err="1"/>
              <a:t>korigovati</a:t>
            </a:r>
            <a:r>
              <a:rPr lang="en-US" dirty="0"/>
              <a:t> </a:t>
            </a:r>
            <a:r>
              <a:rPr lang="en-US" b="1" dirty="0" err="1"/>
              <a:t>polako</a:t>
            </a:r>
            <a:r>
              <a:rPr lang="en-US" b="1" dirty="0"/>
              <a:t> (</a:t>
            </a:r>
            <a:r>
              <a:rPr lang="en-US" b="1" dirty="0" err="1"/>
              <a:t>npr</a:t>
            </a:r>
            <a:r>
              <a:rPr lang="en-US" b="1" dirty="0"/>
              <a:t>. </a:t>
            </a:r>
            <a:r>
              <a:rPr lang="en-US" b="1" dirty="0" err="1"/>
              <a:t>tokom</a:t>
            </a:r>
            <a:r>
              <a:rPr lang="en-US" b="1" dirty="0"/>
              <a:t> </a:t>
            </a:r>
            <a:r>
              <a:rPr lang="en-US" b="1" dirty="0" err="1"/>
              <a:t>nekoliko</a:t>
            </a:r>
            <a:r>
              <a:rPr lang="en-US" b="1" dirty="0"/>
              <a:t> sati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duže</a:t>
            </a:r>
            <a:r>
              <a:rPr lang="en-US" b="1" dirty="0"/>
              <a:t>)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prebrzo</a:t>
            </a:r>
            <a:r>
              <a:rPr lang="en-US" dirty="0"/>
              <a:t> </a:t>
            </a:r>
            <a:r>
              <a:rPr lang="en-US" dirty="0" err="1"/>
              <a:t>snižavanje</a:t>
            </a:r>
            <a:r>
              <a:rPr lang="en-US" dirty="0"/>
              <a:t> PCO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izazvati</a:t>
            </a:r>
            <a:r>
              <a:rPr lang="en-US" dirty="0"/>
              <a:t> </a:t>
            </a:r>
            <a:r>
              <a:rPr lang="en-US" b="1" dirty="0" err="1"/>
              <a:t>posthiperkapničnu</a:t>
            </a:r>
            <a:r>
              <a:rPr lang="en-US" b="1" dirty="0"/>
              <a:t> „</a:t>
            </a:r>
            <a:r>
              <a:rPr lang="en-US" b="1" dirty="0" err="1"/>
              <a:t>prekomernu</a:t>
            </a:r>
            <a:r>
              <a:rPr lang="en-US" b="1" dirty="0"/>
              <a:t>“ </a:t>
            </a:r>
            <a:r>
              <a:rPr lang="en-US" b="1" dirty="0" err="1"/>
              <a:t>alkalozu</a:t>
            </a:r>
            <a:r>
              <a:rPr lang="en-US" b="1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kompenzatorna</a:t>
            </a:r>
            <a:r>
              <a:rPr lang="en-US" dirty="0"/>
              <a:t> </a:t>
            </a:r>
            <a:r>
              <a:rPr lang="en-US" dirty="0" err="1"/>
              <a:t>hiperbikarbonatemija</a:t>
            </a:r>
            <a:r>
              <a:rPr lang="en-US" dirty="0"/>
              <a:t> </a:t>
            </a:r>
            <a:r>
              <a:rPr lang="en-US" dirty="0" err="1"/>
              <a:t>otkrije</a:t>
            </a:r>
            <a:r>
              <a:rPr lang="en-US" dirty="0"/>
              <a:t>. </a:t>
            </a:r>
            <a:r>
              <a:rPr lang="en-US" dirty="0" err="1"/>
              <a:t>Nagli</a:t>
            </a:r>
            <a:r>
              <a:rPr lang="en-US" dirty="0"/>
              <a:t> </a:t>
            </a:r>
            <a:r>
              <a:rPr lang="en-US" dirty="0" err="1"/>
              <a:t>porast</a:t>
            </a:r>
            <a:r>
              <a:rPr lang="en-US" dirty="0"/>
              <a:t> pH </a:t>
            </a:r>
            <a:r>
              <a:rPr lang="en-US" dirty="0" err="1"/>
              <a:t>vrednosti</a:t>
            </a:r>
            <a:r>
              <a:rPr lang="en-US" dirty="0"/>
              <a:t> CNS-a koji </a:t>
            </a:r>
            <a:r>
              <a:rPr lang="en-US" dirty="0" err="1"/>
              <a:t>nastaje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sr-Latn-RS" dirty="0"/>
              <a:t>konvulzija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smrti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Svaki</a:t>
            </a:r>
            <a:r>
              <a:rPr lang="en-US" dirty="0"/>
              <a:t> deficit </a:t>
            </a:r>
            <a:r>
              <a:rPr lang="en-US" dirty="0" err="1"/>
              <a:t>kalijuma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hlorida</a:t>
            </a:r>
            <a:r>
              <a:rPr lang="en-US" dirty="0"/>
              <a:t> se </a:t>
            </a:r>
            <a:r>
              <a:rPr lang="en-US" dirty="0" err="1"/>
              <a:t>koriguje</a:t>
            </a:r>
            <a:r>
              <a:rPr lang="en-US" dirty="0"/>
              <a:t>. </a:t>
            </a:r>
            <a:endParaRPr lang="sr-Latn-R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Natrijum</a:t>
            </a:r>
            <a:r>
              <a:rPr lang="en-US" dirty="0"/>
              <a:t> </a:t>
            </a:r>
            <a:r>
              <a:rPr lang="en-US" dirty="0" err="1"/>
              <a:t>bikarbonat</a:t>
            </a:r>
            <a:r>
              <a:rPr lang="en-US" dirty="0"/>
              <a:t> je </a:t>
            </a:r>
            <a:r>
              <a:rPr lang="en-US" dirty="0" err="1"/>
              <a:t>skoro</a:t>
            </a:r>
            <a:r>
              <a:rPr lang="en-US" dirty="0"/>
              <a:t> </a:t>
            </a:r>
            <a:r>
              <a:rPr lang="en-US" dirty="0" err="1"/>
              <a:t>uvek</a:t>
            </a:r>
            <a:r>
              <a:rPr lang="en-US" dirty="0"/>
              <a:t> </a:t>
            </a:r>
            <a:r>
              <a:rPr lang="en-US" b="1" dirty="0" err="1"/>
              <a:t>kontraindikovan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mogućnosti</a:t>
            </a:r>
            <a:r>
              <a:rPr lang="en-US" dirty="0"/>
              <a:t> </a:t>
            </a:r>
            <a:r>
              <a:rPr lang="en-US" dirty="0" err="1"/>
              <a:t>paradoksalne</a:t>
            </a:r>
            <a:r>
              <a:rPr lang="en-US" dirty="0"/>
              <a:t> </a:t>
            </a:r>
            <a:r>
              <a:rPr lang="en-US" dirty="0" err="1"/>
              <a:t>acidoze</a:t>
            </a:r>
            <a:r>
              <a:rPr lang="en-US" dirty="0"/>
              <a:t> u CNS-u. Jedan </a:t>
            </a:r>
            <a:r>
              <a:rPr lang="en-US" dirty="0" err="1"/>
              <a:t>izuzetak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slučajevi</a:t>
            </a:r>
            <a:r>
              <a:rPr lang="en-US" dirty="0"/>
              <a:t> </a:t>
            </a:r>
            <a:r>
              <a:rPr lang="en-US" dirty="0" err="1"/>
              <a:t>teškog</a:t>
            </a:r>
            <a:r>
              <a:rPr lang="en-US" dirty="0"/>
              <a:t> </a:t>
            </a:r>
            <a:r>
              <a:rPr lang="en-US" dirty="0" err="1"/>
              <a:t>bronhospazma</a:t>
            </a:r>
            <a:r>
              <a:rPr lang="en-US" dirty="0"/>
              <a:t>,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bikarbonat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poboljšati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glatkih</a:t>
            </a:r>
            <a:r>
              <a:rPr lang="en-US" dirty="0"/>
              <a:t> </a:t>
            </a:r>
            <a:r>
              <a:rPr lang="en-US" dirty="0" err="1"/>
              <a:t>mišića</a:t>
            </a:r>
            <a:r>
              <a:rPr lang="en-US" dirty="0"/>
              <a:t> </a:t>
            </a:r>
            <a:r>
              <a:rPr lang="en-US" dirty="0" err="1"/>
              <a:t>bronhija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beta-</a:t>
            </a:r>
            <a:r>
              <a:rPr lang="en-US" dirty="0" err="1"/>
              <a:t>agoniste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5528558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Custom 101">
      <a:dk1>
        <a:sysClr val="windowText" lastClr="000000"/>
      </a:dk1>
      <a:lt1>
        <a:sysClr val="window" lastClr="FFFFFF"/>
      </a:lt1>
      <a:dk2>
        <a:srgbClr val="463443"/>
      </a:dk2>
      <a:lt2>
        <a:srgbClr val="F3F0E9"/>
      </a:lt2>
      <a:accent1>
        <a:srgbClr val="D45E5E"/>
      </a:accent1>
      <a:accent2>
        <a:srgbClr val="D49D8C"/>
      </a:accent2>
      <a:accent3>
        <a:srgbClr val="BF873A"/>
      </a:accent3>
      <a:accent4>
        <a:srgbClr val="C05050"/>
      </a:accent4>
      <a:accent5>
        <a:srgbClr val="A89F68"/>
      </a:accent5>
      <a:accent6>
        <a:srgbClr val="8F6B8A"/>
      </a:accent6>
      <a:hlink>
        <a:srgbClr val="D75681"/>
      </a:hlink>
      <a:folHlink>
        <a:srgbClr val="6C9D92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1680</Words>
  <Application>Microsoft Office PowerPoint</Application>
  <PresentationFormat>Widescreen</PresentationFormat>
  <Paragraphs>92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Avenir Next LT Pro</vt:lpstr>
      <vt:lpstr>Avenir Next LT Pro Light</vt:lpstr>
      <vt:lpstr>Georgia Pro Semibold</vt:lpstr>
      <vt:lpstr>RocaVTI</vt:lpstr>
      <vt:lpstr>Lečenje respiratorne acidoze</vt:lpstr>
      <vt:lpstr>Definicija i ptofiziologija</vt:lpstr>
      <vt:lpstr>Etiologija</vt:lpstr>
      <vt:lpstr>Klinička slika</vt:lpstr>
      <vt:lpstr>Dijagnostika</vt:lpstr>
      <vt:lpstr>Principi lečenja</vt:lpstr>
      <vt:lpstr>Nespecifične mere podrške</vt:lpstr>
      <vt:lpstr>Uzročna terapija</vt:lpstr>
      <vt:lpstr>Adekvatna ventilacija, korekcija jona i bikarbonati</vt:lpstr>
      <vt:lpstr>Neinvazivna ventilacija</vt:lpstr>
      <vt:lpstr>Invazivna mehanička ventilacija</vt:lpstr>
      <vt:lpstr>Bikarbonatna terapija</vt:lpstr>
      <vt:lpstr>Ekstrakorporalna podrška</vt:lpstr>
      <vt:lpstr>Monitoring i praćenje odgovora na terapiju</vt:lpstr>
      <vt:lpstr>Odvajanje od mehaničke ventilacije</vt:lpstr>
      <vt:lpstr>Zaključak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Sloba</dc:creator>
  <cp:lastModifiedBy>Master Box</cp:lastModifiedBy>
  <cp:revision>21</cp:revision>
  <dcterms:created xsi:type="dcterms:W3CDTF">2025-12-01T15:11:42Z</dcterms:created>
  <dcterms:modified xsi:type="dcterms:W3CDTF">2025-12-02T14:33:44Z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163983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S11.0.1</vt:lpwstr>
  </property>
</Properties>
</file>