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61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4DCD-3F67-A9D1-A4C9-66390850CE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46559-CB14-A0DD-80DB-16861F01D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14984-6DB5-7D35-6FE1-511D7B6DD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3F008-7A94-7C8C-D705-AE284B8B1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E4EA2-2A72-D4FD-547F-E5C5A93BA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9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82ACF-8231-2A7C-E5C2-FB6FD2EA8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0E5FAD-0DE8-BC32-735F-FE0B85A19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60427-EC1B-E332-453A-5F8CA2E9E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7D7D2-0252-8A51-F246-473ED266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BA9C2-0CCA-9614-221D-BF7D4AFA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5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B2616F-B3B1-3746-FBE7-6FDF8512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6ACE-D5EF-8278-8290-D06B31C4C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21486-376F-9C88-47EC-35D53D4EC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7DAE9-1E1E-D78D-C813-9A91B54D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FCE56-8D4B-12F3-8438-5D385F088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11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6E1FC-C06F-BC95-5AD2-A9B0E92D4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CCB7-6DDB-0615-4922-C4A922ACE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6BED4-8FFF-E450-A94B-D8E0C3932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0AAA7-CF7B-6959-C421-BCA7D03CC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03911-513C-DEFE-7CDC-233ED0E1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7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92BC6-5423-CE7A-DEF5-9178D7A41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1A114-E026-B626-4816-E74ED455E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30CD59-2732-590F-0AB4-AEE64D8E4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49E45-7702-0D71-9406-422EC1BCB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F13895-BCA4-00E6-7D66-21129BC2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35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5F64E-094B-015C-DD80-EF9EE5AC1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604B0-5BFC-3DAB-C76F-89A39B2D1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2DF248-6BFD-6496-797C-DA5DBB32E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40A8F-DB54-85B7-4D1F-23A4B793E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380C0-4A41-F934-690A-D2569D24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0BFBD9-A5CF-5647-999B-07E6AFAE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20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FACE7-FC46-124A-F36F-AFB818357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00E71-F5AD-9F09-2040-E8F609A1C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37847-B20A-9CF7-8F83-87A1E98CC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E62DD-4F1F-4F1D-3DE9-40A2466C59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BC1A9-323A-3D33-25F9-88C790BA11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C6DDD9-E6F4-2A9F-DA78-566051814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967A04-BC27-BB46-00FB-A8F3656C0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68804-F7E8-7C1D-24BD-939860DC9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0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95318-83FF-0CE9-2EF6-B4CBD71A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60828E-E5BB-FBB1-14C7-0AF33B0B3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B7865E-0DBE-F476-5A2E-0EBF42022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8493E-608D-349D-1FC3-374985D35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3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412E1-F91D-4E68-69C0-1C02FEE27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81331-5986-9C3D-D8BC-261FD57D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38514-96A8-BD6F-6697-20458575D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00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EA49A-AD0F-C8A0-BD88-A8C41D21B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676EB-F203-93C2-3581-08EF9D58F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95A6F-1277-A8A5-9252-69E75DA154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CE5A94-D2F8-3FDA-98EB-5E899DF36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F1C81-0617-9C33-11AF-3F9E13703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6D72B7-4178-E465-5C98-7975668FB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098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DA4D8-F34A-E947-25B3-5A83B4A18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1DE18A-312C-B0C9-6DBF-B0DCF07AAC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58BC4-0D03-D1EC-B8B1-06BBB7084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464AE-0345-7C40-E596-87C54CF77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B2CDF2-6921-B4D8-E002-D0A15E653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12017-D922-91BD-E715-56320F3A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3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92B782-9426-1E43-BD4A-82C8B0830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6D0A6-D2AB-1935-EBB6-4A4485A1E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9992B-F255-21AE-E5BB-D445ED0C8F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00643-5012-4883-A5E6-DE9CED018166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A718C-BA4E-2394-B7C7-90A22CD512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9DC056-2966-53E4-B0E2-5C4B6E9EBA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9D72E-A6AF-4EDF-ADB7-888114245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A68AC-E754-5C5F-5F9D-AF3388638F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/>
              <a:t>Lečenje metaboličke alkaloze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F9E0AF-B20A-92E5-025D-A5B8D40CE3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18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44DAB-0671-3093-902A-190E0DBB6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teške metaboličke alkaloze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560A6-2D7E-0384-A2C4-637B9505D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0323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b="1" dirty="0" err="1"/>
              <a:t>teške</a:t>
            </a:r>
            <a:r>
              <a:rPr lang="en-US" b="1" dirty="0"/>
              <a:t> </a:t>
            </a:r>
            <a:r>
              <a:rPr lang="en-US" b="1" dirty="0" err="1"/>
              <a:t>metaboličke</a:t>
            </a:r>
            <a:r>
              <a:rPr lang="en-US" b="1" dirty="0"/>
              <a:t> </a:t>
            </a:r>
            <a:r>
              <a:rPr lang="en-US" b="1" dirty="0" err="1"/>
              <a:t>alkaloze</a:t>
            </a:r>
            <a:r>
              <a:rPr lang="en-US" b="1" dirty="0"/>
              <a:t> </a:t>
            </a:r>
            <a:r>
              <a:rPr lang="en-US" b="1" dirty="0" err="1"/>
              <a:t>koja</a:t>
            </a:r>
            <a:r>
              <a:rPr lang="en-US" b="1" dirty="0"/>
              <a:t> </a:t>
            </a:r>
            <a:r>
              <a:rPr lang="en-US" b="1" dirty="0" err="1"/>
              <a:t>zahteva</a:t>
            </a:r>
            <a:r>
              <a:rPr lang="en-US" b="1" dirty="0"/>
              <a:t> </a:t>
            </a:r>
            <a:r>
              <a:rPr lang="en-US" b="1" dirty="0" err="1"/>
              <a:t>hitnu</a:t>
            </a:r>
            <a:r>
              <a:rPr lang="en-US" b="1" dirty="0"/>
              <a:t> </a:t>
            </a:r>
            <a:r>
              <a:rPr lang="en-US" b="1" dirty="0" err="1"/>
              <a:t>korekciju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intravenska</a:t>
            </a:r>
            <a:r>
              <a:rPr lang="en-US" dirty="0"/>
              <a:t> </a:t>
            </a:r>
            <a:r>
              <a:rPr lang="en-US" dirty="0" err="1"/>
              <a:t>infuzija</a:t>
            </a:r>
            <a:r>
              <a:rPr lang="en-US" dirty="0"/>
              <a:t> </a:t>
            </a:r>
            <a:r>
              <a:rPr lang="en-US" dirty="0" err="1"/>
              <a:t>kiselih</a:t>
            </a:r>
            <a:r>
              <a:rPr lang="en-US" dirty="0"/>
              <a:t> </a:t>
            </a:r>
            <a:r>
              <a:rPr lang="en-US" dirty="0" err="1"/>
              <a:t>rastvora</a:t>
            </a:r>
            <a:r>
              <a:rPr lang="en-US" dirty="0"/>
              <a:t> koji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b="1" dirty="0" err="1"/>
              <a:t>amonijum</a:t>
            </a:r>
            <a:r>
              <a:rPr lang="en-US" b="1" dirty="0"/>
              <a:t> </a:t>
            </a:r>
            <a:r>
              <a:rPr lang="en-US" b="1" dirty="0" err="1"/>
              <a:t>hlorid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hlorovodoničnu</a:t>
            </a:r>
            <a:r>
              <a:rPr lang="en-US" b="1" dirty="0"/>
              <a:t> </a:t>
            </a:r>
            <a:r>
              <a:rPr lang="en-US" b="1" dirty="0" err="1"/>
              <a:t>kiselinu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Primeri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pacijente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intubacija</a:t>
            </a:r>
            <a:r>
              <a:rPr lang="en-US" dirty="0"/>
              <a:t> </a:t>
            </a:r>
            <a:r>
              <a:rPr lang="en-US" dirty="0" err="1"/>
              <a:t>neizbežna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je </a:t>
            </a:r>
            <a:r>
              <a:rPr lang="en-US" dirty="0" err="1"/>
              <a:t>ekstubacija</a:t>
            </a:r>
            <a:r>
              <a:rPr lang="en-US" dirty="0"/>
              <a:t> </a:t>
            </a:r>
            <a:r>
              <a:rPr lang="en-US" dirty="0" err="1"/>
              <a:t>otežana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alkalemije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suzbija</a:t>
            </a:r>
            <a:r>
              <a:rPr lang="en-US" dirty="0"/>
              <a:t> </a:t>
            </a:r>
            <a:r>
              <a:rPr lang="en-US" dirty="0" err="1"/>
              <a:t>respiratorni</a:t>
            </a:r>
            <a:r>
              <a:rPr lang="en-US" dirty="0"/>
              <a:t> </a:t>
            </a:r>
            <a:r>
              <a:rPr lang="en-US" dirty="0" err="1"/>
              <a:t>pogon</a:t>
            </a:r>
            <a:r>
              <a:rPr lang="en-US" dirty="0"/>
              <a:t>, </a:t>
            </a:r>
            <a:r>
              <a:rPr lang="en-US" dirty="0" err="1"/>
              <a:t>pacijente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tekućom</a:t>
            </a:r>
            <a:r>
              <a:rPr lang="en-US" dirty="0"/>
              <a:t> </a:t>
            </a:r>
            <a:r>
              <a:rPr lang="en-US" dirty="0" err="1"/>
              <a:t>miokardnom</a:t>
            </a:r>
            <a:r>
              <a:rPr lang="en-US" dirty="0"/>
              <a:t> </a:t>
            </a:r>
            <a:r>
              <a:rPr lang="en-US" dirty="0" err="1"/>
              <a:t>ishemijom</a:t>
            </a:r>
            <a:r>
              <a:rPr lang="en-US" dirty="0"/>
              <a:t> </a:t>
            </a:r>
            <a:r>
              <a:rPr lang="en-US" dirty="0" err="1"/>
              <a:t>povezanom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infarktom</a:t>
            </a:r>
            <a:r>
              <a:rPr lang="en-US" dirty="0"/>
              <a:t> </a:t>
            </a:r>
            <a:r>
              <a:rPr lang="en-US" dirty="0" err="1"/>
              <a:t>miokarda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nestabilnom</a:t>
            </a:r>
            <a:r>
              <a:rPr lang="en-US" dirty="0"/>
              <a:t> </a:t>
            </a:r>
            <a:r>
              <a:rPr lang="en-US" dirty="0" err="1"/>
              <a:t>anginom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pacijente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cerebralna</a:t>
            </a:r>
            <a:r>
              <a:rPr lang="en-US" dirty="0"/>
              <a:t> </a:t>
            </a:r>
            <a:r>
              <a:rPr lang="en-US" dirty="0" err="1"/>
              <a:t>hipoperfuzija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koji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disfunkciji</a:t>
            </a:r>
            <a:r>
              <a:rPr lang="en-US" dirty="0"/>
              <a:t> </a:t>
            </a:r>
            <a:r>
              <a:rPr lang="en-US" dirty="0" err="1"/>
              <a:t>centralnog</a:t>
            </a:r>
            <a:r>
              <a:rPr lang="en-US" dirty="0"/>
              <a:t> </a:t>
            </a:r>
            <a:r>
              <a:rPr lang="en-US" dirty="0" err="1"/>
              <a:t>nervnog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Amonijum hlorid povećava koncentraciju uree u krvi i može izazvati hiperamonijemiju</a:t>
            </a:r>
          </a:p>
          <a:p>
            <a:r>
              <a:rPr lang="sr-Latn-RS" dirty="0"/>
              <a:t>HCl se primenjuje preko CVK, i to preko najdistalnijeg porta, brzinom 10.5 mEq/h, oko 24 sata ukupno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317288-0A4C-9BC6-D6B4-299854E9C487}"/>
              </a:ext>
            </a:extLst>
          </p:cNvPr>
          <p:cNvSpPr txBox="1"/>
          <p:nvPr/>
        </p:nvSpPr>
        <p:spPr>
          <a:xfrm>
            <a:off x="4413507" y="6376708"/>
            <a:ext cx="77300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AB94B4-86F8-3285-D76C-21E629017A8B}"/>
              </a:ext>
            </a:extLst>
          </p:cNvPr>
          <p:cNvSpPr txBox="1"/>
          <p:nvPr/>
        </p:nvSpPr>
        <p:spPr>
          <a:xfrm>
            <a:off x="6047508" y="5751840"/>
            <a:ext cx="6096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Gillion V, Jadoul M, Devuyst O, Pochet JM. The patient with metabolic alkalosis. Acta Clin Belg. 2019;74(1):34-40.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132DA-DCFC-20C0-C5BE-EBF37A795A9C}"/>
              </a:ext>
            </a:extLst>
          </p:cNvPr>
          <p:cNvSpPr txBox="1"/>
          <p:nvPr/>
        </p:nvSpPr>
        <p:spPr>
          <a:xfrm>
            <a:off x="48492" y="5961209"/>
            <a:ext cx="4114799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Guffey JD, Haas CE, Crowley A, Connor KA, Kaufman DC. Hydrochloric Acid Infusion </a:t>
            </a:r>
            <a:r>
              <a:rPr lang="sr-Latn-RS" sz="1200" dirty="0"/>
              <a:t>  </a:t>
            </a:r>
            <a:r>
              <a:rPr lang="en-US" sz="1200" dirty="0"/>
              <a:t>for the Treatment of Metabolic Alkalosis in Surgical Intensive Care Unit Patients. </a:t>
            </a:r>
            <a:r>
              <a:rPr lang="en-US" sz="1200" i="1" dirty="0"/>
              <a:t>Annals of Pharmacotherapy</a:t>
            </a:r>
            <a:r>
              <a:rPr lang="en-US" sz="1200" dirty="0"/>
              <a:t>. 2018;52(6):522-526.</a:t>
            </a:r>
          </a:p>
        </p:txBody>
      </p:sp>
    </p:spTree>
    <p:extLst>
      <p:ext uri="{BB962C8B-B14F-4D97-AF65-F5344CB8AC3E}">
        <p14:creationId xmlns:p14="http://schemas.microsoft.com/office/powerpoint/2010/main" val="410097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5C8A7-F265-9406-F823-8430CB87F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485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Lečenje metaboličke alkaloze kod ekscesa mineralokortikoida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F2418-823C-F702-F674-C31F82E16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09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karakterisanih</a:t>
            </a:r>
            <a:r>
              <a:rPr lang="en-US" dirty="0"/>
              <a:t> </a:t>
            </a:r>
            <a:r>
              <a:rPr lang="en-US" dirty="0" err="1"/>
              <a:t>povećanjem</a:t>
            </a:r>
            <a:r>
              <a:rPr lang="en-US" dirty="0"/>
              <a:t> </a:t>
            </a:r>
            <a:r>
              <a:rPr lang="en-US" dirty="0" err="1"/>
              <a:t>zapremine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primarnim</a:t>
            </a:r>
            <a:r>
              <a:rPr lang="en-US" dirty="0"/>
              <a:t> </a:t>
            </a:r>
            <a:r>
              <a:rPr lang="en-US" dirty="0" err="1"/>
              <a:t>viškom</a:t>
            </a:r>
            <a:r>
              <a:rPr lang="en-US" dirty="0"/>
              <a:t> </a:t>
            </a:r>
            <a:r>
              <a:rPr lang="en-US" dirty="0" err="1"/>
              <a:t>mineralokortikoida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uklanjanje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uzroka</a:t>
            </a:r>
            <a:r>
              <a:rPr lang="en-US" dirty="0"/>
              <a:t> </a:t>
            </a:r>
            <a:r>
              <a:rPr lang="en-US" dirty="0" err="1"/>
              <a:t>perzistentne</a:t>
            </a:r>
            <a:r>
              <a:rPr lang="en-US" dirty="0"/>
              <a:t> </a:t>
            </a:r>
            <a:r>
              <a:rPr lang="en-US" dirty="0" err="1"/>
              <a:t>mineralokortikoidne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Kada to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moguće</a:t>
            </a:r>
            <a:r>
              <a:rPr lang="en-US" dirty="0"/>
              <a:t>, </a:t>
            </a:r>
            <a:r>
              <a:rPr lang="en-US" dirty="0" err="1"/>
              <a:t>lečenje</a:t>
            </a:r>
            <a:r>
              <a:rPr lang="en-US" dirty="0"/>
              <a:t> je </a:t>
            </a:r>
            <a:r>
              <a:rPr lang="en-US" dirty="0" err="1"/>
              <a:t>usmereno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blokiranje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mineralokortikoida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Diuretici</a:t>
            </a:r>
            <a:r>
              <a:rPr lang="en-US" dirty="0"/>
              <a:t> koji </a:t>
            </a:r>
            <a:r>
              <a:rPr lang="en-US" dirty="0" err="1"/>
              <a:t>štede</a:t>
            </a:r>
            <a:r>
              <a:rPr lang="en-US" dirty="0"/>
              <a:t> K</a:t>
            </a:r>
            <a:r>
              <a:rPr lang="en-US" baseline="30000" dirty="0"/>
              <a:t>+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spironolakton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efikasni</a:t>
            </a:r>
            <a:r>
              <a:rPr lang="en-US" dirty="0"/>
              <a:t> </a:t>
            </a:r>
            <a:r>
              <a:rPr lang="en-US" dirty="0" err="1"/>
              <a:t>agensi</a:t>
            </a:r>
            <a:r>
              <a:rPr lang="en-US" dirty="0"/>
              <a:t> za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izuzetkom</a:t>
            </a:r>
            <a:r>
              <a:rPr lang="en-US" dirty="0"/>
              <a:t> </a:t>
            </a:r>
            <a:r>
              <a:rPr lang="en-US" dirty="0" err="1"/>
              <a:t>Lidlovog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defekt</a:t>
            </a:r>
            <a:r>
              <a:rPr lang="en-US" dirty="0"/>
              <a:t> </a:t>
            </a:r>
            <a:r>
              <a:rPr lang="en-US" dirty="0" err="1"/>
              <a:t>distalno</a:t>
            </a:r>
            <a:r>
              <a:rPr lang="en-US" dirty="0"/>
              <a:t> od </a:t>
            </a:r>
            <a:r>
              <a:rPr lang="en-US" dirty="0" err="1"/>
              <a:t>mineralokortikoidnog</a:t>
            </a:r>
            <a:r>
              <a:rPr lang="en-US" dirty="0"/>
              <a:t> </a:t>
            </a:r>
            <a:r>
              <a:rPr lang="en-US" dirty="0" err="1"/>
              <a:t>receptora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, </a:t>
            </a:r>
            <a:r>
              <a:rPr lang="en-US" dirty="0" err="1"/>
              <a:t>blokatori</a:t>
            </a:r>
            <a:r>
              <a:rPr lang="en-US" dirty="0"/>
              <a:t> Na+ </a:t>
            </a:r>
            <a:r>
              <a:rPr lang="en-US" dirty="0" err="1"/>
              <a:t>kanala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dirty="0" err="1"/>
              <a:t>amilorid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triamteren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efikasni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uzročni</a:t>
            </a:r>
            <a:r>
              <a:rPr lang="en-US" dirty="0"/>
              <a:t> </a:t>
            </a:r>
            <a:r>
              <a:rPr lang="en-US" dirty="0" err="1"/>
              <a:t>poremećaj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povećane</a:t>
            </a:r>
            <a:r>
              <a:rPr lang="en-US" dirty="0"/>
              <a:t> </a:t>
            </a:r>
            <a:r>
              <a:rPr lang="en-US" dirty="0" err="1"/>
              <a:t>gustine</a:t>
            </a:r>
            <a:r>
              <a:rPr lang="en-US" dirty="0"/>
              <a:t> </a:t>
            </a:r>
            <a:r>
              <a:rPr lang="en-US" dirty="0" err="1"/>
              <a:t>epitelnih</a:t>
            </a:r>
            <a:r>
              <a:rPr lang="en-US" dirty="0"/>
              <a:t> Na</a:t>
            </a:r>
            <a:r>
              <a:rPr lang="en-US" baseline="30000" dirty="0"/>
              <a:t>+</a:t>
            </a:r>
            <a:r>
              <a:rPr lang="en-US" dirty="0"/>
              <a:t> </a:t>
            </a:r>
            <a:r>
              <a:rPr lang="en-US" dirty="0" err="1"/>
              <a:t>kanala</a:t>
            </a:r>
            <a:r>
              <a:rPr lang="en-US" dirty="0"/>
              <a:t> u </a:t>
            </a:r>
            <a:r>
              <a:rPr lang="en-US" dirty="0" err="1"/>
              <a:t>glavnim</a:t>
            </a:r>
            <a:r>
              <a:rPr lang="en-US" dirty="0"/>
              <a:t> </a:t>
            </a:r>
            <a:r>
              <a:rPr lang="en-US" dirty="0" err="1"/>
              <a:t>ćelijama</a:t>
            </a:r>
            <a:r>
              <a:rPr lang="en-US" dirty="0"/>
              <a:t> </a:t>
            </a:r>
            <a:r>
              <a:rPr lang="en-US" dirty="0" err="1"/>
              <a:t>sabirnog</a:t>
            </a:r>
            <a:r>
              <a:rPr lang="en-US" dirty="0"/>
              <a:t> </a:t>
            </a:r>
            <a:r>
              <a:rPr lang="en-US" dirty="0" err="1"/>
              <a:t>kanala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5D48AE2-1E55-E7EC-3F0D-7E1A9FF7774B}"/>
              </a:ext>
            </a:extLst>
          </p:cNvPr>
          <p:cNvSpPr txBox="1"/>
          <p:nvPr/>
        </p:nvSpPr>
        <p:spPr>
          <a:xfrm>
            <a:off x="4344244" y="6311900"/>
            <a:ext cx="77300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8441007-D3DD-0587-224B-F58514615CED}"/>
              </a:ext>
            </a:extLst>
          </p:cNvPr>
          <p:cNvSpPr txBox="1"/>
          <p:nvPr/>
        </p:nvSpPr>
        <p:spPr>
          <a:xfrm>
            <a:off x="5972151" y="5782291"/>
            <a:ext cx="6096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Gillion V, Jadoul M, Devuyst O, Pochet JM. The patient with metabolic alkalosis. Acta Clin Belg. 2019;74(1):34-40. </a:t>
            </a:r>
          </a:p>
        </p:txBody>
      </p:sp>
    </p:spTree>
    <p:extLst>
      <p:ext uri="{BB962C8B-B14F-4D97-AF65-F5344CB8AC3E}">
        <p14:creationId xmlns:p14="http://schemas.microsoft.com/office/powerpoint/2010/main" val="1390682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CA6C5-5B1D-F676-27BC-5B43613C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 i uvod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B5BEA-4A22-DED7-BAE7-89B66B1C4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577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Metabolička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je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rasprostranjen</a:t>
            </a:r>
            <a:r>
              <a:rPr lang="en-US" dirty="0"/>
              <a:t> </a:t>
            </a:r>
            <a:r>
              <a:rPr lang="en-US" dirty="0" err="1"/>
              <a:t>poremećaj</a:t>
            </a:r>
            <a:r>
              <a:rPr lang="en-US" dirty="0"/>
              <a:t> </a:t>
            </a:r>
            <a:r>
              <a:rPr lang="en-US" dirty="0" err="1"/>
              <a:t>kiselo-bazne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hospitalizovanih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sr-Latn-RS" dirty="0"/>
              <a:t>: </a:t>
            </a:r>
            <a:r>
              <a:rPr lang="en-US" dirty="0"/>
              <a:t>HCO3- &gt;26 mmol/L </a:t>
            </a:r>
            <a:r>
              <a:rPr lang="sr-Latn-RS" dirty="0"/>
              <a:t>i povećan pH arterijske krvi </a:t>
            </a:r>
            <a:r>
              <a:rPr lang="en-US" dirty="0"/>
              <a:t>pH (&gt; 7.43) </a:t>
            </a:r>
            <a:endParaRPr lang="sr-Latn-RS" dirty="0"/>
          </a:p>
          <a:p>
            <a:r>
              <a:rPr lang="en-US" dirty="0" err="1"/>
              <a:t>Karakteriše</a:t>
            </a:r>
            <a:r>
              <a:rPr lang="en-US" dirty="0"/>
              <a:t> je </a:t>
            </a:r>
            <a:r>
              <a:rPr lang="en-US" dirty="0" err="1"/>
              <a:t>primarno</a:t>
            </a:r>
            <a:r>
              <a:rPr lang="en-US" dirty="0"/>
              <a:t> </a:t>
            </a:r>
            <a:r>
              <a:rPr lang="en-US" dirty="0" err="1"/>
              <a:t>povećanje</a:t>
            </a:r>
            <a:r>
              <a:rPr lang="en-US" dirty="0"/>
              <a:t> </a:t>
            </a:r>
            <a:r>
              <a:rPr lang="en-US" dirty="0" err="1"/>
              <a:t>serumskog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arterijskog</a:t>
            </a:r>
            <a:r>
              <a:rPr lang="en-US" dirty="0"/>
              <a:t> pH,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kompenzatornim</a:t>
            </a:r>
            <a:r>
              <a:rPr lang="en-US" dirty="0"/>
              <a:t> </a:t>
            </a:r>
            <a:r>
              <a:rPr lang="en-US" dirty="0" err="1"/>
              <a:t>povećanjem</a:t>
            </a:r>
            <a:r>
              <a:rPr lang="en-US" dirty="0"/>
              <a:t> PCO2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adaptivne</a:t>
            </a:r>
            <a:r>
              <a:rPr lang="en-US" dirty="0"/>
              <a:t> </a:t>
            </a:r>
            <a:r>
              <a:rPr lang="en-US" dirty="0" err="1"/>
              <a:t>hipoventilacije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Patogeneza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akumulaciju</a:t>
            </a:r>
            <a:r>
              <a:rPr lang="en-US" dirty="0"/>
              <a:t> </a:t>
            </a:r>
            <a:r>
              <a:rPr lang="en-US" dirty="0" err="1"/>
              <a:t>bikarbonata</a:t>
            </a:r>
            <a:r>
              <a:rPr lang="en-US" dirty="0"/>
              <a:t> u </a:t>
            </a:r>
            <a:r>
              <a:rPr lang="en-US" dirty="0" err="1"/>
              <a:t>ekstracelularnoj</a:t>
            </a:r>
            <a:r>
              <a:rPr lang="en-US" dirty="0"/>
              <a:t> </a:t>
            </a:r>
            <a:r>
              <a:rPr lang="en-US" dirty="0" err="1"/>
              <a:t>tečnosti</a:t>
            </a:r>
            <a:r>
              <a:rPr lang="en-US" dirty="0"/>
              <a:t>.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gastrointestinalnog</a:t>
            </a:r>
            <a:r>
              <a:rPr lang="en-US" dirty="0"/>
              <a:t> </a:t>
            </a:r>
            <a:r>
              <a:rPr lang="en-US" dirty="0" err="1"/>
              <a:t>trakta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alkalija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oralnog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parenteralnog</a:t>
            </a:r>
            <a:r>
              <a:rPr lang="en-US" dirty="0"/>
              <a:t> </a:t>
            </a:r>
            <a:r>
              <a:rPr lang="en-US" dirty="0" err="1"/>
              <a:t>unosa</a:t>
            </a:r>
            <a:r>
              <a:rPr lang="en-US" dirty="0"/>
              <a:t> </a:t>
            </a:r>
            <a:r>
              <a:rPr lang="en-US" dirty="0" err="1"/>
              <a:t>alkalija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metabolička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kritično</a:t>
            </a:r>
            <a:r>
              <a:rPr lang="en-US" dirty="0"/>
              <a:t> </a:t>
            </a:r>
            <a:r>
              <a:rPr lang="en-US" dirty="0" err="1"/>
              <a:t>bolesnih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– pH </a:t>
            </a:r>
            <a:r>
              <a:rPr lang="en-US" dirty="0" err="1"/>
              <a:t>arterijske</a:t>
            </a:r>
            <a:r>
              <a:rPr lang="en-US" dirty="0"/>
              <a:t> </a:t>
            </a:r>
            <a:r>
              <a:rPr lang="en-US" dirty="0" err="1"/>
              <a:t>krvi</a:t>
            </a:r>
            <a:r>
              <a:rPr lang="en-US" dirty="0"/>
              <a:t> od 7,55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– </a:t>
            </a:r>
            <a:r>
              <a:rPr lang="en-US" dirty="0" err="1"/>
              <a:t>povezana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povećanom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 </a:t>
            </a:r>
            <a:r>
              <a:rPr lang="en-US" dirty="0" err="1"/>
              <a:t>smrtnosti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13447A-4C93-AF12-8D32-EB2F83EAF38D}"/>
              </a:ext>
            </a:extLst>
          </p:cNvPr>
          <p:cNvSpPr txBox="1"/>
          <p:nvPr/>
        </p:nvSpPr>
        <p:spPr>
          <a:xfrm>
            <a:off x="5125234" y="6231265"/>
            <a:ext cx="699742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Do C, Vasquez PC, Soleimani M. Metabolic Alkalosis Pathogenesis, Diagnosis, and Treatment: </a:t>
            </a:r>
            <a:endParaRPr lang="sr-Latn-RS" sz="1400" dirty="0"/>
          </a:p>
          <a:p>
            <a:r>
              <a:rPr lang="en-US" sz="1400" dirty="0"/>
              <a:t>Core Curriculum 2022. Am J Kidney Dis. 2022;80(4):536-551.</a:t>
            </a:r>
          </a:p>
        </p:txBody>
      </p:sp>
    </p:spTree>
    <p:extLst>
      <p:ext uri="{BB962C8B-B14F-4D97-AF65-F5344CB8AC3E}">
        <p14:creationId xmlns:p14="http://schemas.microsoft.com/office/powerpoint/2010/main" val="144343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CC556-859A-E24D-C551-40BC1C005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Tri faze u kliničkom toku metaboličke acidoze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7EC16-0BB3-2E39-891B-89925B190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Faza</a:t>
            </a:r>
            <a:r>
              <a:rPr lang="en-US" b="1" dirty="0"/>
              <a:t> </a:t>
            </a:r>
            <a:r>
              <a:rPr lang="sr-Latn-RS" b="1" dirty="0"/>
              <a:t>nastanka</a:t>
            </a:r>
            <a:r>
              <a:rPr lang="en-US" b="1" dirty="0"/>
              <a:t> </a:t>
            </a:r>
            <a:r>
              <a:rPr lang="en-US" dirty="0"/>
              <a:t>je </a:t>
            </a:r>
            <a:r>
              <a:rPr lang="en-US" dirty="0" err="1"/>
              <a:t>definisana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period koji se </a:t>
            </a:r>
            <a:r>
              <a:rPr lang="en-US" dirty="0" err="1"/>
              <a:t>manifestuje</a:t>
            </a:r>
            <a:r>
              <a:rPr lang="en-US" dirty="0"/>
              <a:t> </a:t>
            </a:r>
            <a:r>
              <a:rPr lang="en-US" dirty="0" err="1"/>
              <a:t>početnim</a:t>
            </a:r>
            <a:r>
              <a:rPr lang="en-US" dirty="0"/>
              <a:t> </a:t>
            </a:r>
            <a:r>
              <a:rPr lang="en-US" dirty="0" err="1"/>
              <a:t>gubitkom</a:t>
            </a:r>
            <a:r>
              <a:rPr lang="en-US" dirty="0"/>
              <a:t> H+ (</a:t>
            </a:r>
            <a:r>
              <a:rPr lang="en-US" dirty="0" err="1"/>
              <a:t>kiseline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hlorida</a:t>
            </a:r>
            <a:r>
              <a:rPr lang="en-US" dirty="0"/>
              <a:t> (Cl−)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gastrointestinalni</a:t>
            </a:r>
            <a:r>
              <a:rPr lang="en-US" dirty="0"/>
              <a:t> </a:t>
            </a:r>
            <a:r>
              <a:rPr lang="en-US" dirty="0" err="1"/>
              <a:t>trakt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povraćanja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od </a:t>
            </a:r>
            <a:r>
              <a:rPr lang="en-US" dirty="0" err="1"/>
              <a:t>hloruretskih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). </a:t>
            </a:r>
            <a:endParaRPr lang="sr-Latn-RS" dirty="0"/>
          </a:p>
          <a:p>
            <a:r>
              <a:rPr lang="en-US" b="1" dirty="0" err="1"/>
              <a:t>Faza</a:t>
            </a:r>
            <a:r>
              <a:rPr lang="en-US" b="1" dirty="0"/>
              <a:t> </a:t>
            </a:r>
            <a:r>
              <a:rPr lang="en-US" b="1" dirty="0" err="1"/>
              <a:t>održavanja</a:t>
            </a:r>
            <a:r>
              <a:rPr lang="en-US" b="1" dirty="0"/>
              <a:t> </a:t>
            </a:r>
            <a:r>
              <a:rPr lang="en-US" dirty="0"/>
              <a:t>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period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aktivni</a:t>
            </a:r>
            <a:r>
              <a:rPr lang="en-US" dirty="0"/>
              <a:t>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</a:t>
            </a:r>
            <a:r>
              <a:rPr lang="en-US" dirty="0" err="1"/>
              <a:t>prestao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jenjava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povraćanje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upotreba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je </a:t>
            </a:r>
            <a:r>
              <a:rPr lang="en-US" dirty="0" err="1"/>
              <a:t>prestala</a:t>
            </a:r>
            <a:r>
              <a:rPr lang="en-US" dirty="0"/>
              <a:t>),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metabolička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oštećenja</a:t>
            </a:r>
            <a:r>
              <a:rPr lang="en-US" dirty="0"/>
              <a:t> </a:t>
            </a:r>
            <a:r>
              <a:rPr lang="en-US" dirty="0" err="1"/>
              <a:t>izlučivanja</a:t>
            </a:r>
            <a:r>
              <a:rPr lang="en-US" dirty="0"/>
              <a:t> HCO3−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bubrega</a:t>
            </a:r>
            <a:r>
              <a:rPr lang="sr-Latn-RS" dirty="0"/>
              <a:t> (manje hlorida dolazi u sabirne kanaliće, pa ne može da se razmenjuje sa bikarbonatima; hipokalemija dovodi do ulaska H</a:t>
            </a:r>
            <a:r>
              <a:rPr lang="sr-Latn-RS" baseline="30000" dirty="0"/>
              <a:t>+</a:t>
            </a:r>
            <a:r>
              <a:rPr lang="sr-Latn-RS" dirty="0"/>
              <a:t> u ćelije)</a:t>
            </a:r>
            <a:r>
              <a:rPr lang="en-US" dirty="0"/>
              <a:t>. </a:t>
            </a:r>
            <a:endParaRPr lang="sr-Latn-RS" dirty="0"/>
          </a:p>
          <a:p>
            <a:r>
              <a:rPr lang="en-US" b="1" dirty="0" err="1"/>
              <a:t>Faza</a:t>
            </a:r>
            <a:r>
              <a:rPr lang="en-US" b="1" dirty="0"/>
              <a:t> </a:t>
            </a:r>
            <a:r>
              <a:rPr lang="en-US" b="1" dirty="0" err="1"/>
              <a:t>korekcije</a:t>
            </a:r>
            <a:r>
              <a:rPr lang="en-US" b="1" dirty="0"/>
              <a:t> (</a:t>
            </a:r>
            <a:r>
              <a:rPr lang="en-US" b="1" dirty="0" err="1"/>
              <a:t>oporavka</a:t>
            </a:r>
            <a:r>
              <a:rPr lang="en-US" b="1" dirty="0"/>
              <a:t>) </a:t>
            </a:r>
            <a:r>
              <a:rPr lang="en-US" dirty="0" err="1"/>
              <a:t>sledi</a:t>
            </a:r>
            <a:r>
              <a:rPr lang="en-US" dirty="0"/>
              <a:t> </a:t>
            </a:r>
            <a:r>
              <a:rPr lang="en-US" dirty="0" err="1"/>
              <a:t>fazu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postiže</a:t>
            </a:r>
            <a:r>
              <a:rPr lang="en-US" dirty="0"/>
              <a:t> se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postojeći</a:t>
            </a:r>
            <a:r>
              <a:rPr lang="en-US" dirty="0"/>
              <a:t> </a:t>
            </a:r>
            <a:r>
              <a:rPr lang="en-US" dirty="0" err="1"/>
              <a:t>deficiti</a:t>
            </a:r>
            <a:r>
              <a:rPr lang="en-US" dirty="0"/>
              <a:t> </a:t>
            </a:r>
            <a:r>
              <a:rPr lang="en-US" dirty="0" err="1"/>
              <a:t>zapremine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elektrolita</a:t>
            </a:r>
            <a:r>
              <a:rPr lang="en-US" dirty="0"/>
              <a:t> (</a:t>
            </a:r>
            <a:r>
              <a:rPr lang="en-US" dirty="0" err="1"/>
              <a:t>hipokalemija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hipohloremija</a:t>
            </a:r>
            <a:r>
              <a:rPr lang="en-US" dirty="0"/>
              <a:t>) </a:t>
            </a:r>
            <a:r>
              <a:rPr lang="en-US" dirty="0" err="1"/>
              <a:t>koriguju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leči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(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kiseline</a:t>
            </a:r>
            <a:r>
              <a:rPr lang="en-US" dirty="0"/>
              <a:t> u </a:t>
            </a:r>
            <a:r>
              <a:rPr lang="en-US" dirty="0" err="1"/>
              <a:t>gastrointestinalnom</a:t>
            </a:r>
            <a:r>
              <a:rPr lang="en-US" dirty="0"/>
              <a:t> </a:t>
            </a:r>
            <a:r>
              <a:rPr lang="en-US" dirty="0" err="1"/>
              <a:t>traktu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bubrezima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255729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FBF57-7864-F52F-33C8-717A8817D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Patofiziologija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83671-721C-CC06-2F4C-99907B95D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90% bikarbonata se reapsorbuje u proksimalnim tubulima bubrega</a:t>
            </a:r>
          </a:p>
          <a:p>
            <a:r>
              <a:rPr lang="sr-Latn-RS" dirty="0"/>
              <a:t>Amonijak (NH3) nastaje u proksimalnom tubulu metabolizmom glutamina kroz proces amonijageneze. Kao slaba baza, NH3 stiče H+ iz H2O da bi se dobio NH4+ (amonijum) pri fiziološkom pH. </a:t>
            </a:r>
          </a:p>
          <a:p>
            <a:r>
              <a:rPr lang="sr-Latn-RS" dirty="0"/>
              <a:t>NH3/NH4+ se zatim izlučuje u lumen proksimalnog tubula, bilo kao NH3, koji zatim zarobljava H+ (koji izlučuje H+-ATPaza), ili se transportuje kao NH4+.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397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8354-BD92-2F2B-7E24-4D07A23B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Mehanizmi nastanka metaboličke alkaloze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CBFF6-840E-94B0-76B3-889E178C2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36964"/>
            <a:ext cx="10515600" cy="483999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Unošenje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apsorpcija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infuzija</a:t>
            </a:r>
            <a:r>
              <a:rPr lang="en-US" dirty="0"/>
              <a:t> NaHCO3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prekursora</a:t>
            </a:r>
            <a:r>
              <a:rPr lang="en-US" dirty="0"/>
              <a:t> NaHCO3 (</a:t>
            </a:r>
            <a:r>
              <a:rPr lang="en-US" dirty="0" err="1"/>
              <a:t>npr</a:t>
            </a:r>
            <a:r>
              <a:rPr lang="en-US" dirty="0"/>
              <a:t>. Na-</a:t>
            </a:r>
            <a:r>
              <a:rPr lang="en-US" dirty="0" err="1"/>
              <a:t>acetata</a:t>
            </a:r>
            <a:r>
              <a:rPr lang="en-US" dirty="0"/>
              <a:t>, Na-</a:t>
            </a:r>
            <a:r>
              <a:rPr lang="en-US" dirty="0" err="1"/>
              <a:t>citrata</a:t>
            </a:r>
            <a:r>
              <a:rPr lang="sr-Latn-RS" dirty="0"/>
              <a:t> kod transfuzije</a:t>
            </a:r>
            <a:r>
              <a:rPr lang="en-US" dirty="0"/>
              <a:t>, Na-</a:t>
            </a:r>
            <a:r>
              <a:rPr lang="en-US" dirty="0" err="1"/>
              <a:t>glukonata</a:t>
            </a:r>
            <a:r>
              <a:rPr lang="en-US" dirty="0"/>
              <a:t>) </a:t>
            </a:r>
            <a:r>
              <a:rPr lang="sr-Latn-RS" dirty="0"/>
              <a:t>ili kokaina razblaženog sa alkalijama</a:t>
            </a:r>
          </a:p>
          <a:p>
            <a:r>
              <a:rPr lang="sr-Latn-RS" dirty="0"/>
              <a:t>Unošenje kalcijuma zajedno sa alkalijama (kalcijum karbonat, soda bikarbona...) dovodi do klasične trijade </a:t>
            </a:r>
            <a:r>
              <a:rPr lang="sr-Latn-RS" b="1" dirty="0"/>
              <a:t>hiperkalcemije, metaboličke alkaloze i bubrežne insuficijencije</a:t>
            </a:r>
            <a:r>
              <a:rPr lang="sr-Latn-RS" dirty="0"/>
              <a:t>, poznate kao </a:t>
            </a:r>
            <a:r>
              <a:rPr lang="sr-Latn-RS" b="1" dirty="0"/>
              <a:t>mlečno-alkalni sindrom</a:t>
            </a:r>
            <a:r>
              <a:rPr lang="sr-Latn-RS" dirty="0"/>
              <a:t>.</a:t>
            </a:r>
          </a:p>
          <a:p>
            <a:r>
              <a:rPr lang="en-US" dirty="0" err="1"/>
              <a:t>Distalni</a:t>
            </a:r>
            <a:r>
              <a:rPr lang="en-US" dirty="0"/>
              <a:t> </a:t>
            </a:r>
            <a:r>
              <a:rPr lang="en-US" dirty="0" err="1"/>
              <a:t>bubrežni</a:t>
            </a:r>
            <a:r>
              <a:rPr lang="en-US" dirty="0"/>
              <a:t> </a:t>
            </a:r>
            <a:r>
              <a:rPr lang="en-US" dirty="0" err="1"/>
              <a:t>tubuli</a:t>
            </a:r>
            <a:r>
              <a:rPr lang="en-US" dirty="0"/>
              <a:t> - </a:t>
            </a:r>
            <a:r>
              <a:rPr lang="en-US" dirty="0" err="1"/>
              <a:t>generisanje</a:t>
            </a:r>
            <a:r>
              <a:rPr lang="en-US" dirty="0"/>
              <a:t> HCO3 </a:t>
            </a:r>
            <a:r>
              <a:rPr lang="en-US" dirty="0" err="1"/>
              <a:t>kroz</a:t>
            </a:r>
            <a:r>
              <a:rPr lang="en-US" dirty="0"/>
              <a:t> po</a:t>
            </a:r>
            <a:r>
              <a:rPr lang="sr-Latn-RS" dirty="0"/>
              <a:t>većanu</a:t>
            </a:r>
            <a:r>
              <a:rPr lang="en-US" dirty="0"/>
              <a:t> </a:t>
            </a:r>
            <a:r>
              <a:rPr lang="en-US" dirty="0" err="1"/>
              <a:t>sekreciju</a:t>
            </a:r>
            <a:r>
              <a:rPr lang="en-US" dirty="0"/>
              <a:t> H</a:t>
            </a:r>
            <a:r>
              <a:rPr lang="sr-Latn-RS" baseline="30000" dirty="0"/>
              <a:t>+</a:t>
            </a:r>
            <a:r>
              <a:rPr lang="en-US" dirty="0"/>
              <a:t> </a:t>
            </a:r>
            <a:r>
              <a:rPr lang="sr-Latn-RS" dirty="0"/>
              <a:t>usled o</a:t>
            </a:r>
            <a:r>
              <a:rPr lang="en-US" dirty="0" err="1"/>
              <a:t>biln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isporuk</a:t>
            </a:r>
            <a:r>
              <a:rPr lang="sr-Latn-RS" dirty="0"/>
              <a:t>e</a:t>
            </a:r>
            <a:r>
              <a:rPr lang="en-US" dirty="0"/>
              <a:t> NaCl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Na soli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Na</a:t>
            </a:r>
            <a:r>
              <a:rPr lang="en-US" baseline="-25000" dirty="0"/>
              <a:t>2</a:t>
            </a:r>
            <a:r>
              <a:rPr lang="en-US" dirty="0"/>
              <a:t>SO4 </a:t>
            </a:r>
            <a:r>
              <a:rPr lang="en-US" dirty="0" err="1"/>
              <a:t>ili</a:t>
            </a:r>
            <a:r>
              <a:rPr lang="en-US" dirty="0"/>
              <a:t> Na-</a:t>
            </a:r>
            <a:r>
              <a:rPr lang="en-US" dirty="0" err="1"/>
              <a:t>penicilin</a:t>
            </a:r>
            <a:r>
              <a:rPr lang="en-US" dirty="0"/>
              <a:t>) </a:t>
            </a:r>
            <a:r>
              <a:rPr lang="en-US" dirty="0" err="1"/>
              <a:t>distalnim</a:t>
            </a:r>
            <a:r>
              <a:rPr lang="en-US" dirty="0"/>
              <a:t> </a:t>
            </a:r>
            <a:r>
              <a:rPr lang="en-US" dirty="0" err="1"/>
              <a:t>tubulima</a:t>
            </a:r>
            <a:r>
              <a:rPr lang="en-US" dirty="0"/>
              <a:t>/</a:t>
            </a:r>
            <a:r>
              <a:rPr lang="en-US" dirty="0" err="1"/>
              <a:t>sabirnim</a:t>
            </a:r>
            <a:r>
              <a:rPr lang="en-US" dirty="0"/>
              <a:t> </a:t>
            </a:r>
            <a:r>
              <a:rPr lang="en-US" dirty="0" err="1"/>
              <a:t>kanalićima</a:t>
            </a:r>
            <a:r>
              <a:rPr lang="en-US" dirty="0"/>
              <a:t>, koji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reapsorbuju</a:t>
            </a:r>
            <a:r>
              <a:rPr lang="en-US" dirty="0"/>
              <a:t> Na</a:t>
            </a:r>
            <a:r>
              <a:rPr lang="sr-Latn-RS" baseline="30000" dirty="0"/>
              <a:t>+</a:t>
            </a:r>
            <a:r>
              <a:rPr lang="en-US" dirty="0"/>
              <a:t> </a:t>
            </a:r>
            <a:endParaRPr lang="sr-Latn-RS" dirty="0"/>
          </a:p>
          <a:p>
            <a:r>
              <a:rPr lang="en-US" dirty="0" err="1"/>
              <a:t>Iscrpljivanje</a:t>
            </a:r>
            <a:r>
              <a:rPr lang="en-US" dirty="0"/>
              <a:t> K</a:t>
            </a:r>
            <a:r>
              <a:rPr lang="sr-Latn-RS" baseline="30000" dirty="0"/>
              <a:t>+</a:t>
            </a:r>
            <a:r>
              <a:rPr lang="en-US" dirty="0"/>
              <a:t> (</a:t>
            </a:r>
            <a:r>
              <a:rPr lang="en-US" dirty="0" err="1"/>
              <a:t>prebacivanje</a:t>
            </a:r>
            <a:r>
              <a:rPr lang="en-US" dirty="0"/>
              <a:t> H</a:t>
            </a:r>
            <a:r>
              <a:rPr lang="sr-Latn-RS" baseline="30000" dirty="0"/>
              <a:t>+</a:t>
            </a:r>
            <a:r>
              <a:rPr lang="en-US" dirty="0"/>
              <a:t> u </a:t>
            </a:r>
            <a:r>
              <a:rPr lang="en-US" dirty="0" err="1"/>
              <a:t>ćelije</a:t>
            </a:r>
            <a:r>
              <a:rPr lang="en-US" dirty="0"/>
              <a:t>) </a:t>
            </a:r>
            <a:endParaRPr lang="sr-Latn-RS" dirty="0"/>
          </a:p>
          <a:p>
            <a:r>
              <a:rPr lang="en-US" dirty="0" err="1"/>
              <a:t>Uklanjanje</a:t>
            </a:r>
            <a:r>
              <a:rPr lang="en-US" dirty="0"/>
              <a:t> HCl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 (</a:t>
            </a:r>
            <a:r>
              <a:rPr lang="en-US" dirty="0" err="1"/>
              <a:t>povraćanje</a:t>
            </a:r>
            <a:r>
              <a:rPr lang="en-US" dirty="0"/>
              <a:t>/</a:t>
            </a:r>
            <a:r>
              <a:rPr lang="en-US" dirty="0" err="1"/>
              <a:t>nazogastrična</a:t>
            </a:r>
            <a:r>
              <a:rPr lang="en-US" dirty="0"/>
              <a:t> </a:t>
            </a:r>
            <a:r>
              <a:rPr lang="en-US" dirty="0" err="1"/>
              <a:t>usisavanje</a:t>
            </a:r>
            <a:r>
              <a:rPr lang="en-US" dirty="0"/>
              <a:t>/</a:t>
            </a:r>
            <a:r>
              <a:rPr lang="en-US" dirty="0" err="1"/>
              <a:t>dijareja</a:t>
            </a:r>
            <a:r>
              <a:rPr lang="en-US" dirty="0"/>
              <a:t> </a:t>
            </a:r>
            <a:r>
              <a:rPr lang="en-US" dirty="0" err="1"/>
              <a:t>bogata</a:t>
            </a:r>
            <a:r>
              <a:rPr lang="en-US" dirty="0"/>
              <a:t> </a:t>
            </a:r>
            <a:r>
              <a:rPr lang="en-US" dirty="0" err="1"/>
              <a:t>hloridima</a:t>
            </a:r>
            <a:r>
              <a:rPr lang="en-US" dirty="0"/>
              <a:t>)</a:t>
            </a:r>
            <a:endParaRPr lang="sr-Latn-RS" dirty="0"/>
          </a:p>
          <a:p>
            <a:r>
              <a:rPr lang="en-US" dirty="0" err="1"/>
              <a:t>Hiperkalcemija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intoksikacije</a:t>
            </a:r>
            <a:r>
              <a:rPr lang="en-US" dirty="0"/>
              <a:t> </a:t>
            </a:r>
            <a:r>
              <a:rPr lang="en-US" dirty="0" err="1"/>
              <a:t>vitaminom</a:t>
            </a:r>
            <a:r>
              <a:rPr lang="en-US" dirty="0"/>
              <a:t> D, </a:t>
            </a:r>
            <a:r>
              <a:rPr lang="en-US" dirty="0" err="1"/>
              <a:t>granulomatoze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 </a:t>
            </a:r>
            <a:r>
              <a:rPr lang="en-US" dirty="0" err="1"/>
              <a:t>lize</a:t>
            </a:r>
            <a:r>
              <a:rPr lang="en-US" dirty="0"/>
              <a:t> </a:t>
            </a:r>
            <a:r>
              <a:rPr lang="en-US" dirty="0" err="1"/>
              <a:t>kosti</a:t>
            </a:r>
            <a:r>
              <a:rPr lang="sr-Latn-RS" dirty="0"/>
              <a:t> usled metastaza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, </a:t>
            </a:r>
            <a:r>
              <a:rPr lang="en-US" dirty="0" err="1"/>
              <a:t>viška</a:t>
            </a:r>
            <a:r>
              <a:rPr lang="en-US" dirty="0"/>
              <a:t> HCO3</a:t>
            </a:r>
            <a:r>
              <a:rPr lang="en-US" baseline="30000" dirty="0"/>
              <a:t>- </a:t>
            </a:r>
            <a:r>
              <a:rPr lang="en-US" dirty="0"/>
              <a:t>koji </a:t>
            </a:r>
            <a:r>
              <a:rPr lang="en-US" dirty="0" err="1"/>
              <a:t>dospeva</a:t>
            </a:r>
            <a:r>
              <a:rPr lang="en-US" dirty="0"/>
              <a:t> do </a:t>
            </a:r>
            <a:r>
              <a:rPr lang="en-US" dirty="0" err="1"/>
              <a:t>izlazne</a:t>
            </a:r>
            <a:r>
              <a:rPr lang="en-US" dirty="0"/>
              <a:t> </a:t>
            </a:r>
            <a:r>
              <a:rPr lang="en-US" dirty="0" err="1"/>
              <a:t>tečnosti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kostiju</a:t>
            </a:r>
            <a:r>
              <a:rPr lang="en-US" dirty="0"/>
              <a:t>.</a:t>
            </a:r>
          </a:p>
          <a:p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hlorida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kože</a:t>
            </a:r>
            <a:r>
              <a:rPr lang="en-US" dirty="0"/>
              <a:t> </a:t>
            </a:r>
            <a:r>
              <a:rPr lang="en-US" dirty="0" err="1"/>
              <a:t>prekomernim</a:t>
            </a:r>
            <a:r>
              <a:rPr lang="en-US" dirty="0"/>
              <a:t> </a:t>
            </a:r>
            <a:r>
              <a:rPr lang="en-US" dirty="0" err="1"/>
              <a:t>znojenjem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cističnom</a:t>
            </a:r>
            <a:r>
              <a:rPr lang="en-US" dirty="0"/>
              <a:t> </a:t>
            </a:r>
            <a:r>
              <a:rPr lang="en-US" dirty="0" err="1"/>
              <a:t>fibrozom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je </a:t>
            </a:r>
            <a:r>
              <a:rPr lang="en-US" dirty="0" err="1"/>
              <a:t>koncentracija</a:t>
            </a:r>
            <a:r>
              <a:rPr lang="en-US" dirty="0"/>
              <a:t> Cl- u </a:t>
            </a:r>
            <a:r>
              <a:rPr lang="en-US" dirty="0" err="1"/>
              <a:t>znoju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5D6929-F749-6913-ED4C-09BED8DCDD93}"/>
              </a:ext>
            </a:extLst>
          </p:cNvPr>
          <p:cNvSpPr txBox="1"/>
          <p:nvPr/>
        </p:nvSpPr>
        <p:spPr>
          <a:xfrm>
            <a:off x="3310908" y="6370464"/>
            <a:ext cx="872226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/>
              <a:t>Emmett, Michael. Metabolic Alkalosis: A Brief Pathophysiologic Review. CJASN 15(12):p 1848-1856, December 2020. </a:t>
            </a:r>
          </a:p>
        </p:txBody>
      </p:sp>
    </p:spTree>
    <p:extLst>
      <p:ext uri="{BB962C8B-B14F-4D97-AF65-F5344CB8AC3E}">
        <p14:creationId xmlns:p14="http://schemas.microsoft.com/office/powerpoint/2010/main" val="121528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4FA95-367D-1604-6042-D4DC47D7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Posledice</a:t>
            </a:r>
            <a:r>
              <a:rPr lang="en-US" dirty="0"/>
              <a:t> </a:t>
            </a:r>
            <a:r>
              <a:rPr lang="en-US" dirty="0" err="1"/>
              <a:t>metaboli</a:t>
            </a:r>
            <a:r>
              <a:rPr lang="sr-Latn-RS" dirty="0"/>
              <a:t>čke alkaloze na organizam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0733B-A549-6010-D1D7-F8E35F24B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453745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Alkalemija</a:t>
            </a:r>
            <a:r>
              <a:rPr lang="en-US" dirty="0"/>
              <a:t> </a:t>
            </a:r>
            <a:r>
              <a:rPr lang="en-US" dirty="0" err="1"/>
              <a:t>izaziva</a:t>
            </a:r>
            <a:r>
              <a:rPr lang="en-US" dirty="0"/>
              <a:t> </a:t>
            </a:r>
            <a:r>
              <a:rPr lang="en-US" dirty="0" err="1"/>
              <a:t>respiratornu</a:t>
            </a:r>
            <a:r>
              <a:rPr lang="en-US" dirty="0"/>
              <a:t> </a:t>
            </a:r>
            <a:r>
              <a:rPr lang="en-US" dirty="0" err="1"/>
              <a:t>depresiju</a:t>
            </a:r>
            <a:r>
              <a:rPr lang="en-US" dirty="0"/>
              <a:t> </a:t>
            </a:r>
            <a:r>
              <a:rPr lang="en-US" dirty="0" err="1"/>
              <a:t>posredovanu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perifernim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centralnim</a:t>
            </a:r>
            <a:r>
              <a:rPr lang="en-US" dirty="0"/>
              <a:t> </a:t>
            </a:r>
            <a:r>
              <a:rPr lang="en-US" dirty="0" err="1"/>
              <a:t>hemoreceptorima</a:t>
            </a:r>
            <a:r>
              <a:rPr lang="en-US" dirty="0"/>
              <a:t>.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teške</a:t>
            </a:r>
            <a:r>
              <a:rPr lang="en-US" dirty="0"/>
              <a:t> </a:t>
            </a:r>
            <a:r>
              <a:rPr lang="en-US" dirty="0" err="1"/>
              <a:t>hipoksije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ograničenom</a:t>
            </a:r>
            <a:r>
              <a:rPr lang="en-US" dirty="0"/>
              <a:t> </a:t>
            </a:r>
            <a:r>
              <a:rPr lang="en-US" dirty="0" err="1"/>
              <a:t>respiratornom</a:t>
            </a:r>
            <a:r>
              <a:rPr lang="en-US" dirty="0"/>
              <a:t> </a:t>
            </a:r>
            <a:r>
              <a:rPr lang="en-US" dirty="0" err="1"/>
              <a:t>rezervom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Hipoksija</a:t>
            </a:r>
            <a:r>
              <a:rPr lang="en-US" dirty="0"/>
              <a:t> </a:t>
            </a:r>
            <a:r>
              <a:rPr lang="en-US" dirty="0" err="1"/>
              <a:t>tkiva</a:t>
            </a:r>
            <a:r>
              <a:rPr lang="en-US" dirty="0"/>
              <a:t> se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pogoršava</a:t>
            </a:r>
            <a:r>
              <a:rPr lang="en-US" dirty="0"/>
              <a:t> </a:t>
            </a:r>
            <a:r>
              <a:rPr lang="en-US" dirty="0" err="1"/>
              <a:t>pomeranjem</a:t>
            </a:r>
            <a:r>
              <a:rPr lang="en-US" dirty="0"/>
              <a:t> </a:t>
            </a:r>
            <a:r>
              <a:rPr lang="en-US" dirty="0" err="1"/>
              <a:t>krive</a:t>
            </a:r>
            <a:r>
              <a:rPr lang="en-US" dirty="0"/>
              <a:t> </a:t>
            </a:r>
            <a:r>
              <a:rPr lang="en-US" dirty="0" err="1"/>
              <a:t>disocijacije</a:t>
            </a:r>
            <a:r>
              <a:rPr lang="en-US" dirty="0"/>
              <a:t> O2 </a:t>
            </a:r>
            <a:r>
              <a:rPr lang="en-US" dirty="0" err="1"/>
              <a:t>hemoglobina</a:t>
            </a:r>
            <a:r>
              <a:rPr lang="en-US" dirty="0"/>
              <a:t> </a:t>
            </a:r>
            <a:r>
              <a:rPr lang="en-US" dirty="0" err="1"/>
              <a:t>ulevo</a:t>
            </a:r>
            <a:r>
              <a:rPr lang="en-US" dirty="0"/>
              <a:t> </a:t>
            </a:r>
            <a:r>
              <a:rPr lang="en-US" dirty="0" err="1"/>
              <a:t>izazvanom</a:t>
            </a:r>
            <a:r>
              <a:rPr lang="en-US" dirty="0"/>
              <a:t> </a:t>
            </a:r>
            <a:r>
              <a:rPr lang="en-US" dirty="0" err="1"/>
              <a:t>alkalemijom</a:t>
            </a:r>
            <a:r>
              <a:rPr lang="en-US" dirty="0"/>
              <a:t>, </a:t>
            </a:r>
            <a:r>
              <a:rPr lang="en-US" dirty="0" err="1"/>
              <a:t>fenomenom</a:t>
            </a:r>
            <a:r>
              <a:rPr lang="en-US" dirty="0"/>
              <a:t> </a:t>
            </a:r>
            <a:r>
              <a:rPr lang="en-US" dirty="0" err="1"/>
              <a:t>poznatim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Borov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Respiratorna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vazokonstrikcije</a:t>
            </a:r>
            <a:r>
              <a:rPr lang="en-US" dirty="0"/>
              <a:t>, </a:t>
            </a:r>
            <a:r>
              <a:rPr lang="en-US" dirty="0" err="1"/>
              <a:t>smanjujući</a:t>
            </a:r>
            <a:r>
              <a:rPr lang="en-US" dirty="0"/>
              <a:t> </a:t>
            </a:r>
            <a:r>
              <a:rPr lang="en-US" dirty="0" err="1"/>
              <a:t>perfuziju</a:t>
            </a:r>
            <a:r>
              <a:rPr lang="en-US" dirty="0"/>
              <a:t> </a:t>
            </a:r>
            <a:r>
              <a:rPr lang="en-US" dirty="0" err="1"/>
              <a:t>mozga</a:t>
            </a:r>
            <a:r>
              <a:rPr lang="en-US" dirty="0"/>
              <a:t>, </a:t>
            </a:r>
            <a:r>
              <a:rPr lang="en-US" dirty="0" err="1"/>
              <a:t>srca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periferne</a:t>
            </a:r>
            <a:r>
              <a:rPr lang="en-US" dirty="0"/>
              <a:t> </a:t>
            </a:r>
            <a:r>
              <a:rPr lang="en-US" dirty="0" err="1"/>
              <a:t>cirkulacije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Slične</a:t>
            </a:r>
            <a:r>
              <a:rPr lang="en-US" dirty="0"/>
              <a:t> </a:t>
            </a:r>
            <a:r>
              <a:rPr lang="en-US" dirty="0" err="1"/>
              <a:t>promene</a:t>
            </a:r>
            <a:r>
              <a:rPr lang="en-US" dirty="0"/>
              <a:t> pH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vaskulaturu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dato</a:t>
            </a:r>
            <a:r>
              <a:rPr lang="en-US" dirty="0"/>
              <a:t> in vitro </a:t>
            </a:r>
            <a:r>
              <a:rPr lang="en-US" dirty="0" err="1"/>
              <a:t>dokazima</a:t>
            </a:r>
            <a:r>
              <a:rPr lang="en-US" dirty="0"/>
              <a:t> koji </a:t>
            </a:r>
            <a:r>
              <a:rPr lang="en-US" dirty="0" err="1"/>
              <a:t>pokazuju</a:t>
            </a:r>
            <a:r>
              <a:rPr lang="en-US" dirty="0"/>
              <a:t> da je pH </a:t>
            </a:r>
            <a:r>
              <a:rPr lang="en-US" dirty="0" err="1"/>
              <a:t>kritična</a:t>
            </a:r>
            <a:r>
              <a:rPr lang="en-US" dirty="0"/>
              <a:t> </a:t>
            </a:r>
            <a:r>
              <a:rPr lang="en-US" dirty="0" err="1"/>
              <a:t>determinanta</a:t>
            </a:r>
            <a:r>
              <a:rPr lang="en-US" dirty="0"/>
              <a:t> </a:t>
            </a:r>
            <a:r>
              <a:rPr lang="en-US" dirty="0" err="1"/>
              <a:t>vaskularnog</a:t>
            </a:r>
            <a:r>
              <a:rPr lang="en-US" dirty="0"/>
              <a:t> </a:t>
            </a:r>
            <a:r>
              <a:rPr lang="en-US" dirty="0" err="1"/>
              <a:t>tonusa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li je </a:t>
            </a:r>
            <a:r>
              <a:rPr lang="en-US" dirty="0" err="1"/>
              <a:t>alkalemija</a:t>
            </a:r>
            <a:r>
              <a:rPr lang="en-US" dirty="0"/>
              <a:t> </a:t>
            </a:r>
            <a:r>
              <a:rPr lang="en-US" dirty="0" err="1"/>
              <a:t>uzrokovana</a:t>
            </a:r>
            <a:r>
              <a:rPr lang="en-US" dirty="0"/>
              <a:t> </a:t>
            </a:r>
            <a:r>
              <a:rPr lang="en-US" dirty="0" err="1"/>
              <a:t>promenama</a:t>
            </a:r>
            <a:r>
              <a:rPr lang="en-US" dirty="0"/>
              <a:t> PaCO2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koncentracije</a:t>
            </a:r>
            <a:r>
              <a:rPr lang="en-US" dirty="0"/>
              <a:t> HCO3– u </a:t>
            </a:r>
            <a:r>
              <a:rPr lang="en-US" dirty="0" err="1"/>
              <a:t>plazmi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err="1"/>
              <a:t>perfuzija</a:t>
            </a:r>
            <a:r>
              <a:rPr lang="en-US" dirty="0"/>
              <a:t> </a:t>
            </a:r>
            <a:r>
              <a:rPr lang="en-US" dirty="0" err="1"/>
              <a:t>tkiva</a:t>
            </a:r>
            <a:r>
              <a:rPr lang="en-US" dirty="0"/>
              <a:t> se </a:t>
            </a:r>
            <a:r>
              <a:rPr lang="en-US" dirty="0" err="1"/>
              <a:t>uvećava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kontrakcija</a:t>
            </a:r>
            <a:r>
              <a:rPr lang="en-US" dirty="0"/>
              <a:t> </a:t>
            </a:r>
            <a:r>
              <a:rPr lang="en-US" dirty="0" err="1"/>
              <a:t>ekstracelularne</a:t>
            </a:r>
            <a:r>
              <a:rPr lang="en-US" dirty="0"/>
              <a:t> </a:t>
            </a:r>
            <a:r>
              <a:rPr lang="en-US" dirty="0" err="1"/>
              <a:t>zapremine</a:t>
            </a:r>
            <a:r>
              <a:rPr lang="en-US" dirty="0"/>
              <a:t> </a:t>
            </a:r>
            <a:r>
              <a:rPr lang="en-US" dirty="0" err="1"/>
              <a:t>tečnosti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poremećaj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Kombinovani</a:t>
            </a:r>
            <a:r>
              <a:rPr lang="en-US" dirty="0"/>
              <a:t> </a:t>
            </a:r>
            <a:r>
              <a:rPr lang="en-US" dirty="0" err="1"/>
              <a:t>efekti</a:t>
            </a:r>
            <a:r>
              <a:rPr lang="en-US" dirty="0"/>
              <a:t> </a:t>
            </a:r>
            <a:r>
              <a:rPr lang="en-US" dirty="0" err="1"/>
              <a:t>respiratorne</a:t>
            </a:r>
            <a:r>
              <a:rPr lang="en-US" dirty="0"/>
              <a:t> </a:t>
            </a:r>
            <a:r>
              <a:rPr lang="en-US" dirty="0" err="1"/>
              <a:t>depresije</a:t>
            </a:r>
            <a:r>
              <a:rPr lang="en-US" dirty="0"/>
              <a:t>, </a:t>
            </a:r>
            <a:r>
              <a:rPr lang="en-US" dirty="0" err="1"/>
              <a:t>vazokonstrikcije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smanjenog</a:t>
            </a:r>
            <a:r>
              <a:rPr lang="en-US" dirty="0"/>
              <a:t> </a:t>
            </a:r>
            <a:r>
              <a:rPr lang="en-US" dirty="0" err="1"/>
              <a:t>oslobađanja</a:t>
            </a:r>
            <a:r>
              <a:rPr lang="en-US" dirty="0"/>
              <a:t> </a:t>
            </a:r>
            <a:r>
              <a:rPr lang="en-US" dirty="0" err="1"/>
              <a:t>kiseonika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hemoglobina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srčane</a:t>
            </a:r>
            <a:r>
              <a:rPr lang="en-US" dirty="0"/>
              <a:t> </a:t>
            </a:r>
            <a:r>
              <a:rPr lang="en-US" dirty="0" err="1"/>
              <a:t>ishemije</a:t>
            </a:r>
            <a:r>
              <a:rPr lang="en-US" dirty="0"/>
              <a:t>, </a:t>
            </a:r>
            <a:r>
              <a:rPr lang="en-US" dirty="0" err="1"/>
              <a:t>aritmija</a:t>
            </a:r>
            <a:r>
              <a:rPr lang="en-US" dirty="0"/>
              <a:t>, </a:t>
            </a:r>
            <a:r>
              <a:rPr lang="en-US" dirty="0" err="1"/>
              <a:t>pogoršanja</a:t>
            </a:r>
            <a:r>
              <a:rPr lang="en-US" dirty="0"/>
              <a:t> </a:t>
            </a:r>
            <a:r>
              <a:rPr lang="en-US" dirty="0" err="1"/>
              <a:t>srčane</a:t>
            </a:r>
            <a:r>
              <a:rPr lang="en-US" dirty="0"/>
              <a:t> </a:t>
            </a:r>
            <a:r>
              <a:rPr lang="en-US" dirty="0" err="1"/>
              <a:t>insuficijencije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ugrožene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centralnog</a:t>
            </a:r>
            <a:r>
              <a:rPr lang="en-US" dirty="0"/>
              <a:t> </a:t>
            </a:r>
            <a:r>
              <a:rPr lang="en-US" dirty="0" err="1"/>
              <a:t>nervnog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36805D-9827-D44B-07FB-A7CAEA0A98D1}"/>
              </a:ext>
            </a:extLst>
          </p:cNvPr>
          <p:cNvSpPr txBox="1"/>
          <p:nvPr/>
        </p:nvSpPr>
        <p:spPr>
          <a:xfrm>
            <a:off x="4344244" y="6311900"/>
            <a:ext cx="77300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02719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3C7D29-9E47-23B5-2759-EC1C3BA99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508" y="350258"/>
            <a:ext cx="10503946" cy="738664"/>
          </a:xfrm>
        </p:spPr>
        <p:txBody>
          <a:bodyPr>
            <a:noAutofit/>
          </a:bodyPr>
          <a:lstStyle/>
          <a:p>
            <a:r>
              <a:rPr lang="sr-Latn-RS" sz="2800" dirty="0"/>
              <a:t>Dijagnostika za utvrđivanje mehanizma nastanka metaboličke alkaloze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CF6D00-1021-061A-8C85-E760912DAFD7}"/>
              </a:ext>
            </a:extLst>
          </p:cNvPr>
          <p:cNvSpPr txBox="1"/>
          <p:nvPr/>
        </p:nvSpPr>
        <p:spPr>
          <a:xfrm>
            <a:off x="122326" y="5099675"/>
            <a:ext cx="2063385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sr-Latn-RS" sz="1400" dirty="0"/>
              <a:t>BP – krvni pritisak;</a:t>
            </a:r>
          </a:p>
          <a:p>
            <a:r>
              <a:rPr lang="sr-Latn-RS" sz="1400" dirty="0"/>
              <a:t>EABV – efektivni volumen</a:t>
            </a:r>
          </a:p>
          <a:p>
            <a:r>
              <a:rPr lang="sr-Latn-RS" sz="1400" dirty="0"/>
              <a:t>krvi u arterijama</a:t>
            </a:r>
            <a:endParaRPr lang="en-US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999819-6BBC-C4CE-5674-9EAF866DCC7D}"/>
              </a:ext>
            </a:extLst>
          </p:cNvPr>
          <p:cNvSpPr txBox="1"/>
          <p:nvPr/>
        </p:nvSpPr>
        <p:spPr>
          <a:xfrm>
            <a:off x="122326" y="5951682"/>
            <a:ext cx="3729237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3DBC4A5-55EF-E859-FC75-2C3DDDB7D127}"/>
              </a:ext>
            </a:extLst>
          </p:cNvPr>
          <p:cNvSpPr txBox="1"/>
          <p:nvPr/>
        </p:nvSpPr>
        <p:spPr>
          <a:xfrm>
            <a:off x="295508" y="2272698"/>
            <a:ext cx="117102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/>
              <a:t>Najpre treba utvrditi da li je uzrok ekstrarenalni ili renalni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/>
              <a:t>Kod renalnih uzroka, ako su krvni pritisak i volumen ekstraželijske tečnosti visoki, izmeriti renin i aldosteron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/>
              <a:t>Kod renalnih uzroka, ako su krvni pritisak i volumen ekstraćelijske tečnosti niski, izmeriti nivo hlorida u urinu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/>
              <a:t>Kod niskog nivoa hlorida, visok je nivo natrijuma u urinu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sz="2000" dirty="0"/>
              <a:t>Kod visokog nivoa hlorida uzroci su obično diuretici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9191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9345F-6115-B73D-8A9C-2ECE264E1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Lečenje metaboličke alkaloze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8901C-7692-408B-F540-2E3C17801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83339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Lečenje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</a:t>
            </a:r>
            <a:r>
              <a:rPr lang="en-US" dirty="0" err="1"/>
              <a:t>usmereno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korekciju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odgovornih</a:t>
            </a:r>
            <a:r>
              <a:rPr lang="en-US" dirty="0"/>
              <a:t> za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kad</a:t>
            </a:r>
            <a:r>
              <a:rPr lang="en-US" dirty="0"/>
              <a:t> god je to </a:t>
            </a:r>
            <a:r>
              <a:rPr lang="en-US" dirty="0" err="1"/>
              <a:t>moguće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uklanjanje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koji </a:t>
            </a:r>
            <a:r>
              <a:rPr lang="en-US" dirty="0" err="1"/>
              <a:t>izazivaju</a:t>
            </a:r>
            <a:r>
              <a:rPr lang="en-US" dirty="0"/>
              <a:t> </a:t>
            </a:r>
            <a:r>
              <a:rPr lang="en-US" dirty="0" err="1"/>
              <a:t>poremećaj</a:t>
            </a:r>
            <a:r>
              <a:rPr lang="sr-Latn-RS" dirty="0"/>
              <a:t>, i sprečavanje daljeg gubitka hlorida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Primena</a:t>
            </a:r>
            <a:r>
              <a:rPr lang="en-US" dirty="0"/>
              <a:t> </a:t>
            </a:r>
            <a:r>
              <a:rPr lang="en-US" b="1" dirty="0" err="1"/>
              <a:t>izotoničnog</a:t>
            </a:r>
            <a:r>
              <a:rPr lang="en-US" b="1" dirty="0"/>
              <a:t> </a:t>
            </a:r>
            <a:r>
              <a:rPr lang="en-US" b="1" dirty="0" err="1"/>
              <a:t>fiziološkog</a:t>
            </a:r>
            <a:r>
              <a:rPr lang="en-US" b="1" dirty="0"/>
              <a:t> </a:t>
            </a:r>
            <a:r>
              <a:rPr lang="en-US" b="1" dirty="0" err="1"/>
              <a:t>rastvora</a:t>
            </a:r>
            <a:r>
              <a:rPr lang="en-US" b="1" dirty="0"/>
              <a:t> </a:t>
            </a:r>
            <a:r>
              <a:rPr lang="en-US" dirty="0" err="1"/>
              <a:t>koriguje</a:t>
            </a:r>
            <a:r>
              <a:rPr lang="en-US" dirty="0"/>
              <a:t> </a:t>
            </a:r>
            <a:r>
              <a:rPr lang="en-US" dirty="0" err="1"/>
              <a:t>metaboličku</a:t>
            </a:r>
            <a:r>
              <a:rPr lang="en-US" dirty="0"/>
              <a:t> </a:t>
            </a:r>
            <a:r>
              <a:rPr lang="en-US" dirty="0" err="1"/>
              <a:t>alkalozu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sr-Latn-RS" dirty="0"/>
              <a:t>zbog </a:t>
            </a:r>
            <a:r>
              <a:rPr lang="en-US" dirty="0" err="1"/>
              <a:t>smanjenj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volumena</a:t>
            </a:r>
            <a:r>
              <a:rPr lang="sr-Latn-RS" dirty="0"/>
              <a:t> ekstraćelijske tečnosti, i nadoknađuje hloride.</a:t>
            </a:r>
          </a:p>
          <a:p>
            <a:r>
              <a:rPr lang="en-US" dirty="0" err="1"/>
              <a:t>Kalijum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korekcije</a:t>
            </a:r>
            <a:r>
              <a:rPr lang="en-US" dirty="0"/>
              <a:t> </a:t>
            </a:r>
            <a:r>
              <a:rPr lang="en-US" dirty="0" err="1"/>
              <a:t>hipokalemije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neophodan</a:t>
            </a:r>
            <a:r>
              <a:rPr lang="en-US" dirty="0"/>
              <a:t> za </a:t>
            </a:r>
            <a:r>
              <a:rPr lang="en-US" dirty="0" err="1"/>
              <a:t>korekciju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/>
              <a:t>neobičnim</a:t>
            </a:r>
            <a:r>
              <a:rPr lang="en-US" dirty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težak</a:t>
            </a:r>
            <a:r>
              <a:rPr lang="en-US" dirty="0"/>
              <a:t> </a:t>
            </a:r>
            <a:r>
              <a:rPr lang="en-US" dirty="0" err="1"/>
              <a:t>nedostatak</a:t>
            </a:r>
            <a:r>
              <a:rPr lang="en-US" dirty="0"/>
              <a:t> K</a:t>
            </a:r>
            <a:r>
              <a:rPr lang="sr-Latn-RS" baseline="30000" dirty="0"/>
              <a:t>+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za </a:t>
            </a:r>
            <a:r>
              <a:rPr lang="en-US" dirty="0" err="1"/>
              <a:t>poremećaj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Drugi </a:t>
            </a:r>
            <a:r>
              <a:rPr lang="en-US" dirty="0" err="1"/>
              <a:t>pristupi</a:t>
            </a:r>
            <a:r>
              <a:rPr lang="en-US" dirty="0"/>
              <a:t> </a:t>
            </a:r>
            <a:r>
              <a:rPr lang="en-US" dirty="0" err="1"/>
              <a:t>lečenju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nadoknadu</a:t>
            </a:r>
            <a:r>
              <a:rPr lang="en-US" dirty="0"/>
              <a:t> Mg2+ </a:t>
            </a:r>
            <a:r>
              <a:rPr lang="en-US" dirty="0" err="1"/>
              <a:t>ako</a:t>
            </a:r>
            <a:r>
              <a:rPr lang="en-US" dirty="0"/>
              <a:t> je deficit, </a:t>
            </a:r>
            <a:endParaRPr lang="sr-Latn-RS" dirty="0"/>
          </a:p>
          <a:p>
            <a:r>
              <a:rPr lang="sr-Latn-RS" dirty="0"/>
              <a:t>U</a:t>
            </a:r>
            <a:r>
              <a:rPr lang="en-US" dirty="0" err="1"/>
              <a:t>klanjanje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viška</a:t>
            </a:r>
            <a:r>
              <a:rPr lang="en-US" dirty="0"/>
              <a:t> </a:t>
            </a:r>
            <a:r>
              <a:rPr lang="en-US" dirty="0" err="1"/>
              <a:t>mineralokortikoida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moguće</a:t>
            </a:r>
            <a:r>
              <a:rPr lang="en-US" dirty="0"/>
              <a:t>, </a:t>
            </a:r>
            <a:endParaRPr lang="sr-Latn-RS" dirty="0"/>
          </a:p>
          <a:p>
            <a:r>
              <a:rPr lang="sr-Latn-RS" dirty="0"/>
              <a:t>P</a:t>
            </a:r>
            <a:r>
              <a:rPr lang="en-US" dirty="0" err="1"/>
              <a:t>rekid</a:t>
            </a:r>
            <a:r>
              <a:rPr lang="en-US" dirty="0"/>
              <a:t> </a:t>
            </a:r>
            <a:r>
              <a:rPr lang="en-US" dirty="0" err="1"/>
              <a:t>terapije</a:t>
            </a:r>
            <a:r>
              <a:rPr lang="en-US" dirty="0"/>
              <a:t> </a:t>
            </a:r>
            <a:r>
              <a:rPr lang="en-US" dirty="0" err="1"/>
              <a:t>diureticima</a:t>
            </a:r>
            <a:r>
              <a:rPr lang="en-US" dirty="0"/>
              <a:t> </a:t>
            </a:r>
            <a:endParaRPr lang="sr-Latn-RS" dirty="0"/>
          </a:p>
          <a:p>
            <a:r>
              <a:rPr lang="sr-Latn-RS" dirty="0"/>
              <a:t>P</a:t>
            </a:r>
            <a:r>
              <a:rPr lang="en-US" dirty="0" err="1"/>
              <a:t>rekid</a:t>
            </a:r>
            <a:r>
              <a:rPr lang="en-US" dirty="0"/>
              <a:t> </a:t>
            </a:r>
            <a:r>
              <a:rPr lang="en-US" dirty="0" err="1"/>
              <a:t>nazogastrič</a:t>
            </a:r>
            <a:r>
              <a:rPr lang="sr-Latn-RS" dirty="0"/>
              <a:t>ke sukcije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Primena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koji </a:t>
            </a:r>
            <a:r>
              <a:rPr lang="en-US" dirty="0" err="1"/>
              <a:t>štedi</a:t>
            </a:r>
            <a:r>
              <a:rPr lang="en-US" dirty="0"/>
              <a:t> </a:t>
            </a:r>
            <a:r>
              <a:rPr lang="en-US" dirty="0" err="1"/>
              <a:t>kalijum</a:t>
            </a:r>
            <a:r>
              <a:rPr lang="en-US" dirty="0"/>
              <a:t> (</a:t>
            </a:r>
            <a:r>
              <a:rPr lang="en-US" dirty="0" err="1"/>
              <a:t>spironolakton</a:t>
            </a:r>
            <a:r>
              <a:rPr lang="en-US" dirty="0"/>
              <a:t>, </a:t>
            </a:r>
            <a:r>
              <a:rPr lang="en-US" dirty="0" err="1"/>
              <a:t>amilorid</a:t>
            </a:r>
            <a:r>
              <a:rPr lang="en-US" dirty="0"/>
              <a:t>, </a:t>
            </a:r>
            <a:r>
              <a:rPr lang="en-US" dirty="0" err="1"/>
              <a:t>triamteren</a:t>
            </a:r>
            <a:r>
              <a:rPr lang="en-US" dirty="0"/>
              <a:t>) u </a:t>
            </a:r>
            <a:r>
              <a:rPr lang="en-US" dirty="0" err="1"/>
              <a:t>kombinaciji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nižom</a:t>
            </a:r>
            <a:r>
              <a:rPr lang="en-US" dirty="0"/>
              <a:t> </a:t>
            </a:r>
            <a:r>
              <a:rPr lang="en-US" dirty="0" err="1"/>
              <a:t>dozom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</a:t>
            </a:r>
            <a:r>
              <a:rPr lang="sr-Latn-RS" dirty="0"/>
              <a:t>Henleove </a:t>
            </a:r>
            <a:r>
              <a:rPr lang="en-US" dirty="0" err="1"/>
              <a:t>petlje</a:t>
            </a:r>
            <a:r>
              <a:rPr lang="en-US" dirty="0"/>
              <a:t> je </a:t>
            </a:r>
            <a:r>
              <a:rPr lang="en-US" dirty="0" err="1"/>
              <a:t>korisna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za </a:t>
            </a:r>
            <a:r>
              <a:rPr lang="en-US" dirty="0" err="1"/>
              <a:t>minimiziranje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dozama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</a:t>
            </a:r>
            <a:r>
              <a:rPr lang="sr-Latn-RS" dirty="0"/>
              <a:t>Henleove </a:t>
            </a:r>
            <a:r>
              <a:rPr lang="en-US" dirty="0" err="1"/>
              <a:t>petlje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po </a:t>
            </a:r>
            <a:r>
              <a:rPr lang="en-US" dirty="0" err="1"/>
              <a:t>sebi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7723AA-72E5-1B97-F7F2-E96EA33147BC}"/>
              </a:ext>
            </a:extLst>
          </p:cNvPr>
          <p:cNvSpPr txBox="1"/>
          <p:nvPr/>
        </p:nvSpPr>
        <p:spPr>
          <a:xfrm>
            <a:off x="4344244" y="6311900"/>
            <a:ext cx="77300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5C1C2-1624-BDD2-2178-6715B04FAC24}"/>
              </a:ext>
            </a:extLst>
          </p:cNvPr>
          <p:cNvSpPr txBox="1"/>
          <p:nvPr/>
        </p:nvSpPr>
        <p:spPr>
          <a:xfrm>
            <a:off x="5972151" y="5782291"/>
            <a:ext cx="6096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Gillion V, Jadoul M, Devuyst O, Pochet JM. The patient with metabolic alkalosis. Acta Clin Belg. 2019;74(1):34-40. </a:t>
            </a:r>
          </a:p>
        </p:txBody>
      </p:sp>
    </p:spTree>
    <p:extLst>
      <p:ext uri="{BB962C8B-B14F-4D97-AF65-F5344CB8AC3E}">
        <p14:creationId xmlns:p14="http://schemas.microsoft.com/office/powerpoint/2010/main" val="2442020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6AD9E-C1D2-892D-23E3-F7D0B60CC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9439"/>
          </a:xfrm>
        </p:spPr>
        <p:txBody>
          <a:bodyPr/>
          <a:lstStyle/>
          <a:p>
            <a:r>
              <a:rPr lang="sr-Latn-RS" dirty="0"/>
              <a:t>Lečenje metaboličke alkaloze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619F1A-67BB-2A6D-8B16-2E102521D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4564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Acetazolamid</a:t>
            </a:r>
            <a:r>
              <a:rPr lang="sr-Latn-RS" b="1" dirty="0"/>
              <a:t> </a:t>
            </a:r>
            <a:r>
              <a:rPr lang="sr-Latn-RS" dirty="0"/>
              <a:t>(250-500mg na 12 – 24 sata, oralno)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metaboličkom</a:t>
            </a:r>
            <a:r>
              <a:rPr lang="en-US" dirty="0"/>
              <a:t> </a:t>
            </a:r>
            <a:r>
              <a:rPr lang="en-US" dirty="0" err="1"/>
              <a:t>alkalozom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niska</a:t>
            </a:r>
            <a:r>
              <a:rPr lang="en-US" dirty="0"/>
              <a:t> </a:t>
            </a:r>
            <a:r>
              <a:rPr lang="en-US" dirty="0" err="1"/>
              <a:t>efektivna</a:t>
            </a:r>
            <a:r>
              <a:rPr lang="en-US" dirty="0"/>
              <a:t> </a:t>
            </a:r>
            <a:r>
              <a:rPr lang="en-US" dirty="0" err="1"/>
              <a:t>arterijska</a:t>
            </a:r>
            <a:r>
              <a:rPr lang="en-US" dirty="0"/>
              <a:t> </a:t>
            </a:r>
            <a:r>
              <a:rPr lang="en-US" dirty="0" err="1"/>
              <a:t>zapremina</a:t>
            </a:r>
            <a:r>
              <a:rPr lang="en-US" dirty="0"/>
              <a:t> </a:t>
            </a:r>
            <a:r>
              <a:rPr lang="en-US" dirty="0" err="1"/>
              <a:t>krvi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kardiovaskularni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toleriše</a:t>
            </a:r>
            <a:r>
              <a:rPr lang="en-US" dirty="0"/>
              <a:t> </a:t>
            </a:r>
            <a:r>
              <a:rPr lang="en-US" dirty="0" err="1"/>
              <a:t>primenu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NaCl. Na primer, </a:t>
            </a:r>
            <a:r>
              <a:rPr lang="en-US" dirty="0" err="1"/>
              <a:t>metabolička</a:t>
            </a:r>
            <a:r>
              <a:rPr lang="en-US" dirty="0"/>
              <a:t> </a:t>
            </a:r>
            <a:r>
              <a:rPr lang="en-US" dirty="0" err="1"/>
              <a:t>alkaloza</a:t>
            </a:r>
            <a:r>
              <a:rPr lang="en-US" dirty="0"/>
              <a:t> </a:t>
            </a:r>
            <a:r>
              <a:rPr lang="en-US" dirty="0" err="1"/>
              <a:t>sekundarna</a:t>
            </a:r>
            <a:r>
              <a:rPr lang="en-US" dirty="0"/>
              <a:t> </a:t>
            </a:r>
            <a:r>
              <a:rPr lang="en-US" dirty="0" err="1"/>
              <a:t>agresivnoj</a:t>
            </a:r>
            <a:r>
              <a:rPr lang="en-US" dirty="0"/>
              <a:t> </a:t>
            </a:r>
            <a:r>
              <a:rPr lang="en-US" dirty="0" err="1"/>
              <a:t>upotrebi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</a:t>
            </a:r>
            <a:r>
              <a:rPr lang="en-US" dirty="0" err="1"/>
              <a:t>petlje</a:t>
            </a:r>
            <a:r>
              <a:rPr lang="en-US" dirty="0"/>
              <a:t> u </a:t>
            </a:r>
            <a:r>
              <a:rPr lang="en-US" dirty="0" err="1"/>
              <a:t>lečenju</a:t>
            </a:r>
            <a:r>
              <a:rPr lang="en-US" dirty="0"/>
              <a:t> </a:t>
            </a:r>
            <a:r>
              <a:rPr lang="en-US" dirty="0" err="1"/>
              <a:t>plućnog</a:t>
            </a:r>
            <a:r>
              <a:rPr lang="en-US" dirty="0"/>
              <a:t> </a:t>
            </a:r>
            <a:r>
              <a:rPr lang="en-US" dirty="0" err="1"/>
              <a:t>srca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dekompenzovane</a:t>
            </a:r>
            <a:r>
              <a:rPr lang="en-US" dirty="0"/>
              <a:t> </a:t>
            </a:r>
            <a:r>
              <a:rPr lang="en-US" dirty="0" err="1"/>
              <a:t>srčane</a:t>
            </a:r>
            <a:r>
              <a:rPr lang="en-US" dirty="0"/>
              <a:t> </a:t>
            </a:r>
            <a:r>
              <a:rPr lang="en-US" dirty="0" err="1"/>
              <a:t>insuficijencije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ventilaciju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doprineti</a:t>
            </a:r>
            <a:r>
              <a:rPr lang="en-US" dirty="0"/>
              <a:t> </a:t>
            </a:r>
            <a:r>
              <a:rPr lang="en-US" dirty="0" err="1"/>
              <a:t>hipoksemiji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hiperkapniji</a:t>
            </a:r>
            <a:r>
              <a:rPr lang="en-US" dirty="0"/>
              <a:t>. </a:t>
            </a:r>
            <a:r>
              <a:rPr lang="en-US" dirty="0" err="1"/>
              <a:t>Prekid</a:t>
            </a:r>
            <a:r>
              <a:rPr lang="en-US" dirty="0"/>
              <a:t>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diuretika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primena</a:t>
            </a:r>
            <a:r>
              <a:rPr lang="en-US" dirty="0"/>
              <a:t> </a:t>
            </a:r>
            <a:r>
              <a:rPr lang="en-US" dirty="0" err="1"/>
              <a:t>fiziološkog</a:t>
            </a:r>
            <a:r>
              <a:rPr lang="en-US" dirty="0"/>
              <a:t> </a:t>
            </a:r>
            <a:r>
              <a:rPr lang="en-US" dirty="0" err="1"/>
              <a:t>rastvora</a:t>
            </a:r>
            <a:r>
              <a:rPr lang="en-US" dirty="0"/>
              <a:t> </a:t>
            </a:r>
            <a:r>
              <a:rPr lang="en-US" dirty="0" err="1"/>
              <a:t>možda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sr-Latn-RS" dirty="0"/>
              <a:t>su</a:t>
            </a:r>
            <a:r>
              <a:rPr lang="en-US" dirty="0"/>
              <a:t> </a:t>
            </a:r>
            <a:r>
              <a:rPr lang="en-US" dirty="0" err="1"/>
              <a:t>praktičn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edemom</a:t>
            </a:r>
            <a:r>
              <a:rPr lang="en-US" dirty="0"/>
              <a:t>.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situaciji</a:t>
            </a:r>
            <a:r>
              <a:rPr lang="en-US" dirty="0"/>
              <a:t>, </a:t>
            </a:r>
            <a:r>
              <a:rPr lang="en-US" dirty="0" err="1"/>
              <a:t>acetazolamid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za </a:t>
            </a:r>
            <a:r>
              <a:rPr lang="en-US" dirty="0" err="1"/>
              <a:t>inhibiciju</a:t>
            </a:r>
            <a:r>
              <a:rPr lang="en-US" dirty="0"/>
              <a:t> </a:t>
            </a:r>
            <a:r>
              <a:rPr lang="en-US" dirty="0" err="1"/>
              <a:t>karboanhidraze</a:t>
            </a:r>
            <a:r>
              <a:rPr lang="en-US" dirty="0"/>
              <a:t> u </a:t>
            </a:r>
            <a:r>
              <a:rPr lang="en-US" dirty="0" err="1"/>
              <a:t>proksimalnom</a:t>
            </a:r>
            <a:r>
              <a:rPr lang="en-US" dirty="0"/>
              <a:t> </a:t>
            </a:r>
            <a:r>
              <a:rPr lang="en-US" dirty="0" err="1"/>
              <a:t>tubulu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inhibitorni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regeneracije</a:t>
            </a:r>
            <a:r>
              <a:rPr lang="en-US" dirty="0"/>
              <a:t> HCO3</a:t>
            </a:r>
            <a:r>
              <a:rPr lang="en-US" baseline="30000" dirty="0"/>
              <a:t>–</a:t>
            </a:r>
            <a:r>
              <a:rPr lang="en-US" dirty="0"/>
              <a:t>, </a:t>
            </a:r>
            <a:r>
              <a:rPr lang="en-US" dirty="0" err="1"/>
              <a:t>omogućavajući</a:t>
            </a:r>
            <a:r>
              <a:rPr lang="en-US" dirty="0"/>
              <a:t> </a:t>
            </a:r>
            <a:r>
              <a:rPr lang="en-US" dirty="0" err="1"/>
              <a:t>barem</a:t>
            </a:r>
            <a:r>
              <a:rPr lang="en-US" dirty="0"/>
              <a:t> </a:t>
            </a:r>
            <a:r>
              <a:rPr lang="en-US" dirty="0" err="1"/>
              <a:t>delimičnu</a:t>
            </a:r>
            <a:r>
              <a:rPr lang="en-US" dirty="0"/>
              <a:t> </a:t>
            </a:r>
            <a:r>
              <a:rPr lang="en-US" dirty="0" err="1"/>
              <a:t>korekciju</a:t>
            </a:r>
            <a:r>
              <a:rPr lang="en-US" dirty="0"/>
              <a:t> </a:t>
            </a:r>
            <a:r>
              <a:rPr lang="en-US" dirty="0" err="1"/>
              <a:t>metaboličke</a:t>
            </a:r>
            <a:r>
              <a:rPr lang="en-US" dirty="0"/>
              <a:t> </a:t>
            </a:r>
            <a:r>
              <a:rPr lang="en-US" dirty="0" err="1"/>
              <a:t>alkaloze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/>
              <a:t>neželjeni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je </a:t>
            </a:r>
            <a:r>
              <a:rPr lang="en-US" b="1" dirty="0" err="1"/>
              <a:t>pogoršanje</a:t>
            </a:r>
            <a:r>
              <a:rPr lang="en-US" b="1" dirty="0"/>
              <a:t> </a:t>
            </a:r>
            <a:r>
              <a:rPr lang="en-US" b="1" dirty="0" err="1"/>
              <a:t>hiperkapnije</a:t>
            </a:r>
            <a:r>
              <a:rPr lang="en-US" b="1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inhibicije</a:t>
            </a:r>
            <a:r>
              <a:rPr lang="en-US" dirty="0"/>
              <a:t> </a:t>
            </a:r>
            <a:r>
              <a:rPr lang="en-US" dirty="0" err="1"/>
              <a:t>karboanhidraze</a:t>
            </a:r>
            <a:r>
              <a:rPr lang="en-US" dirty="0"/>
              <a:t> u </a:t>
            </a:r>
            <a:r>
              <a:rPr lang="en-US" dirty="0" err="1"/>
              <a:t>crvenim</a:t>
            </a:r>
            <a:r>
              <a:rPr lang="en-US" dirty="0"/>
              <a:t> </a:t>
            </a:r>
            <a:r>
              <a:rPr lang="en-US" dirty="0" err="1"/>
              <a:t>krvnim</a:t>
            </a:r>
            <a:r>
              <a:rPr lang="en-US" dirty="0"/>
              <a:t> </a:t>
            </a:r>
            <a:r>
              <a:rPr lang="en-US" dirty="0" err="1"/>
              <a:t>zrncima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uzrokuje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unosa</a:t>
            </a:r>
            <a:r>
              <a:rPr lang="en-US" dirty="0"/>
              <a:t> CO</a:t>
            </a:r>
            <a:r>
              <a:rPr lang="en-US" baseline="-25000" dirty="0"/>
              <a:t>2</a:t>
            </a:r>
            <a:r>
              <a:rPr lang="en-US" dirty="0"/>
              <a:t> u </a:t>
            </a:r>
            <a:r>
              <a:rPr lang="en-US" dirty="0" err="1"/>
              <a:t>perifernim</a:t>
            </a:r>
            <a:r>
              <a:rPr lang="en-US" dirty="0"/>
              <a:t> </a:t>
            </a:r>
            <a:r>
              <a:rPr lang="en-US" dirty="0" err="1"/>
              <a:t>tkivima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oslobađanje</a:t>
            </a:r>
            <a:r>
              <a:rPr lang="en-US" dirty="0"/>
              <a:t> u </a:t>
            </a:r>
            <a:r>
              <a:rPr lang="en-US" dirty="0" err="1"/>
              <a:t>plućima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F35A5A-B2BC-8A97-F1EE-F3452E0FE45A}"/>
              </a:ext>
            </a:extLst>
          </p:cNvPr>
          <p:cNvSpPr txBox="1"/>
          <p:nvPr/>
        </p:nvSpPr>
        <p:spPr>
          <a:xfrm>
            <a:off x="4344244" y="6311900"/>
            <a:ext cx="7730001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Biff F Palmer, Deborah J Clegg, Metabolic alkalosis treatment standard, Nephrology Dialysis Transplantation, Volume 39, </a:t>
            </a:r>
            <a:endParaRPr lang="sr-Latn-RS" sz="1200" dirty="0"/>
          </a:p>
          <a:p>
            <a:r>
              <a:rPr lang="en-US" sz="1200" dirty="0"/>
              <a:t>Issue 12, 2024, Pages 1985–1992</a:t>
            </a:r>
            <a:r>
              <a:rPr lang="sr-Latn-RS" sz="1200" dirty="0"/>
              <a:t>.</a:t>
            </a:r>
            <a:endParaRPr lang="en-US" sz="1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DA2D08-DF54-A120-42CB-27D27F98CB9A}"/>
              </a:ext>
            </a:extLst>
          </p:cNvPr>
          <p:cNvSpPr txBox="1"/>
          <p:nvPr/>
        </p:nvSpPr>
        <p:spPr>
          <a:xfrm>
            <a:off x="5972151" y="5782291"/>
            <a:ext cx="6096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Gillion V, Jadoul M, Devuyst O, Pochet JM. The patient with metabolic alkalosis. Acta Clin Belg. 2019;74(1):34-40. </a:t>
            </a:r>
          </a:p>
        </p:txBody>
      </p:sp>
    </p:spTree>
    <p:extLst>
      <p:ext uri="{BB962C8B-B14F-4D97-AF65-F5344CB8AC3E}">
        <p14:creationId xmlns:p14="http://schemas.microsoft.com/office/powerpoint/2010/main" val="399786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1655</Words>
  <Application>Microsoft Office PowerPoint</Application>
  <PresentationFormat>Widescreen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Lečenje metaboličke alkaloze</vt:lpstr>
      <vt:lpstr>Definicija i uvod</vt:lpstr>
      <vt:lpstr>Tri faze u kliničkom toku metaboličke acidoze</vt:lpstr>
      <vt:lpstr>Patofiziologija</vt:lpstr>
      <vt:lpstr>Mehanizmi nastanka metaboličke alkaloze</vt:lpstr>
      <vt:lpstr>Posledice metaboličke alkaloze na organizam</vt:lpstr>
      <vt:lpstr>Dijagnostika za utvrđivanje mehanizma nastanka metaboličke alkaloze</vt:lpstr>
      <vt:lpstr>Lečenje metaboličke alkaloze</vt:lpstr>
      <vt:lpstr>Lečenje metaboličke alkaloze</vt:lpstr>
      <vt:lpstr>Lečenje teške metaboličke alkaloze</vt:lpstr>
      <vt:lpstr>Lečenje metaboličke alkaloze kod ekscesa mineralokortikoida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Master Box</dc:creator>
  <cp:lastModifiedBy>Master Box</cp:lastModifiedBy>
  <cp:revision>21</cp:revision>
  <dcterms:created xsi:type="dcterms:W3CDTF">2025-11-24T14:13:01Z</dcterms:created>
  <dcterms:modified xsi:type="dcterms:W3CDTF">2025-12-04T14:30:03Z</dcterms:modified>
</cp:coreProperties>
</file>