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59" r:id="rId5"/>
    <p:sldId id="258" r:id="rId6"/>
    <p:sldId id="260" r:id="rId7"/>
    <p:sldId id="261" r:id="rId8"/>
    <p:sldId id="262" r:id="rId9"/>
    <p:sldId id="270" r:id="rId10"/>
    <p:sldId id="263" r:id="rId11"/>
    <p:sldId id="264" r:id="rId12"/>
    <p:sldId id="265" r:id="rId13"/>
    <p:sldId id="266"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4660"/>
  </p:normalViewPr>
  <p:slideViewPr>
    <p:cSldViewPr snapToGrid="0">
      <p:cViewPr varScale="1">
        <p:scale>
          <a:sx n="79" d="100"/>
          <a:sy n="79" d="100"/>
        </p:scale>
        <p:origin x="8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1CC2-9E4F-D82D-F29F-F7741E23D99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0CA719B-A72D-45D7-6480-6B6E24B0BE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A26EC5A-FD39-3849-5F4E-A524A601F127}"/>
              </a:ext>
            </a:extLst>
          </p:cNvPr>
          <p:cNvSpPr>
            <a:spLocks noGrp="1"/>
          </p:cNvSpPr>
          <p:nvPr>
            <p:ph type="dt" sz="half" idx="10"/>
          </p:nvPr>
        </p:nvSpPr>
        <p:spPr/>
        <p:txBody>
          <a:bodyPr/>
          <a:lstStyle/>
          <a:p>
            <a:fld id="{6159ABDD-7C2E-4686-8B8A-63AE64E87252}" type="datetimeFigureOut">
              <a:rPr lang="en-US" smtClean="0"/>
              <a:t>6/11/2026</a:t>
            </a:fld>
            <a:endParaRPr lang="en-US"/>
          </a:p>
        </p:txBody>
      </p:sp>
      <p:sp>
        <p:nvSpPr>
          <p:cNvPr id="5" name="Footer Placeholder 4">
            <a:extLst>
              <a:ext uri="{FF2B5EF4-FFF2-40B4-BE49-F238E27FC236}">
                <a16:creationId xmlns:a16="http://schemas.microsoft.com/office/drawing/2014/main" id="{AE2DC03E-E8B3-753B-7767-9F371F1021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02F6BA-9148-BA88-3BE9-5FCE751BF39A}"/>
              </a:ext>
            </a:extLst>
          </p:cNvPr>
          <p:cNvSpPr>
            <a:spLocks noGrp="1"/>
          </p:cNvSpPr>
          <p:nvPr>
            <p:ph type="sldNum" sz="quarter" idx="12"/>
          </p:nvPr>
        </p:nvSpPr>
        <p:spPr/>
        <p:txBody>
          <a:bodyPr/>
          <a:lstStyle/>
          <a:p>
            <a:fld id="{77A36A40-B0A0-47C8-B624-77EA6BB80337}" type="slidenum">
              <a:rPr lang="en-US" smtClean="0"/>
              <a:t>‹#›</a:t>
            </a:fld>
            <a:endParaRPr lang="en-US"/>
          </a:p>
        </p:txBody>
      </p:sp>
    </p:spTree>
    <p:extLst>
      <p:ext uri="{BB962C8B-B14F-4D97-AF65-F5344CB8AC3E}">
        <p14:creationId xmlns:p14="http://schemas.microsoft.com/office/powerpoint/2010/main" val="2897056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B6452-2F12-5D52-0269-1F279A0C1F7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A548F12-6992-6586-B979-3E2F4198920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E1BB2B-E4D8-062F-BF01-3FF462A52502}"/>
              </a:ext>
            </a:extLst>
          </p:cNvPr>
          <p:cNvSpPr>
            <a:spLocks noGrp="1"/>
          </p:cNvSpPr>
          <p:nvPr>
            <p:ph type="dt" sz="half" idx="10"/>
          </p:nvPr>
        </p:nvSpPr>
        <p:spPr/>
        <p:txBody>
          <a:bodyPr/>
          <a:lstStyle/>
          <a:p>
            <a:fld id="{6159ABDD-7C2E-4686-8B8A-63AE64E87252}" type="datetimeFigureOut">
              <a:rPr lang="en-US" smtClean="0"/>
              <a:t>6/11/2026</a:t>
            </a:fld>
            <a:endParaRPr lang="en-US"/>
          </a:p>
        </p:txBody>
      </p:sp>
      <p:sp>
        <p:nvSpPr>
          <p:cNvPr id="5" name="Footer Placeholder 4">
            <a:extLst>
              <a:ext uri="{FF2B5EF4-FFF2-40B4-BE49-F238E27FC236}">
                <a16:creationId xmlns:a16="http://schemas.microsoft.com/office/drawing/2014/main" id="{97FB272D-33E8-0F5D-F6AC-F2B1907B4D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7EDCA7-E2AD-7BCF-D3C5-A5918A006EDD}"/>
              </a:ext>
            </a:extLst>
          </p:cNvPr>
          <p:cNvSpPr>
            <a:spLocks noGrp="1"/>
          </p:cNvSpPr>
          <p:nvPr>
            <p:ph type="sldNum" sz="quarter" idx="12"/>
          </p:nvPr>
        </p:nvSpPr>
        <p:spPr/>
        <p:txBody>
          <a:bodyPr/>
          <a:lstStyle/>
          <a:p>
            <a:fld id="{77A36A40-B0A0-47C8-B624-77EA6BB80337}" type="slidenum">
              <a:rPr lang="en-US" smtClean="0"/>
              <a:t>‹#›</a:t>
            </a:fld>
            <a:endParaRPr lang="en-US"/>
          </a:p>
        </p:txBody>
      </p:sp>
    </p:spTree>
    <p:extLst>
      <p:ext uri="{BB962C8B-B14F-4D97-AF65-F5344CB8AC3E}">
        <p14:creationId xmlns:p14="http://schemas.microsoft.com/office/powerpoint/2010/main" val="2087371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0E962D-BA17-C125-D23B-64CC6F43677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10A4A6F-DE66-1654-5425-80C511456E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49F0A4-036D-80C7-C7C5-B354031CF5AB}"/>
              </a:ext>
            </a:extLst>
          </p:cNvPr>
          <p:cNvSpPr>
            <a:spLocks noGrp="1"/>
          </p:cNvSpPr>
          <p:nvPr>
            <p:ph type="dt" sz="half" idx="10"/>
          </p:nvPr>
        </p:nvSpPr>
        <p:spPr/>
        <p:txBody>
          <a:bodyPr/>
          <a:lstStyle/>
          <a:p>
            <a:fld id="{6159ABDD-7C2E-4686-8B8A-63AE64E87252}" type="datetimeFigureOut">
              <a:rPr lang="en-US" smtClean="0"/>
              <a:t>6/11/2026</a:t>
            </a:fld>
            <a:endParaRPr lang="en-US"/>
          </a:p>
        </p:txBody>
      </p:sp>
      <p:sp>
        <p:nvSpPr>
          <p:cNvPr id="5" name="Footer Placeholder 4">
            <a:extLst>
              <a:ext uri="{FF2B5EF4-FFF2-40B4-BE49-F238E27FC236}">
                <a16:creationId xmlns:a16="http://schemas.microsoft.com/office/drawing/2014/main" id="{ECFF4B2F-327D-7603-25C3-E8F9D79BE3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A6DADC-E220-65C4-A406-418DA66C9588}"/>
              </a:ext>
            </a:extLst>
          </p:cNvPr>
          <p:cNvSpPr>
            <a:spLocks noGrp="1"/>
          </p:cNvSpPr>
          <p:nvPr>
            <p:ph type="sldNum" sz="quarter" idx="12"/>
          </p:nvPr>
        </p:nvSpPr>
        <p:spPr/>
        <p:txBody>
          <a:bodyPr/>
          <a:lstStyle/>
          <a:p>
            <a:fld id="{77A36A40-B0A0-47C8-B624-77EA6BB80337}" type="slidenum">
              <a:rPr lang="en-US" smtClean="0"/>
              <a:t>‹#›</a:t>
            </a:fld>
            <a:endParaRPr lang="en-US"/>
          </a:p>
        </p:txBody>
      </p:sp>
    </p:spTree>
    <p:extLst>
      <p:ext uri="{BB962C8B-B14F-4D97-AF65-F5344CB8AC3E}">
        <p14:creationId xmlns:p14="http://schemas.microsoft.com/office/powerpoint/2010/main" val="1603354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4BCC6-2B75-38FB-C780-4D458ABA40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BDAEBF-4CCE-A98B-3902-E610F974E5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A0BF87-3336-A150-9343-1D369AD46592}"/>
              </a:ext>
            </a:extLst>
          </p:cNvPr>
          <p:cNvSpPr>
            <a:spLocks noGrp="1"/>
          </p:cNvSpPr>
          <p:nvPr>
            <p:ph type="dt" sz="half" idx="10"/>
          </p:nvPr>
        </p:nvSpPr>
        <p:spPr/>
        <p:txBody>
          <a:bodyPr/>
          <a:lstStyle/>
          <a:p>
            <a:fld id="{6159ABDD-7C2E-4686-8B8A-63AE64E87252}" type="datetimeFigureOut">
              <a:rPr lang="en-US" smtClean="0"/>
              <a:t>6/11/2026</a:t>
            </a:fld>
            <a:endParaRPr lang="en-US"/>
          </a:p>
        </p:txBody>
      </p:sp>
      <p:sp>
        <p:nvSpPr>
          <p:cNvPr id="5" name="Footer Placeholder 4">
            <a:extLst>
              <a:ext uri="{FF2B5EF4-FFF2-40B4-BE49-F238E27FC236}">
                <a16:creationId xmlns:a16="http://schemas.microsoft.com/office/drawing/2014/main" id="{8E933ACE-98AB-8C13-F476-1687187F5B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C9A8D6-1DDD-0FA6-DD7A-9882E1974002}"/>
              </a:ext>
            </a:extLst>
          </p:cNvPr>
          <p:cNvSpPr>
            <a:spLocks noGrp="1"/>
          </p:cNvSpPr>
          <p:nvPr>
            <p:ph type="sldNum" sz="quarter" idx="12"/>
          </p:nvPr>
        </p:nvSpPr>
        <p:spPr/>
        <p:txBody>
          <a:bodyPr/>
          <a:lstStyle/>
          <a:p>
            <a:fld id="{77A36A40-B0A0-47C8-B624-77EA6BB80337}" type="slidenum">
              <a:rPr lang="en-US" smtClean="0"/>
              <a:t>‹#›</a:t>
            </a:fld>
            <a:endParaRPr lang="en-US"/>
          </a:p>
        </p:txBody>
      </p:sp>
    </p:spTree>
    <p:extLst>
      <p:ext uri="{BB962C8B-B14F-4D97-AF65-F5344CB8AC3E}">
        <p14:creationId xmlns:p14="http://schemas.microsoft.com/office/powerpoint/2010/main" val="4076209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22011-B62D-5DBC-3895-D4C319D4B7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230D03D-7B2C-D210-C818-4A1B610FDC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40DE7-8AFD-58C9-C362-0B873A662DA4}"/>
              </a:ext>
            </a:extLst>
          </p:cNvPr>
          <p:cNvSpPr>
            <a:spLocks noGrp="1"/>
          </p:cNvSpPr>
          <p:nvPr>
            <p:ph type="dt" sz="half" idx="10"/>
          </p:nvPr>
        </p:nvSpPr>
        <p:spPr/>
        <p:txBody>
          <a:bodyPr/>
          <a:lstStyle/>
          <a:p>
            <a:fld id="{6159ABDD-7C2E-4686-8B8A-63AE64E87252}" type="datetimeFigureOut">
              <a:rPr lang="en-US" smtClean="0"/>
              <a:t>6/11/2026</a:t>
            </a:fld>
            <a:endParaRPr lang="en-US"/>
          </a:p>
        </p:txBody>
      </p:sp>
      <p:sp>
        <p:nvSpPr>
          <p:cNvPr id="5" name="Footer Placeholder 4">
            <a:extLst>
              <a:ext uri="{FF2B5EF4-FFF2-40B4-BE49-F238E27FC236}">
                <a16:creationId xmlns:a16="http://schemas.microsoft.com/office/drawing/2014/main" id="{2870F0BC-C8F8-49E0-F2B5-F9ACCB6FE5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A0370A-767B-8246-6065-7C6BCDA9E468}"/>
              </a:ext>
            </a:extLst>
          </p:cNvPr>
          <p:cNvSpPr>
            <a:spLocks noGrp="1"/>
          </p:cNvSpPr>
          <p:nvPr>
            <p:ph type="sldNum" sz="quarter" idx="12"/>
          </p:nvPr>
        </p:nvSpPr>
        <p:spPr/>
        <p:txBody>
          <a:bodyPr/>
          <a:lstStyle/>
          <a:p>
            <a:fld id="{77A36A40-B0A0-47C8-B624-77EA6BB80337}" type="slidenum">
              <a:rPr lang="en-US" smtClean="0"/>
              <a:t>‹#›</a:t>
            </a:fld>
            <a:endParaRPr lang="en-US"/>
          </a:p>
        </p:txBody>
      </p:sp>
    </p:spTree>
    <p:extLst>
      <p:ext uri="{BB962C8B-B14F-4D97-AF65-F5344CB8AC3E}">
        <p14:creationId xmlns:p14="http://schemas.microsoft.com/office/powerpoint/2010/main" val="1110631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4C912-E3B2-5695-279E-17FA3082EF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8D20A9-A2B5-67A7-0411-5F6C1329F3B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10F664-19BE-2BB2-87BF-651A951942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92F174-4396-4A98-D4C0-3FB77DC9B9D5}"/>
              </a:ext>
            </a:extLst>
          </p:cNvPr>
          <p:cNvSpPr>
            <a:spLocks noGrp="1"/>
          </p:cNvSpPr>
          <p:nvPr>
            <p:ph type="dt" sz="half" idx="10"/>
          </p:nvPr>
        </p:nvSpPr>
        <p:spPr/>
        <p:txBody>
          <a:bodyPr/>
          <a:lstStyle/>
          <a:p>
            <a:fld id="{6159ABDD-7C2E-4686-8B8A-63AE64E87252}" type="datetimeFigureOut">
              <a:rPr lang="en-US" smtClean="0"/>
              <a:t>6/11/2026</a:t>
            </a:fld>
            <a:endParaRPr lang="en-US"/>
          </a:p>
        </p:txBody>
      </p:sp>
      <p:sp>
        <p:nvSpPr>
          <p:cNvPr id="6" name="Footer Placeholder 5">
            <a:extLst>
              <a:ext uri="{FF2B5EF4-FFF2-40B4-BE49-F238E27FC236}">
                <a16:creationId xmlns:a16="http://schemas.microsoft.com/office/drawing/2014/main" id="{9990A1F4-2D0E-BE17-4DC0-92B9DDB54C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55F41D-7BF4-0C7B-AF4F-B5B91E1507F2}"/>
              </a:ext>
            </a:extLst>
          </p:cNvPr>
          <p:cNvSpPr>
            <a:spLocks noGrp="1"/>
          </p:cNvSpPr>
          <p:nvPr>
            <p:ph type="sldNum" sz="quarter" idx="12"/>
          </p:nvPr>
        </p:nvSpPr>
        <p:spPr/>
        <p:txBody>
          <a:bodyPr/>
          <a:lstStyle/>
          <a:p>
            <a:fld id="{77A36A40-B0A0-47C8-B624-77EA6BB80337}" type="slidenum">
              <a:rPr lang="en-US" smtClean="0"/>
              <a:t>‹#›</a:t>
            </a:fld>
            <a:endParaRPr lang="en-US"/>
          </a:p>
        </p:txBody>
      </p:sp>
    </p:spTree>
    <p:extLst>
      <p:ext uri="{BB962C8B-B14F-4D97-AF65-F5344CB8AC3E}">
        <p14:creationId xmlns:p14="http://schemas.microsoft.com/office/powerpoint/2010/main" val="2952137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5544F-E571-B8B2-1895-B8E0119105B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8864B38-71A5-9522-C591-B95545A639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E007DAE-1AB7-1E68-9933-4BFD5E93CD9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97ECF6B-F9D1-03F0-A38B-E6DD49FE4A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C266585-9283-ABDD-201F-A755FDAD22A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DFA503-B99D-D5E1-F660-A84A678C0F07}"/>
              </a:ext>
            </a:extLst>
          </p:cNvPr>
          <p:cNvSpPr>
            <a:spLocks noGrp="1"/>
          </p:cNvSpPr>
          <p:nvPr>
            <p:ph type="dt" sz="half" idx="10"/>
          </p:nvPr>
        </p:nvSpPr>
        <p:spPr/>
        <p:txBody>
          <a:bodyPr/>
          <a:lstStyle/>
          <a:p>
            <a:fld id="{6159ABDD-7C2E-4686-8B8A-63AE64E87252}" type="datetimeFigureOut">
              <a:rPr lang="en-US" smtClean="0"/>
              <a:t>6/11/2026</a:t>
            </a:fld>
            <a:endParaRPr lang="en-US"/>
          </a:p>
        </p:txBody>
      </p:sp>
      <p:sp>
        <p:nvSpPr>
          <p:cNvPr id="8" name="Footer Placeholder 7">
            <a:extLst>
              <a:ext uri="{FF2B5EF4-FFF2-40B4-BE49-F238E27FC236}">
                <a16:creationId xmlns:a16="http://schemas.microsoft.com/office/drawing/2014/main" id="{A139B355-9AC0-92D8-BB63-B9C4DEFCA8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9F3226B-0366-7368-4D08-E4AB81C759EC}"/>
              </a:ext>
            </a:extLst>
          </p:cNvPr>
          <p:cNvSpPr>
            <a:spLocks noGrp="1"/>
          </p:cNvSpPr>
          <p:nvPr>
            <p:ph type="sldNum" sz="quarter" idx="12"/>
          </p:nvPr>
        </p:nvSpPr>
        <p:spPr/>
        <p:txBody>
          <a:bodyPr/>
          <a:lstStyle/>
          <a:p>
            <a:fld id="{77A36A40-B0A0-47C8-B624-77EA6BB80337}" type="slidenum">
              <a:rPr lang="en-US" smtClean="0"/>
              <a:t>‹#›</a:t>
            </a:fld>
            <a:endParaRPr lang="en-US"/>
          </a:p>
        </p:txBody>
      </p:sp>
    </p:spTree>
    <p:extLst>
      <p:ext uri="{BB962C8B-B14F-4D97-AF65-F5344CB8AC3E}">
        <p14:creationId xmlns:p14="http://schemas.microsoft.com/office/powerpoint/2010/main" val="1310965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A7C1B-E22C-F6C9-BAD8-9694EB0D378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51A3546-879C-119B-A8AB-315AD0CFB9FD}"/>
              </a:ext>
            </a:extLst>
          </p:cNvPr>
          <p:cNvSpPr>
            <a:spLocks noGrp="1"/>
          </p:cNvSpPr>
          <p:nvPr>
            <p:ph type="dt" sz="half" idx="10"/>
          </p:nvPr>
        </p:nvSpPr>
        <p:spPr/>
        <p:txBody>
          <a:bodyPr/>
          <a:lstStyle/>
          <a:p>
            <a:fld id="{6159ABDD-7C2E-4686-8B8A-63AE64E87252}" type="datetimeFigureOut">
              <a:rPr lang="en-US" smtClean="0"/>
              <a:t>6/11/2026</a:t>
            </a:fld>
            <a:endParaRPr lang="en-US"/>
          </a:p>
        </p:txBody>
      </p:sp>
      <p:sp>
        <p:nvSpPr>
          <p:cNvPr id="4" name="Footer Placeholder 3">
            <a:extLst>
              <a:ext uri="{FF2B5EF4-FFF2-40B4-BE49-F238E27FC236}">
                <a16:creationId xmlns:a16="http://schemas.microsoft.com/office/drawing/2014/main" id="{BDDE0B8A-CBA7-A49B-2854-FFC8A0FCB7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C76898-D995-135B-E616-E6290A442005}"/>
              </a:ext>
            </a:extLst>
          </p:cNvPr>
          <p:cNvSpPr>
            <a:spLocks noGrp="1"/>
          </p:cNvSpPr>
          <p:nvPr>
            <p:ph type="sldNum" sz="quarter" idx="12"/>
          </p:nvPr>
        </p:nvSpPr>
        <p:spPr/>
        <p:txBody>
          <a:bodyPr/>
          <a:lstStyle/>
          <a:p>
            <a:fld id="{77A36A40-B0A0-47C8-B624-77EA6BB80337}" type="slidenum">
              <a:rPr lang="en-US" smtClean="0"/>
              <a:t>‹#›</a:t>
            </a:fld>
            <a:endParaRPr lang="en-US"/>
          </a:p>
        </p:txBody>
      </p:sp>
    </p:spTree>
    <p:extLst>
      <p:ext uri="{BB962C8B-B14F-4D97-AF65-F5344CB8AC3E}">
        <p14:creationId xmlns:p14="http://schemas.microsoft.com/office/powerpoint/2010/main" val="3416041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C584BF-9CE4-002C-125D-21FEDD828685}"/>
              </a:ext>
            </a:extLst>
          </p:cNvPr>
          <p:cNvSpPr>
            <a:spLocks noGrp="1"/>
          </p:cNvSpPr>
          <p:nvPr>
            <p:ph type="dt" sz="half" idx="10"/>
          </p:nvPr>
        </p:nvSpPr>
        <p:spPr/>
        <p:txBody>
          <a:bodyPr/>
          <a:lstStyle/>
          <a:p>
            <a:fld id="{6159ABDD-7C2E-4686-8B8A-63AE64E87252}" type="datetimeFigureOut">
              <a:rPr lang="en-US" smtClean="0"/>
              <a:t>6/11/2026</a:t>
            </a:fld>
            <a:endParaRPr lang="en-US"/>
          </a:p>
        </p:txBody>
      </p:sp>
      <p:sp>
        <p:nvSpPr>
          <p:cNvPr id="3" name="Footer Placeholder 2">
            <a:extLst>
              <a:ext uri="{FF2B5EF4-FFF2-40B4-BE49-F238E27FC236}">
                <a16:creationId xmlns:a16="http://schemas.microsoft.com/office/drawing/2014/main" id="{42063129-1EFE-1673-D5F8-FCCF227ED12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6FADF69-B026-A6A4-0A49-14E4D7367508}"/>
              </a:ext>
            </a:extLst>
          </p:cNvPr>
          <p:cNvSpPr>
            <a:spLocks noGrp="1"/>
          </p:cNvSpPr>
          <p:nvPr>
            <p:ph type="sldNum" sz="quarter" idx="12"/>
          </p:nvPr>
        </p:nvSpPr>
        <p:spPr/>
        <p:txBody>
          <a:bodyPr/>
          <a:lstStyle/>
          <a:p>
            <a:fld id="{77A36A40-B0A0-47C8-B624-77EA6BB80337}" type="slidenum">
              <a:rPr lang="en-US" smtClean="0"/>
              <a:t>‹#›</a:t>
            </a:fld>
            <a:endParaRPr lang="en-US"/>
          </a:p>
        </p:txBody>
      </p:sp>
    </p:spTree>
    <p:extLst>
      <p:ext uri="{BB962C8B-B14F-4D97-AF65-F5344CB8AC3E}">
        <p14:creationId xmlns:p14="http://schemas.microsoft.com/office/powerpoint/2010/main" val="300599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998D3-9717-502D-29A0-824C7DD2CF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CD2E06D-FC9E-F76E-1488-F6E4B3BFFC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6F3BA17-26AF-B0FC-C502-F95A26D5B3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191235-99A8-3FA4-10EB-ECFEC9CF5AFD}"/>
              </a:ext>
            </a:extLst>
          </p:cNvPr>
          <p:cNvSpPr>
            <a:spLocks noGrp="1"/>
          </p:cNvSpPr>
          <p:nvPr>
            <p:ph type="dt" sz="half" idx="10"/>
          </p:nvPr>
        </p:nvSpPr>
        <p:spPr/>
        <p:txBody>
          <a:bodyPr/>
          <a:lstStyle/>
          <a:p>
            <a:fld id="{6159ABDD-7C2E-4686-8B8A-63AE64E87252}" type="datetimeFigureOut">
              <a:rPr lang="en-US" smtClean="0"/>
              <a:t>6/11/2026</a:t>
            </a:fld>
            <a:endParaRPr lang="en-US"/>
          </a:p>
        </p:txBody>
      </p:sp>
      <p:sp>
        <p:nvSpPr>
          <p:cNvPr id="6" name="Footer Placeholder 5">
            <a:extLst>
              <a:ext uri="{FF2B5EF4-FFF2-40B4-BE49-F238E27FC236}">
                <a16:creationId xmlns:a16="http://schemas.microsoft.com/office/drawing/2014/main" id="{60F0B3A2-B17F-153B-5A99-6A16190B0C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9F8CBC-A605-681B-59A1-415318A9C095}"/>
              </a:ext>
            </a:extLst>
          </p:cNvPr>
          <p:cNvSpPr>
            <a:spLocks noGrp="1"/>
          </p:cNvSpPr>
          <p:nvPr>
            <p:ph type="sldNum" sz="quarter" idx="12"/>
          </p:nvPr>
        </p:nvSpPr>
        <p:spPr/>
        <p:txBody>
          <a:bodyPr/>
          <a:lstStyle/>
          <a:p>
            <a:fld id="{77A36A40-B0A0-47C8-B624-77EA6BB80337}" type="slidenum">
              <a:rPr lang="en-US" smtClean="0"/>
              <a:t>‹#›</a:t>
            </a:fld>
            <a:endParaRPr lang="en-US"/>
          </a:p>
        </p:txBody>
      </p:sp>
    </p:spTree>
    <p:extLst>
      <p:ext uri="{BB962C8B-B14F-4D97-AF65-F5344CB8AC3E}">
        <p14:creationId xmlns:p14="http://schemas.microsoft.com/office/powerpoint/2010/main" val="4037773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19DEF-2E2A-052A-4C4E-8ED5BB6DE9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87F29DB-35ED-BAA1-1FC3-9F57E7D6FF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95E9DDD-DA4C-3298-5BF1-6A685A1539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9A724D-37A3-C07F-3415-DD764B6A29EA}"/>
              </a:ext>
            </a:extLst>
          </p:cNvPr>
          <p:cNvSpPr>
            <a:spLocks noGrp="1"/>
          </p:cNvSpPr>
          <p:nvPr>
            <p:ph type="dt" sz="half" idx="10"/>
          </p:nvPr>
        </p:nvSpPr>
        <p:spPr/>
        <p:txBody>
          <a:bodyPr/>
          <a:lstStyle/>
          <a:p>
            <a:fld id="{6159ABDD-7C2E-4686-8B8A-63AE64E87252}" type="datetimeFigureOut">
              <a:rPr lang="en-US" smtClean="0"/>
              <a:t>6/11/2026</a:t>
            </a:fld>
            <a:endParaRPr lang="en-US"/>
          </a:p>
        </p:txBody>
      </p:sp>
      <p:sp>
        <p:nvSpPr>
          <p:cNvPr id="6" name="Footer Placeholder 5">
            <a:extLst>
              <a:ext uri="{FF2B5EF4-FFF2-40B4-BE49-F238E27FC236}">
                <a16:creationId xmlns:a16="http://schemas.microsoft.com/office/drawing/2014/main" id="{26EC8BA4-750F-E8A2-30D8-15762B2234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6EF97B-1E48-C01A-7D17-7E0F77F79EF4}"/>
              </a:ext>
            </a:extLst>
          </p:cNvPr>
          <p:cNvSpPr>
            <a:spLocks noGrp="1"/>
          </p:cNvSpPr>
          <p:nvPr>
            <p:ph type="sldNum" sz="quarter" idx="12"/>
          </p:nvPr>
        </p:nvSpPr>
        <p:spPr/>
        <p:txBody>
          <a:bodyPr/>
          <a:lstStyle/>
          <a:p>
            <a:fld id="{77A36A40-B0A0-47C8-B624-77EA6BB80337}" type="slidenum">
              <a:rPr lang="en-US" smtClean="0"/>
              <a:t>‹#›</a:t>
            </a:fld>
            <a:endParaRPr lang="en-US"/>
          </a:p>
        </p:txBody>
      </p:sp>
    </p:spTree>
    <p:extLst>
      <p:ext uri="{BB962C8B-B14F-4D97-AF65-F5344CB8AC3E}">
        <p14:creationId xmlns:p14="http://schemas.microsoft.com/office/powerpoint/2010/main" val="1839886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D8E932-8986-81FA-39F6-FA0A30B35C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251C435-0F78-E6C2-BB4A-F581251A5E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73E685-0B4B-5FDB-65C4-CBACF8C8EA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159ABDD-7C2E-4686-8B8A-63AE64E87252}" type="datetimeFigureOut">
              <a:rPr lang="en-US" smtClean="0"/>
              <a:t>6/11/2026</a:t>
            </a:fld>
            <a:endParaRPr lang="en-US"/>
          </a:p>
        </p:txBody>
      </p:sp>
      <p:sp>
        <p:nvSpPr>
          <p:cNvPr id="5" name="Footer Placeholder 4">
            <a:extLst>
              <a:ext uri="{FF2B5EF4-FFF2-40B4-BE49-F238E27FC236}">
                <a16:creationId xmlns:a16="http://schemas.microsoft.com/office/drawing/2014/main" id="{60BF14E5-5BD8-ADA1-6EDC-344EA66C25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9A2B3D9-8865-59F5-5FC5-79078559FB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7A36A40-B0A0-47C8-B624-77EA6BB80337}" type="slidenum">
              <a:rPr lang="en-US" smtClean="0"/>
              <a:t>‹#›</a:t>
            </a:fld>
            <a:endParaRPr lang="en-US"/>
          </a:p>
        </p:txBody>
      </p:sp>
    </p:spTree>
    <p:extLst>
      <p:ext uri="{BB962C8B-B14F-4D97-AF65-F5344CB8AC3E}">
        <p14:creationId xmlns:p14="http://schemas.microsoft.com/office/powerpoint/2010/main" val="12092221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arget="../media/image3.jpeg" Type="http://schemas.openxmlformats.org/officeDocument/2006/relationships/image"/><Relationship Id="rId1" Target="../slideLayouts/slideLayout2.xml" Type="http://schemas.openxmlformats.org/officeDocument/2006/relationships/slideLayout"/></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278BB-47ED-2B23-766D-95A53408D2C0}"/>
              </a:ext>
            </a:extLst>
          </p:cNvPr>
          <p:cNvSpPr>
            <a:spLocks noGrp="1"/>
          </p:cNvSpPr>
          <p:nvPr>
            <p:ph type="ctrTitle"/>
          </p:nvPr>
        </p:nvSpPr>
        <p:spPr/>
        <p:txBody>
          <a:bodyPr/>
          <a:lstStyle/>
          <a:p>
            <a:r>
              <a:rPr lang="sr-Latn-RS" dirty="0"/>
              <a:t>Lečenje metaboličke acidoze</a:t>
            </a:r>
            <a:endParaRPr lang="en-US" dirty="0"/>
          </a:p>
        </p:txBody>
      </p:sp>
      <p:sp>
        <p:nvSpPr>
          <p:cNvPr id="3" name="Subtitle 2">
            <a:extLst>
              <a:ext uri="{FF2B5EF4-FFF2-40B4-BE49-F238E27FC236}">
                <a16:creationId xmlns:a16="http://schemas.microsoft.com/office/drawing/2014/main" id="{4964DB4A-4B28-6120-0AD3-8F10FC103906}"/>
              </a:ext>
            </a:extLst>
          </p:cNvPr>
          <p:cNvSpPr>
            <a:spLocks noGrp="1"/>
          </p:cNvSpPr>
          <p:nvPr>
            <p:ph type="subTitle" idx="1"/>
          </p:nvPr>
        </p:nvSpPr>
        <p:spPr/>
        <p:txBody>
          <a:bodyPr/>
          <a:lstStyle/>
          <a:p>
            <a:r>
              <a:rPr lang="sr-Latn-RS" dirty="0"/>
              <a:t>prof. dr Slobodan Janković</a:t>
            </a:r>
            <a:endParaRPr lang="en-US" dirty="0"/>
          </a:p>
        </p:txBody>
      </p:sp>
    </p:spTree>
    <p:extLst>
      <p:ext uri="{BB962C8B-B14F-4D97-AF65-F5344CB8AC3E}">
        <p14:creationId xmlns:p14="http://schemas.microsoft.com/office/powerpoint/2010/main" val="1487460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726D2-57A2-479D-E96C-F948E601B38B}"/>
              </a:ext>
            </a:extLst>
          </p:cNvPr>
          <p:cNvSpPr>
            <a:spLocks noGrp="1"/>
          </p:cNvSpPr>
          <p:nvPr>
            <p:ph type="title"/>
          </p:nvPr>
        </p:nvSpPr>
        <p:spPr/>
        <p:txBody>
          <a:bodyPr/>
          <a:lstStyle/>
          <a:p>
            <a:r>
              <a:rPr lang="sr-Latn-RS" dirty="0"/>
              <a:t>Alternative primeni bikarbonata</a:t>
            </a:r>
            <a:endParaRPr lang="en-US" dirty="0"/>
          </a:p>
        </p:txBody>
      </p:sp>
      <p:sp>
        <p:nvSpPr>
          <p:cNvPr id="3" name="Content Placeholder 2">
            <a:extLst>
              <a:ext uri="{FF2B5EF4-FFF2-40B4-BE49-F238E27FC236}">
                <a16:creationId xmlns:a16="http://schemas.microsoft.com/office/drawing/2014/main" id="{547671F6-70FF-F89C-230B-9C69939A6742}"/>
              </a:ext>
            </a:extLst>
          </p:cNvPr>
          <p:cNvSpPr>
            <a:spLocks noGrp="1"/>
          </p:cNvSpPr>
          <p:nvPr>
            <p:ph idx="1"/>
          </p:nvPr>
        </p:nvSpPr>
        <p:spPr/>
        <p:txBody>
          <a:bodyPr>
            <a:normAutofit fontScale="92500" lnSpcReduction="10000"/>
          </a:bodyPr>
          <a:lstStyle/>
          <a:p>
            <a:r>
              <a:rPr lang="en-US" b="1" dirty="0" err="1"/>
              <a:t>Laktat</a:t>
            </a:r>
            <a:r>
              <a:rPr lang="en-US" dirty="0"/>
              <a:t>, </a:t>
            </a:r>
            <a:r>
              <a:rPr lang="en-US" dirty="0" err="1"/>
              <a:t>bilo</a:t>
            </a:r>
            <a:r>
              <a:rPr lang="en-US" dirty="0"/>
              <a:t> u </a:t>
            </a:r>
            <a:r>
              <a:rPr lang="en-US" dirty="0" err="1"/>
              <a:t>obliku</a:t>
            </a:r>
            <a:r>
              <a:rPr lang="en-US" dirty="0"/>
              <a:t> </a:t>
            </a:r>
            <a:r>
              <a:rPr lang="en-US" dirty="0" err="1"/>
              <a:t>Ringerovog</a:t>
            </a:r>
            <a:r>
              <a:rPr lang="en-US" dirty="0"/>
              <a:t> </a:t>
            </a:r>
            <a:r>
              <a:rPr lang="en-US" dirty="0" err="1"/>
              <a:t>rastvora</a:t>
            </a:r>
            <a:r>
              <a:rPr lang="en-US" dirty="0"/>
              <a:t> </a:t>
            </a:r>
            <a:r>
              <a:rPr lang="en-US" dirty="0" err="1"/>
              <a:t>sa</a:t>
            </a:r>
            <a:r>
              <a:rPr lang="en-US" dirty="0"/>
              <a:t> </a:t>
            </a:r>
            <a:r>
              <a:rPr lang="en-US" dirty="0" err="1"/>
              <a:t>laktatom</a:t>
            </a:r>
            <a:r>
              <a:rPr lang="en-US" dirty="0"/>
              <a:t> (</a:t>
            </a:r>
            <a:r>
              <a:rPr lang="en-US" dirty="0" err="1"/>
              <a:t>metaboliše</a:t>
            </a:r>
            <a:r>
              <a:rPr lang="en-US" dirty="0"/>
              <a:t> se </a:t>
            </a:r>
            <a:r>
              <a:rPr lang="en-US" dirty="0" err="1"/>
              <a:t>mEq</a:t>
            </a:r>
            <a:r>
              <a:rPr lang="en-US" dirty="0"/>
              <a:t> za </a:t>
            </a:r>
            <a:r>
              <a:rPr lang="en-US" dirty="0" err="1"/>
              <a:t>mEq</a:t>
            </a:r>
            <a:r>
              <a:rPr lang="en-US" dirty="0"/>
              <a:t> do </a:t>
            </a:r>
            <a:r>
              <a:rPr lang="en-US" dirty="0" err="1"/>
              <a:t>bikarbonata</a:t>
            </a:r>
            <a:r>
              <a:rPr lang="en-US" dirty="0"/>
              <a:t> </a:t>
            </a:r>
            <a:r>
              <a:rPr lang="en-US" dirty="0" err="1"/>
              <a:t>kada</a:t>
            </a:r>
            <a:r>
              <a:rPr lang="en-US" dirty="0"/>
              <a:t> je </a:t>
            </a:r>
            <a:r>
              <a:rPr lang="en-US" dirty="0" err="1"/>
              <a:t>funkcija</a:t>
            </a:r>
            <a:r>
              <a:rPr lang="en-US" dirty="0"/>
              <a:t> </a:t>
            </a:r>
            <a:r>
              <a:rPr lang="en-US" dirty="0" err="1"/>
              <a:t>jetre</a:t>
            </a:r>
            <a:r>
              <a:rPr lang="en-US" dirty="0"/>
              <a:t> </a:t>
            </a:r>
            <a:r>
              <a:rPr lang="en-US" dirty="0" err="1"/>
              <a:t>normalna</a:t>
            </a:r>
            <a:r>
              <a:rPr lang="en-US" dirty="0"/>
              <a:t>) </a:t>
            </a:r>
            <a:endParaRPr lang="sr-Latn-RS" dirty="0"/>
          </a:p>
          <a:p>
            <a:r>
              <a:rPr lang="sr-Latn-RS" dirty="0"/>
              <a:t>Ringerov rastvor sa laktatom sadrži 28 mmol/L laktata, koji se zatim u jetri pretvara u HCO3. LR ima nižu koncentraciju hlorida (109 mEq/L u odnosu na 154 mEq/L u normalnom fiziološkom rastvoru) i neutralniji pH (6,5). </a:t>
            </a:r>
          </a:p>
          <a:p>
            <a:r>
              <a:rPr lang="sr-Latn-RS" dirty="0"/>
              <a:t>Ringer laktat je još jedna alternativa normalnom fiziološkom rastvoru tokom reanimacije kao ekspander zapremine, ali se oslanja na optimalnu funkciju jetre za stvaranje HCO3. Mana upotrebe LR zbog njegovih baznih svojstava je to što sadrži kalcijum i kalijum. Kalcijum često nije kompatibilan sa mnogim lekovima koji se koriste na odeljenju intenzivne nege novorođenčadi i može izazvati taloženje.</a:t>
            </a:r>
          </a:p>
        </p:txBody>
      </p:sp>
      <p:sp>
        <p:nvSpPr>
          <p:cNvPr id="4" name="TextBox 3">
            <a:extLst>
              <a:ext uri="{FF2B5EF4-FFF2-40B4-BE49-F238E27FC236}">
                <a16:creationId xmlns:a16="http://schemas.microsoft.com/office/drawing/2014/main" id="{2B231C3F-2984-07B4-FA5E-E262C8BE75BE}"/>
              </a:ext>
            </a:extLst>
          </p:cNvPr>
          <p:cNvSpPr txBox="1"/>
          <p:nvPr/>
        </p:nvSpPr>
        <p:spPr>
          <a:xfrm>
            <a:off x="2743200" y="6176963"/>
            <a:ext cx="9283311" cy="523220"/>
          </a:xfrm>
          <a:prstGeom prst="rect">
            <a:avLst/>
          </a:prstGeom>
          <a:solidFill>
            <a:schemeClr val="accent2">
              <a:lumMod val="20000"/>
              <a:lumOff val="80000"/>
            </a:schemeClr>
          </a:solidFill>
        </p:spPr>
        <p:txBody>
          <a:bodyPr wrap="none" rtlCol="0">
            <a:spAutoFit/>
          </a:bodyPr>
          <a:lstStyle/>
          <a:p>
            <a:r>
              <a:rPr lang="en-US" sz="1400" dirty="0" err="1"/>
              <a:t>Dhugga</a:t>
            </a:r>
            <a:r>
              <a:rPr lang="en-US" sz="1400" dirty="0"/>
              <a:t> G, Sankaran D, </a:t>
            </a:r>
            <a:r>
              <a:rPr lang="en-US" sz="1400" dirty="0" err="1"/>
              <a:t>Lakshminrusimha</a:t>
            </a:r>
            <a:r>
              <a:rPr lang="en-US" sz="1400" dirty="0"/>
              <a:t> S. ABCs of base therapy in neonatology: role of acetate, bicarbonate, citrate </a:t>
            </a:r>
            <a:endParaRPr lang="sr-Latn-RS" sz="1400" dirty="0"/>
          </a:p>
          <a:p>
            <a:r>
              <a:rPr lang="en-US" sz="1400" dirty="0"/>
              <a:t>and lactate. J </a:t>
            </a:r>
            <a:r>
              <a:rPr lang="en-US" sz="1400" dirty="0" err="1"/>
              <a:t>Perinatol</a:t>
            </a:r>
            <a:r>
              <a:rPr lang="en-US" sz="1400" dirty="0"/>
              <a:t>. 2025;45(3):298-304.</a:t>
            </a:r>
          </a:p>
        </p:txBody>
      </p:sp>
    </p:spTree>
    <p:extLst>
      <p:ext uri="{BB962C8B-B14F-4D97-AF65-F5344CB8AC3E}">
        <p14:creationId xmlns:p14="http://schemas.microsoft.com/office/powerpoint/2010/main" val="31859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EAE01-15FB-8D66-2E0E-586A00A31D86}"/>
              </a:ext>
            </a:extLst>
          </p:cNvPr>
          <p:cNvSpPr>
            <a:spLocks noGrp="1"/>
          </p:cNvSpPr>
          <p:nvPr>
            <p:ph type="title"/>
          </p:nvPr>
        </p:nvSpPr>
        <p:spPr/>
        <p:txBody>
          <a:bodyPr/>
          <a:lstStyle/>
          <a:p>
            <a:r>
              <a:rPr lang="sr-Latn-RS" dirty="0"/>
              <a:t>Alternative primeni bikarbonata</a:t>
            </a:r>
            <a:endParaRPr lang="en-US" dirty="0"/>
          </a:p>
        </p:txBody>
      </p:sp>
      <p:sp>
        <p:nvSpPr>
          <p:cNvPr id="3" name="Content Placeholder 2">
            <a:extLst>
              <a:ext uri="{FF2B5EF4-FFF2-40B4-BE49-F238E27FC236}">
                <a16:creationId xmlns:a16="http://schemas.microsoft.com/office/drawing/2014/main" id="{F076222C-B9D0-A9C7-3F19-4BC6EB920F27}"/>
              </a:ext>
            </a:extLst>
          </p:cNvPr>
          <p:cNvSpPr>
            <a:spLocks noGrp="1"/>
          </p:cNvSpPr>
          <p:nvPr>
            <p:ph idx="1"/>
          </p:nvPr>
        </p:nvSpPr>
        <p:spPr>
          <a:xfrm>
            <a:off x="838200" y="1825625"/>
            <a:ext cx="10515600" cy="2316884"/>
          </a:xfrm>
        </p:spPr>
        <p:txBody>
          <a:bodyPr/>
          <a:lstStyle/>
          <a:p>
            <a:r>
              <a:rPr lang="en-US" dirty="0" err="1"/>
              <a:t>Natrijum</a:t>
            </a:r>
            <a:r>
              <a:rPr lang="en-US" dirty="0"/>
              <a:t> </a:t>
            </a:r>
            <a:r>
              <a:rPr lang="en-US" dirty="0" err="1"/>
              <a:t>acetat</a:t>
            </a:r>
            <a:r>
              <a:rPr lang="en-US" dirty="0"/>
              <a:t> (</a:t>
            </a:r>
            <a:r>
              <a:rPr lang="en-US" dirty="0" err="1"/>
              <a:t>metaboliše</a:t>
            </a:r>
            <a:r>
              <a:rPr lang="en-US" dirty="0"/>
              <a:t> se </a:t>
            </a:r>
            <a:r>
              <a:rPr lang="en-US" dirty="0" err="1"/>
              <a:t>mEq</a:t>
            </a:r>
            <a:r>
              <a:rPr lang="en-US" dirty="0"/>
              <a:t> za </a:t>
            </a:r>
            <a:r>
              <a:rPr lang="en-US" dirty="0" err="1"/>
              <a:t>mEq</a:t>
            </a:r>
            <a:r>
              <a:rPr lang="en-US" dirty="0"/>
              <a:t> do </a:t>
            </a:r>
            <a:r>
              <a:rPr lang="en-US" dirty="0" err="1"/>
              <a:t>bikarbonata</a:t>
            </a:r>
            <a:r>
              <a:rPr lang="en-US" dirty="0"/>
              <a:t> </a:t>
            </a:r>
            <a:r>
              <a:rPr lang="en-US" dirty="0" err="1"/>
              <a:t>kada</a:t>
            </a:r>
            <a:r>
              <a:rPr lang="en-US" dirty="0"/>
              <a:t> je </a:t>
            </a:r>
            <a:r>
              <a:rPr lang="en-US" dirty="0" err="1"/>
              <a:t>funkcija</a:t>
            </a:r>
            <a:r>
              <a:rPr lang="en-US" dirty="0"/>
              <a:t> </a:t>
            </a:r>
            <a:r>
              <a:rPr lang="en-US" dirty="0" err="1"/>
              <a:t>jetre</a:t>
            </a:r>
            <a:r>
              <a:rPr lang="en-US" dirty="0"/>
              <a:t> </a:t>
            </a:r>
            <a:r>
              <a:rPr lang="en-US" dirty="0" err="1"/>
              <a:t>normalna</a:t>
            </a:r>
            <a:r>
              <a:rPr lang="en-US" dirty="0"/>
              <a:t>)</a:t>
            </a:r>
            <a:endParaRPr lang="sr-Latn-RS" dirty="0"/>
          </a:p>
          <a:p>
            <a:r>
              <a:rPr lang="sr-Latn-RS" dirty="0"/>
              <a:t>Acetat </a:t>
            </a:r>
            <a:r>
              <a:rPr lang="en-US" dirty="0"/>
              <a:t>(2 </a:t>
            </a:r>
            <a:r>
              <a:rPr lang="en-US" dirty="0" err="1"/>
              <a:t>mEq</a:t>
            </a:r>
            <a:r>
              <a:rPr lang="en-US" dirty="0"/>
              <a:t>/mL)</a:t>
            </a:r>
            <a:r>
              <a:rPr lang="sr-Latn-RS" dirty="0"/>
              <a:t> se dodaje u rastvore za parenteralnu ishranu </a:t>
            </a:r>
          </a:p>
          <a:p>
            <a:r>
              <a:rPr lang="sr-Latn-RS" dirty="0"/>
              <a:t>Doza se određuje prema stepenu acidoze i prema odgovoru na inicijalnu dozu</a:t>
            </a:r>
            <a:endParaRPr lang="en-US" dirty="0"/>
          </a:p>
        </p:txBody>
      </p:sp>
    </p:spTree>
    <p:extLst>
      <p:ext uri="{BB962C8B-B14F-4D97-AF65-F5344CB8AC3E}">
        <p14:creationId xmlns:p14="http://schemas.microsoft.com/office/powerpoint/2010/main" val="2971696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96394-B53E-7DED-0EE2-3CD9243381DF}"/>
              </a:ext>
            </a:extLst>
          </p:cNvPr>
          <p:cNvSpPr>
            <a:spLocks noGrp="1"/>
          </p:cNvSpPr>
          <p:nvPr>
            <p:ph type="title"/>
          </p:nvPr>
        </p:nvSpPr>
        <p:spPr>
          <a:xfrm>
            <a:off x="838200" y="365125"/>
            <a:ext cx="8964168" cy="1325563"/>
          </a:xfrm>
        </p:spPr>
        <p:txBody>
          <a:bodyPr/>
          <a:lstStyle/>
          <a:p>
            <a:r>
              <a:rPr lang="sr-Latn-RS" dirty="0"/>
              <a:t>Trometamin kao alternativa bikarbonatima</a:t>
            </a:r>
            <a:endParaRPr lang="en-US" dirty="0"/>
          </a:p>
        </p:txBody>
      </p:sp>
      <p:sp>
        <p:nvSpPr>
          <p:cNvPr id="3" name="Content Placeholder 2">
            <a:extLst>
              <a:ext uri="{FF2B5EF4-FFF2-40B4-BE49-F238E27FC236}">
                <a16:creationId xmlns:a16="http://schemas.microsoft.com/office/drawing/2014/main" id="{1DDD1C56-71D4-F292-A6B9-95BBD9081695}"/>
              </a:ext>
            </a:extLst>
          </p:cNvPr>
          <p:cNvSpPr>
            <a:spLocks noGrp="1"/>
          </p:cNvSpPr>
          <p:nvPr>
            <p:ph idx="1"/>
          </p:nvPr>
        </p:nvSpPr>
        <p:spPr/>
        <p:txBody>
          <a:bodyPr>
            <a:normAutofit fontScale="55000" lnSpcReduction="20000"/>
          </a:bodyPr>
          <a:lstStyle/>
          <a:p>
            <a:r>
              <a:rPr lang="en-US" dirty="0"/>
              <a:t>T</a:t>
            </a:r>
            <a:r>
              <a:rPr lang="sr-Latn-RS" dirty="0"/>
              <a:t>rometamin</a:t>
            </a:r>
            <a:r>
              <a:rPr lang="en-US" dirty="0"/>
              <a:t> je </a:t>
            </a:r>
            <a:r>
              <a:rPr lang="en-US" dirty="0" err="1"/>
              <a:t>akceptor</a:t>
            </a:r>
            <a:r>
              <a:rPr lang="en-US" dirty="0"/>
              <a:t> </a:t>
            </a:r>
            <a:r>
              <a:rPr lang="en-US" dirty="0" err="1"/>
              <a:t>protona</a:t>
            </a:r>
            <a:r>
              <a:rPr lang="en-US" dirty="0"/>
              <a:t> </a:t>
            </a:r>
            <a:r>
              <a:rPr lang="en-US" dirty="0" err="1"/>
              <a:t>sa</a:t>
            </a:r>
            <a:r>
              <a:rPr lang="en-US" dirty="0"/>
              <a:t> </a:t>
            </a:r>
            <a:r>
              <a:rPr lang="en-US" dirty="0" err="1"/>
              <a:t>stehiometrijskom</a:t>
            </a:r>
            <a:r>
              <a:rPr lang="en-US" dirty="0"/>
              <a:t> </a:t>
            </a:r>
            <a:r>
              <a:rPr lang="en-US" dirty="0" err="1"/>
              <a:t>ekvivalentnošću</a:t>
            </a:r>
            <a:r>
              <a:rPr lang="en-US" dirty="0"/>
              <a:t> </a:t>
            </a:r>
            <a:r>
              <a:rPr lang="en-US" dirty="0" err="1"/>
              <a:t>titracije</a:t>
            </a:r>
            <a:r>
              <a:rPr lang="en-US" dirty="0"/>
              <a:t> 1 </a:t>
            </a:r>
            <a:r>
              <a:rPr lang="en-US" dirty="0" err="1"/>
              <a:t>protona</a:t>
            </a:r>
            <a:r>
              <a:rPr lang="en-US" dirty="0"/>
              <a:t> po </a:t>
            </a:r>
            <a:r>
              <a:rPr lang="en-US" dirty="0" err="1"/>
              <a:t>molekulu</a:t>
            </a:r>
            <a:r>
              <a:rPr lang="en-US" dirty="0"/>
              <a:t>. </a:t>
            </a:r>
            <a:endParaRPr lang="sr-Latn-RS" dirty="0"/>
          </a:p>
          <a:p>
            <a:r>
              <a:rPr lang="en-US" dirty="0"/>
              <a:t>In vivo, T</a:t>
            </a:r>
            <a:r>
              <a:rPr lang="sr-Latn-RS" dirty="0"/>
              <a:t>rometamin</a:t>
            </a:r>
            <a:r>
              <a:rPr lang="en-US" dirty="0"/>
              <a:t> </a:t>
            </a:r>
            <a:r>
              <a:rPr lang="en-US" dirty="0" err="1"/>
              <a:t>dopunjuje</a:t>
            </a:r>
            <a:r>
              <a:rPr lang="en-US" dirty="0"/>
              <a:t> </a:t>
            </a:r>
            <a:r>
              <a:rPr lang="en-US" dirty="0" err="1"/>
              <a:t>puferski</a:t>
            </a:r>
            <a:r>
              <a:rPr lang="en-US" dirty="0"/>
              <a:t> </a:t>
            </a:r>
            <a:r>
              <a:rPr lang="en-US" dirty="0" err="1"/>
              <a:t>kapacitet</a:t>
            </a:r>
            <a:r>
              <a:rPr lang="en-US" dirty="0"/>
              <a:t> </a:t>
            </a:r>
            <a:r>
              <a:rPr lang="en-US" dirty="0" err="1"/>
              <a:t>sistema</a:t>
            </a:r>
            <a:r>
              <a:rPr lang="en-US" dirty="0"/>
              <a:t> </a:t>
            </a:r>
            <a:r>
              <a:rPr lang="en-US" dirty="0" err="1"/>
              <a:t>bikarbonata</a:t>
            </a:r>
            <a:r>
              <a:rPr lang="en-US" dirty="0"/>
              <a:t> </a:t>
            </a:r>
            <a:r>
              <a:rPr lang="en-US" dirty="0" err="1"/>
              <a:t>krvi</a:t>
            </a:r>
            <a:r>
              <a:rPr lang="en-US" dirty="0"/>
              <a:t>, </a:t>
            </a:r>
            <a:r>
              <a:rPr lang="en-US" dirty="0" err="1"/>
              <a:t>prihvatajući</a:t>
            </a:r>
            <a:r>
              <a:rPr lang="en-US" dirty="0"/>
              <a:t> proton, </a:t>
            </a:r>
            <a:r>
              <a:rPr lang="en-US" dirty="0" err="1"/>
              <a:t>generišući</a:t>
            </a:r>
            <a:r>
              <a:rPr lang="en-US" dirty="0"/>
              <a:t> </a:t>
            </a:r>
            <a:r>
              <a:rPr lang="en-US" dirty="0" err="1"/>
              <a:t>bikarbonat</a:t>
            </a:r>
            <a:r>
              <a:rPr lang="en-US" dirty="0"/>
              <a:t> </a:t>
            </a:r>
            <a:r>
              <a:rPr lang="en-US" dirty="0" err="1"/>
              <a:t>i</a:t>
            </a:r>
            <a:r>
              <a:rPr lang="en-US" dirty="0"/>
              <a:t> </a:t>
            </a:r>
            <a:r>
              <a:rPr lang="en-US" dirty="0" err="1"/>
              <a:t>smanjujući</a:t>
            </a:r>
            <a:r>
              <a:rPr lang="en-US" dirty="0"/>
              <a:t> </a:t>
            </a:r>
            <a:r>
              <a:rPr lang="en-US" dirty="0" err="1"/>
              <a:t>parcijalni</a:t>
            </a:r>
            <a:r>
              <a:rPr lang="en-US" dirty="0"/>
              <a:t> </a:t>
            </a:r>
            <a:r>
              <a:rPr lang="en-US" dirty="0" err="1"/>
              <a:t>pritisak</a:t>
            </a:r>
            <a:r>
              <a:rPr lang="en-US" dirty="0"/>
              <a:t> </a:t>
            </a:r>
            <a:r>
              <a:rPr lang="en-US" dirty="0" err="1"/>
              <a:t>ugljen-dioksida</a:t>
            </a:r>
            <a:r>
              <a:rPr lang="en-US" dirty="0"/>
              <a:t> u </a:t>
            </a:r>
            <a:r>
              <a:rPr lang="en-US" dirty="0" err="1"/>
              <a:t>arterijskoj</a:t>
            </a:r>
            <a:r>
              <a:rPr lang="en-US" dirty="0"/>
              <a:t> </a:t>
            </a:r>
            <a:r>
              <a:rPr lang="en-US" dirty="0" err="1"/>
              <a:t>krvi</a:t>
            </a:r>
            <a:r>
              <a:rPr lang="en-US" dirty="0"/>
              <a:t> (paCO2). </a:t>
            </a:r>
            <a:endParaRPr lang="sr-Latn-RS" dirty="0"/>
          </a:p>
          <a:p>
            <a:r>
              <a:rPr lang="en-US" dirty="0" err="1"/>
              <a:t>Brzo</a:t>
            </a:r>
            <a:r>
              <a:rPr lang="en-US" dirty="0"/>
              <a:t> se </a:t>
            </a:r>
            <a:r>
              <a:rPr lang="en-US" dirty="0" err="1"/>
              <a:t>distribuira</a:t>
            </a:r>
            <a:r>
              <a:rPr lang="en-US" dirty="0"/>
              <a:t> </a:t>
            </a:r>
            <a:r>
              <a:rPr lang="en-US" dirty="0" err="1"/>
              <a:t>kroz</a:t>
            </a:r>
            <a:r>
              <a:rPr lang="en-US" dirty="0"/>
              <a:t> </a:t>
            </a:r>
            <a:r>
              <a:rPr lang="en-US" dirty="0" err="1"/>
              <a:t>ekstracelularni</a:t>
            </a:r>
            <a:r>
              <a:rPr lang="en-US" dirty="0"/>
              <a:t> </a:t>
            </a:r>
            <a:r>
              <a:rPr lang="en-US" dirty="0" err="1"/>
              <a:t>prostor</a:t>
            </a:r>
            <a:r>
              <a:rPr lang="en-US" dirty="0"/>
              <a:t> </a:t>
            </a:r>
            <a:r>
              <a:rPr lang="en-US" dirty="0" err="1"/>
              <a:t>i</a:t>
            </a:r>
            <a:r>
              <a:rPr lang="en-US" dirty="0"/>
              <a:t> </a:t>
            </a:r>
            <a:r>
              <a:rPr lang="en-US" dirty="0" err="1"/>
              <a:t>polako</a:t>
            </a:r>
            <a:r>
              <a:rPr lang="en-US" dirty="0"/>
              <a:t> </a:t>
            </a:r>
            <a:r>
              <a:rPr lang="en-US" dirty="0" err="1"/>
              <a:t>prodire</a:t>
            </a:r>
            <a:r>
              <a:rPr lang="en-US" dirty="0"/>
              <a:t> u </a:t>
            </a:r>
            <a:r>
              <a:rPr lang="en-US" dirty="0" err="1"/>
              <a:t>intracelularni</a:t>
            </a:r>
            <a:r>
              <a:rPr lang="en-US" dirty="0"/>
              <a:t> </a:t>
            </a:r>
            <a:r>
              <a:rPr lang="en-US" dirty="0" err="1"/>
              <a:t>prostor</a:t>
            </a:r>
            <a:r>
              <a:rPr lang="en-US" dirty="0"/>
              <a:t>, </a:t>
            </a:r>
            <a:r>
              <a:rPr lang="en-US" dirty="0" err="1"/>
              <a:t>osim</a:t>
            </a:r>
            <a:r>
              <a:rPr lang="en-US" dirty="0"/>
              <a:t> </a:t>
            </a:r>
            <a:r>
              <a:rPr lang="en-US" dirty="0" err="1"/>
              <a:t>eritrocita</a:t>
            </a:r>
            <a:r>
              <a:rPr lang="en-US" dirty="0"/>
              <a:t> </a:t>
            </a:r>
            <a:r>
              <a:rPr lang="en-US" dirty="0" err="1"/>
              <a:t>i</a:t>
            </a:r>
            <a:r>
              <a:rPr lang="en-US" dirty="0"/>
              <a:t> </a:t>
            </a:r>
            <a:r>
              <a:rPr lang="en-US" dirty="0" err="1"/>
              <a:t>hepatocita</a:t>
            </a:r>
            <a:r>
              <a:rPr lang="en-US" dirty="0"/>
              <a:t>, a </a:t>
            </a:r>
            <a:r>
              <a:rPr lang="en-US" dirty="0" err="1"/>
              <a:t>izlučuje</a:t>
            </a:r>
            <a:r>
              <a:rPr lang="en-US" dirty="0"/>
              <a:t> se </a:t>
            </a:r>
            <a:r>
              <a:rPr lang="en-US" dirty="0" err="1"/>
              <a:t>bubrezima</a:t>
            </a:r>
            <a:r>
              <a:rPr lang="en-US" dirty="0"/>
              <a:t> u </a:t>
            </a:r>
            <a:r>
              <a:rPr lang="en-US" dirty="0" err="1"/>
              <a:t>svom</a:t>
            </a:r>
            <a:r>
              <a:rPr lang="en-US" dirty="0"/>
              <a:t> </a:t>
            </a:r>
            <a:r>
              <a:rPr lang="en-US" dirty="0" err="1"/>
              <a:t>protoniranom</a:t>
            </a:r>
            <a:r>
              <a:rPr lang="en-US" dirty="0"/>
              <a:t> </a:t>
            </a:r>
            <a:r>
              <a:rPr lang="en-US" dirty="0" err="1"/>
              <a:t>obliku</a:t>
            </a:r>
            <a:r>
              <a:rPr lang="en-US" dirty="0"/>
              <a:t> </a:t>
            </a:r>
            <a:r>
              <a:rPr lang="en-US" dirty="0" err="1"/>
              <a:t>brzinom</a:t>
            </a:r>
            <a:r>
              <a:rPr lang="en-US" dirty="0"/>
              <a:t> </a:t>
            </a:r>
            <a:r>
              <a:rPr lang="en-US" dirty="0" err="1"/>
              <a:t>koja</a:t>
            </a:r>
            <a:r>
              <a:rPr lang="en-US" dirty="0"/>
              <a:t> </a:t>
            </a:r>
            <a:r>
              <a:rPr lang="en-US" dirty="0" err="1"/>
              <a:t>blago</a:t>
            </a:r>
            <a:r>
              <a:rPr lang="en-US" dirty="0"/>
              <a:t> </a:t>
            </a:r>
            <a:r>
              <a:rPr lang="en-US" dirty="0" err="1"/>
              <a:t>premašuje</a:t>
            </a:r>
            <a:r>
              <a:rPr lang="en-US" dirty="0"/>
              <a:t> </a:t>
            </a:r>
            <a:r>
              <a:rPr lang="en-US" dirty="0" err="1"/>
              <a:t>klirens</a:t>
            </a:r>
            <a:r>
              <a:rPr lang="en-US" dirty="0"/>
              <a:t> </a:t>
            </a:r>
            <a:r>
              <a:rPr lang="en-US" dirty="0" err="1"/>
              <a:t>kreatinina</a:t>
            </a:r>
            <a:r>
              <a:rPr lang="en-US" dirty="0"/>
              <a:t>. </a:t>
            </a:r>
            <a:endParaRPr lang="sr-Latn-RS" dirty="0"/>
          </a:p>
          <a:p>
            <a:r>
              <a:rPr lang="en-US" dirty="0" err="1"/>
              <a:t>Iritacija</a:t>
            </a:r>
            <a:r>
              <a:rPr lang="en-US" dirty="0"/>
              <a:t> </a:t>
            </a:r>
            <a:r>
              <a:rPr lang="en-US" dirty="0" err="1"/>
              <a:t>tkiva</a:t>
            </a:r>
            <a:r>
              <a:rPr lang="en-US" dirty="0"/>
              <a:t> </a:t>
            </a:r>
            <a:r>
              <a:rPr lang="en-US" dirty="0" err="1"/>
              <a:t>i</a:t>
            </a:r>
            <a:r>
              <a:rPr lang="en-US" dirty="0"/>
              <a:t> </a:t>
            </a:r>
            <a:r>
              <a:rPr lang="en-US" dirty="0" err="1"/>
              <a:t>venska</a:t>
            </a:r>
            <a:r>
              <a:rPr lang="en-US" dirty="0"/>
              <a:t> </a:t>
            </a:r>
            <a:r>
              <a:rPr lang="en-US" dirty="0" err="1"/>
              <a:t>tromboza</a:t>
            </a:r>
            <a:r>
              <a:rPr lang="en-US" dirty="0"/>
              <a:t> </a:t>
            </a:r>
            <a:r>
              <a:rPr lang="en-US" dirty="0" err="1"/>
              <a:t>na</a:t>
            </a:r>
            <a:r>
              <a:rPr lang="en-US" dirty="0"/>
              <a:t> </a:t>
            </a:r>
            <a:r>
              <a:rPr lang="en-US" dirty="0" err="1"/>
              <a:t>mestu</a:t>
            </a:r>
            <a:r>
              <a:rPr lang="en-US" dirty="0"/>
              <a:t> </a:t>
            </a:r>
            <a:r>
              <a:rPr lang="en-US" dirty="0" err="1"/>
              <a:t>primene</a:t>
            </a:r>
            <a:r>
              <a:rPr lang="en-US" dirty="0"/>
              <a:t> </a:t>
            </a:r>
            <a:r>
              <a:rPr lang="en-US" dirty="0" err="1"/>
              <a:t>javljaju</a:t>
            </a:r>
            <a:r>
              <a:rPr lang="en-US" dirty="0"/>
              <a:t> se </a:t>
            </a:r>
            <a:r>
              <a:rPr lang="en-US" dirty="0" err="1"/>
              <a:t>kada</a:t>
            </a:r>
            <a:r>
              <a:rPr lang="en-US" dirty="0"/>
              <a:t> se THAM </a:t>
            </a:r>
            <a:r>
              <a:rPr lang="en-US" dirty="0" err="1"/>
              <a:t>baza</a:t>
            </a:r>
            <a:r>
              <a:rPr lang="en-US" dirty="0"/>
              <a:t> (pH 10,4) </a:t>
            </a:r>
            <a:r>
              <a:rPr lang="en-US" dirty="0" err="1"/>
              <a:t>primenjuje</a:t>
            </a:r>
            <a:r>
              <a:rPr lang="en-US" dirty="0"/>
              <a:t> </a:t>
            </a:r>
            <a:r>
              <a:rPr lang="en-US" dirty="0" err="1"/>
              <a:t>kroz</a:t>
            </a:r>
            <a:r>
              <a:rPr lang="en-US" dirty="0"/>
              <a:t> </a:t>
            </a:r>
            <a:r>
              <a:rPr lang="en-US" dirty="0" err="1"/>
              <a:t>perifernu</a:t>
            </a:r>
            <a:r>
              <a:rPr lang="en-US" dirty="0"/>
              <a:t> </a:t>
            </a:r>
            <a:r>
              <a:rPr lang="en-US" dirty="0" err="1"/>
              <a:t>ili</a:t>
            </a:r>
            <a:r>
              <a:rPr lang="en-US" dirty="0"/>
              <a:t> </a:t>
            </a:r>
            <a:r>
              <a:rPr lang="en-US" dirty="0" err="1"/>
              <a:t>umbilikalnu</a:t>
            </a:r>
            <a:r>
              <a:rPr lang="en-US" dirty="0"/>
              <a:t> </a:t>
            </a:r>
            <a:r>
              <a:rPr lang="en-US" dirty="0" err="1"/>
              <a:t>venu</a:t>
            </a:r>
            <a:r>
              <a:rPr lang="en-US" dirty="0"/>
              <a:t>: T</a:t>
            </a:r>
            <a:r>
              <a:rPr lang="sr-Latn-RS" dirty="0"/>
              <a:t>rometamin</a:t>
            </a:r>
            <a:r>
              <a:rPr lang="en-US" dirty="0"/>
              <a:t> </a:t>
            </a:r>
            <a:r>
              <a:rPr lang="en-US" dirty="0" err="1"/>
              <a:t>acetat</a:t>
            </a:r>
            <a:r>
              <a:rPr lang="en-US" dirty="0"/>
              <a:t> 0,3 mol/L (pH 8,6) se dobro </a:t>
            </a:r>
            <a:r>
              <a:rPr lang="en-US" dirty="0" err="1"/>
              <a:t>podnosi</a:t>
            </a:r>
            <a:r>
              <a:rPr lang="en-US" dirty="0"/>
              <a:t>, ne </a:t>
            </a:r>
            <a:r>
              <a:rPr lang="en-US" dirty="0" err="1"/>
              <a:t>izaziva</a:t>
            </a:r>
            <a:r>
              <a:rPr lang="en-US" dirty="0"/>
              <a:t> </a:t>
            </a:r>
            <a:r>
              <a:rPr lang="en-US" dirty="0" err="1"/>
              <a:t>iritaciju</a:t>
            </a:r>
            <a:r>
              <a:rPr lang="en-US" dirty="0"/>
              <a:t> </a:t>
            </a:r>
            <a:r>
              <a:rPr lang="en-US" dirty="0" err="1"/>
              <a:t>tkiva</a:t>
            </a:r>
            <a:r>
              <a:rPr lang="en-US" dirty="0"/>
              <a:t> </a:t>
            </a:r>
            <a:r>
              <a:rPr lang="en-US" dirty="0" err="1"/>
              <a:t>ili</a:t>
            </a:r>
            <a:r>
              <a:rPr lang="en-US" dirty="0"/>
              <a:t> vena. </a:t>
            </a:r>
            <a:endParaRPr lang="sr-Latn-RS" dirty="0"/>
          </a:p>
          <a:p>
            <a:r>
              <a:rPr lang="en-US" dirty="0"/>
              <a:t>U </a:t>
            </a:r>
            <a:r>
              <a:rPr lang="en-US" dirty="0" err="1"/>
              <a:t>velikim</a:t>
            </a:r>
            <a:r>
              <a:rPr lang="en-US" dirty="0"/>
              <a:t> </a:t>
            </a:r>
            <a:r>
              <a:rPr lang="en-US" dirty="0" err="1"/>
              <a:t>dozama</a:t>
            </a:r>
            <a:r>
              <a:rPr lang="en-US" dirty="0"/>
              <a:t>, T</a:t>
            </a:r>
            <a:r>
              <a:rPr lang="sr-Latn-RS" dirty="0"/>
              <a:t>rometamin</a:t>
            </a:r>
            <a:r>
              <a:rPr lang="en-US" dirty="0"/>
              <a:t> </a:t>
            </a:r>
            <a:r>
              <a:rPr lang="en-US" dirty="0" err="1"/>
              <a:t>može</a:t>
            </a:r>
            <a:r>
              <a:rPr lang="en-US" dirty="0"/>
              <a:t> </a:t>
            </a:r>
            <a:r>
              <a:rPr lang="en-US" dirty="0" err="1"/>
              <a:t>izazvati</a:t>
            </a:r>
            <a:r>
              <a:rPr lang="en-US" dirty="0"/>
              <a:t> </a:t>
            </a:r>
            <a:r>
              <a:rPr lang="en-US" dirty="0" err="1"/>
              <a:t>respiratornu</a:t>
            </a:r>
            <a:r>
              <a:rPr lang="en-US" dirty="0"/>
              <a:t> </a:t>
            </a:r>
            <a:r>
              <a:rPr lang="en-US" dirty="0" err="1"/>
              <a:t>depresiju</a:t>
            </a:r>
            <a:r>
              <a:rPr lang="en-US" dirty="0"/>
              <a:t> </a:t>
            </a:r>
            <a:r>
              <a:rPr lang="en-US" dirty="0" err="1"/>
              <a:t>i</a:t>
            </a:r>
            <a:r>
              <a:rPr lang="en-US" dirty="0"/>
              <a:t> </a:t>
            </a:r>
            <a:r>
              <a:rPr lang="en-US" dirty="0" err="1"/>
              <a:t>hipoglikemiju</a:t>
            </a:r>
            <a:r>
              <a:rPr lang="en-US" dirty="0"/>
              <a:t>, </a:t>
            </a:r>
            <a:r>
              <a:rPr lang="en-US" dirty="0" err="1"/>
              <a:t>što</a:t>
            </a:r>
            <a:r>
              <a:rPr lang="en-US" dirty="0"/>
              <a:t> </a:t>
            </a:r>
            <a:r>
              <a:rPr lang="en-US" dirty="0" err="1"/>
              <a:t>će</a:t>
            </a:r>
            <a:r>
              <a:rPr lang="en-US" dirty="0"/>
              <a:t> </a:t>
            </a:r>
            <a:r>
              <a:rPr lang="en-US" dirty="0" err="1"/>
              <a:t>zahtevati</a:t>
            </a:r>
            <a:r>
              <a:rPr lang="en-US" dirty="0"/>
              <a:t> </a:t>
            </a:r>
            <a:r>
              <a:rPr lang="en-US" dirty="0" err="1"/>
              <a:t>pomoc</a:t>
            </a:r>
            <a:r>
              <a:rPr lang="en-US" dirty="0"/>
              <a:t>́ </a:t>
            </a:r>
            <a:r>
              <a:rPr lang="en-US" dirty="0" err="1"/>
              <a:t>ventilacije</a:t>
            </a:r>
            <a:r>
              <a:rPr lang="en-US" dirty="0"/>
              <a:t> </a:t>
            </a:r>
            <a:r>
              <a:rPr lang="en-US" dirty="0" err="1"/>
              <a:t>i</a:t>
            </a:r>
            <a:r>
              <a:rPr lang="en-US" dirty="0"/>
              <a:t> </a:t>
            </a:r>
            <a:r>
              <a:rPr lang="en-US" dirty="0" err="1"/>
              <a:t>primenu</a:t>
            </a:r>
            <a:r>
              <a:rPr lang="en-US" dirty="0"/>
              <a:t> </a:t>
            </a:r>
            <a:r>
              <a:rPr lang="en-US" dirty="0" err="1"/>
              <a:t>glukoze</a:t>
            </a:r>
            <a:r>
              <a:rPr lang="en-US" dirty="0"/>
              <a:t>. </a:t>
            </a:r>
            <a:endParaRPr lang="sr-Latn-RS" dirty="0"/>
          </a:p>
          <a:p>
            <a:r>
              <a:rPr lang="en-US" dirty="0" err="1"/>
              <a:t>Početna</a:t>
            </a:r>
            <a:r>
              <a:rPr lang="en-US" dirty="0"/>
              <a:t> </a:t>
            </a:r>
            <a:r>
              <a:rPr lang="en-US" dirty="0" err="1"/>
              <a:t>doza</a:t>
            </a:r>
            <a:r>
              <a:rPr lang="en-US" dirty="0"/>
              <a:t> T</a:t>
            </a:r>
            <a:r>
              <a:rPr lang="sr-Latn-RS" dirty="0"/>
              <a:t>rometamin</a:t>
            </a:r>
            <a:r>
              <a:rPr lang="en-US" dirty="0"/>
              <a:t> </a:t>
            </a:r>
            <a:r>
              <a:rPr lang="en-US" dirty="0" err="1"/>
              <a:t>acetata</a:t>
            </a:r>
            <a:r>
              <a:rPr lang="en-US" dirty="0"/>
              <a:t> od 0,3 mol/L u </a:t>
            </a:r>
            <a:r>
              <a:rPr lang="en-US" dirty="0" err="1"/>
              <a:t>lečenju</a:t>
            </a:r>
            <a:r>
              <a:rPr lang="en-US" dirty="0"/>
              <a:t> </a:t>
            </a:r>
            <a:r>
              <a:rPr lang="en-US" dirty="0" err="1"/>
              <a:t>acidemije</a:t>
            </a:r>
            <a:r>
              <a:rPr lang="en-US" dirty="0"/>
              <a:t> </a:t>
            </a:r>
            <a:r>
              <a:rPr lang="en-US" dirty="0" err="1"/>
              <a:t>može</a:t>
            </a:r>
            <a:r>
              <a:rPr lang="en-US" dirty="0"/>
              <a:t> se </a:t>
            </a:r>
            <a:r>
              <a:rPr lang="en-US" dirty="0" err="1"/>
              <a:t>proceniti</a:t>
            </a:r>
            <a:r>
              <a:rPr lang="en-US" dirty="0"/>
              <a:t> </a:t>
            </a:r>
            <a:r>
              <a:rPr lang="en-US" dirty="0" err="1"/>
              <a:t>na</a:t>
            </a:r>
            <a:r>
              <a:rPr lang="en-US" dirty="0"/>
              <a:t> </a:t>
            </a:r>
            <a:r>
              <a:rPr lang="en-US" dirty="0" err="1"/>
              <a:t>sledeći</a:t>
            </a:r>
            <a:r>
              <a:rPr lang="en-US" dirty="0"/>
              <a:t> </a:t>
            </a:r>
            <a:r>
              <a:rPr lang="en-US" dirty="0" err="1"/>
              <a:t>način</a:t>
            </a:r>
            <a:r>
              <a:rPr lang="en-US" dirty="0"/>
              <a:t>: THAM (ml </a:t>
            </a:r>
            <a:r>
              <a:rPr lang="en-US" dirty="0" err="1"/>
              <a:t>rastvora</a:t>
            </a:r>
            <a:r>
              <a:rPr lang="en-US" dirty="0"/>
              <a:t> od 0,3 mol/L) = </a:t>
            </a:r>
            <a:r>
              <a:rPr lang="en-US" dirty="0" err="1"/>
              <a:t>telesna</a:t>
            </a:r>
            <a:r>
              <a:rPr lang="en-US" dirty="0"/>
              <a:t> </a:t>
            </a:r>
            <a:r>
              <a:rPr lang="en-US" dirty="0" err="1"/>
              <a:t>težina</a:t>
            </a:r>
            <a:r>
              <a:rPr lang="en-US" dirty="0"/>
              <a:t> bez </a:t>
            </a:r>
            <a:r>
              <a:rPr lang="en-US" dirty="0" err="1"/>
              <a:t>masti</a:t>
            </a:r>
            <a:r>
              <a:rPr lang="en-US" dirty="0"/>
              <a:t> (kg) x deficit </a:t>
            </a:r>
            <a:r>
              <a:rPr lang="en-US" dirty="0" err="1"/>
              <a:t>baze</a:t>
            </a:r>
            <a:r>
              <a:rPr lang="en-US" dirty="0"/>
              <a:t> (mmol/L). </a:t>
            </a:r>
            <a:r>
              <a:rPr lang="en-US" dirty="0" err="1"/>
              <a:t>Maksimalna</a:t>
            </a:r>
            <a:r>
              <a:rPr lang="en-US" dirty="0"/>
              <a:t> </a:t>
            </a:r>
            <a:r>
              <a:rPr lang="en-US" dirty="0" err="1"/>
              <a:t>dnevna</a:t>
            </a:r>
            <a:r>
              <a:rPr lang="en-US" dirty="0"/>
              <a:t> </a:t>
            </a:r>
            <a:r>
              <a:rPr lang="en-US" dirty="0" err="1"/>
              <a:t>doza</a:t>
            </a:r>
            <a:r>
              <a:rPr lang="en-US" dirty="0"/>
              <a:t> je 15 mmol/kg za </a:t>
            </a:r>
            <a:r>
              <a:rPr lang="en-US" dirty="0" err="1"/>
              <a:t>odraslu</a:t>
            </a:r>
            <a:r>
              <a:rPr lang="en-US" dirty="0"/>
              <a:t> </a:t>
            </a:r>
            <a:r>
              <a:rPr lang="en-US" dirty="0" err="1"/>
              <a:t>osobu</a:t>
            </a:r>
            <a:r>
              <a:rPr lang="en-US" dirty="0"/>
              <a:t> (3,5L </a:t>
            </a:r>
            <a:r>
              <a:rPr lang="en-US" dirty="0" err="1"/>
              <a:t>rastvora</a:t>
            </a:r>
            <a:r>
              <a:rPr lang="en-US" dirty="0"/>
              <a:t> od 0,3 mol/L </a:t>
            </a:r>
            <a:r>
              <a:rPr lang="en-US" dirty="0" err="1"/>
              <a:t>kod</a:t>
            </a:r>
            <a:r>
              <a:rPr lang="en-US" dirty="0"/>
              <a:t> </a:t>
            </a:r>
            <a:r>
              <a:rPr lang="en-US" dirty="0" err="1"/>
              <a:t>pacijenta</a:t>
            </a:r>
            <a:r>
              <a:rPr lang="en-US" dirty="0"/>
              <a:t> od 70 kg). </a:t>
            </a:r>
            <a:endParaRPr lang="sr-Latn-RS" dirty="0"/>
          </a:p>
          <a:p>
            <a:r>
              <a:rPr lang="en-US" dirty="0"/>
              <a:t>Kada </a:t>
            </a:r>
            <a:r>
              <a:rPr lang="en-US" dirty="0" err="1"/>
              <a:t>poremećaji</a:t>
            </a:r>
            <a:r>
              <a:rPr lang="en-US" dirty="0"/>
              <a:t> </a:t>
            </a:r>
            <a:r>
              <a:rPr lang="en-US" dirty="0" err="1"/>
              <a:t>dovedu</a:t>
            </a:r>
            <a:r>
              <a:rPr lang="en-US" dirty="0"/>
              <a:t> do </a:t>
            </a:r>
            <a:r>
              <a:rPr lang="en-US" dirty="0" err="1"/>
              <a:t>teške</a:t>
            </a:r>
            <a:r>
              <a:rPr lang="en-US" dirty="0"/>
              <a:t> </a:t>
            </a:r>
            <a:r>
              <a:rPr lang="en-US" dirty="0" err="1"/>
              <a:t>hiperkapnične</a:t>
            </a:r>
            <a:r>
              <a:rPr lang="en-US" dirty="0"/>
              <a:t> </a:t>
            </a:r>
            <a:r>
              <a:rPr lang="en-US" dirty="0" err="1"/>
              <a:t>ili</a:t>
            </a:r>
            <a:r>
              <a:rPr lang="en-US" dirty="0"/>
              <a:t> </a:t>
            </a:r>
            <a:r>
              <a:rPr lang="en-US" dirty="0" err="1"/>
              <a:t>metaboličke</a:t>
            </a:r>
            <a:r>
              <a:rPr lang="en-US" dirty="0"/>
              <a:t> </a:t>
            </a:r>
            <a:r>
              <a:rPr lang="en-US" dirty="0" err="1"/>
              <a:t>acidemije</a:t>
            </a:r>
            <a:r>
              <a:rPr lang="en-US" dirty="0"/>
              <a:t>, </a:t>
            </a:r>
            <a:r>
              <a:rPr lang="en-US" dirty="0" err="1"/>
              <a:t>koja</a:t>
            </a:r>
            <a:r>
              <a:rPr lang="en-US" dirty="0"/>
              <a:t> </a:t>
            </a:r>
            <a:r>
              <a:rPr lang="en-US" dirty="0" err="1"/>
              <a:t>prevazilazi</a:t>
            </a:r>
            <a:r>
              <a:rPr lang="en-US" dirty="0"/>
              <a:t> </a:t>
            </a:r>
            <a:r>
              <a:rPr lang="en-US" dirty="0" err="1"/>
              <a:t>kapacitet</a:t>
            </a:r>
            <a:r>
              <a:rPr lang="en-US" dirty="0"/>
              <a:t> </a:t>
            </a:r>
            <a:r>
              <a:rPr lang="en-US" dirty="0" err="1"/>
              <a:t>normalnih</a:t>
            </a:r>
            <a:r>
              <a:rPr lang="en-US" dirty="0"/>
              <a:t> pH </a:t>
            </a:r>
            <a:r>
              <a:rPr lang="en-US" dirty="0" err="1"/>
              <a:t>homeostatskih</a:t>
            </a:r>
            <a:r>
              <a:rPr lang="en-US" dirty="0"/>
              <a:t> </a:t>
            </a:r>
            <a:r>
              <a:rPr lang="en-US" dirty="0" err="1"/>
              <a:t>mehanizama</a:t>
            </a:r>
            <a:r>
              <a:rPr lang="en-US" dirty="0"/>
              <a:t> (pH &lt; </a:t>
            </a:r>
            <a:r>
              <a:rPr lang="en-US" dirty="0" err="1"/>
              <a:t>ili</a:t>
            </a:r>
            <a:r>
              <a:rPr lang="en-US" dirty="0"/>
              <a:t> = 7,20), </a:t>
            </a:r>
            <a:r>
              <a:rPr lang="en-US" dirty="0" err="1"/>
              <a:t>upotreba</a:t>
            </a:r>
            <a:r>
              <a:rPr lang="en-US" dirty="0"/>
              <a:t> T</a:t>
            </a:r>
            <a:r>
              <a:rPr lang="sr-Latn-RS" dirty="0"/>
              <a:t>rometamin</a:t>
            </a:r>
            <a:r>
              <a:rPr lang="en-US" dirty="0"/>
              <a:t>a </a:t>
            </a:r>
            <a:r>
              <a:rPr lang="en-US" dirty="0" err="1"/>
              <a:t>unutar</a:t>
            </a:r>
            <a:r>
              <a:rPr lang="en-US" dirty="0"/>
              <a:t> „</a:t>
            </a:r>
            <a:r>
              <a:rPr lang="en-US" dirty="0" err="1"/>
              <a:t>terapeutskog</a:t>
            </a:r>
            <a:r>
              <a:rPr lang="en-US" dirty="0"/>
              <a:t> </a:t>
            </a:r>
            <a:r>
              <a:rPr lang="en-US" dirty="0" err="1"/>
              <a:t>prozora</a:t>
            </a:r>
            <a:r>
              <a:rPr lang="en-US" dirty="0"/>
              <a:t>“ je </a:t>
            </a:r>
            <a:r>
              <a:rPr lang="en-US" dirty="0" err="1"/>
              <a:t>efikasna</a:t>
            </a:r>
            <a:r>
              <a:rPr lang="en-US" dirty="0"/>
              <a:t> </a:t>
            </a:r>
            <a:r>
              <a:rPr lang="en-US" dirty="0" err="1"/>
              <a:t>terapija</a:t>
            </a:r>
            <a:r>
              <a:rPr lang="en-US" dirty="0"/>
              <a:t>. </a:t>
            </a:r>
            <a:r>
              <a:rPr lang="en-US" dirty="0" err="1"/>
              <a:t>Može</a:t>
            </a:r>
            <a:r>
              <a:rPr lang="en-US" dirty="0"/>
              <a:t> da </a:t>
            </a:r>
            <a:r>
              <a:rPr lang="en-US" dirty="0" err="1"/>
              <a:t>obnovi</a:t>
            </a:r>
            <a:r>
              <a:rPr lang="en-US" dirty="0"/>
              <a:t> pH </a:t>
            </a:r>
            <a:r>
              <a:rPr lang="en-US" dirty="0" err="1"/>
              <a:t>unutrašnjeg</a:t>
            </a:r>
            <a:r>
              <a:rPr lang="en-US" dirty="0"/>
              <a:t> </a:t>
            </a:r>
            <a:r>
              <a:rPr lang="en-US" dirty="0" err="1"/>
              <a:t>okruženja</a:t>
            </a:r>
            <a:r>
              <a:rPr lang="en-US" dirty="0"/>
              <a:t>, </a:t>
            </a:r>
            <a:r>
              <a:rPr lang="en-US" dirty="0" err="1"/>
              <a:t>čime</a:t>
            </a:r>
            <a:r>
              <a:rPr lang="en-US" dirty="0"/>
              <a:t> se </a:t>
            </a:r>
            <a:r>
              <a:rPr lang="en-US" dirty="0" err="1"/>
              <a:t>omogućava</a:t>
            </a:r>
            <a:r>
              <a:rPr lang="en-US" dirty="0"/>
              <a:t> </a:t>
            </a:r>
            <a:r>
              <a:rPr lang="en-US" dirty="0" err="1"/>
              <a:t>homeostatskim</a:t>
            </a:r>
            <a:r>
              <a:rPr lang="en-US" dirty="0"/>
              <a:t> </a:t>
            </a:r>
            <a:r>
              <a:rPr lang="en-US" dirty="0" err="1"/>
              <a:t>mehanizmima</a:t>
            </a:r>
            <a:r>
              <a:rPr lang="en-US" dirty="0"/>
              <a:t> </a:t>
            </a:r>
            <a:r>
              <a:rPr lang="en-US" dirty="0" err="1"/>
              <a:t>kiselo-bazne</a:t>
            </a:r>
            <a:r>
              <a:rPr lang="en-US" dirty="0"/>
              <a:t> </a:t>
            </a:r>
            <a:r>
              <a:rPr lang="en-US" dirty="0" err="1"/>
              <a:t>regulacije</a:t>
            </a:r>
            <a:r>
              <a:rPr lang="en-US" dirty="0"/>
              <a:t> da </a:t>
            </a:r>
            <a:r>
              <a:rPr lang="en-US" dirty="0" err="1"/>
              <a:t>preuzmu</a:t>
            </a:r>
            <a:r>
              <a:rPr lang="en-US" dirty="0"/>
              <a:t> </a:t>
            </a:r>
            <a:r>
              <a:rPr lang="en-US" dirty="0" err="1"/>
              <a:t>svoju</a:t>
            </a:r>
            <a:r>
              <a:rPr lang="en-US" dirty="0"/>
              <a:t> </a:t>
            </a:r>
            <a:r>
              <a:rPr lang="en-US" dirty="0" err="1"/>
              <a:t>normalnu</a:t>
            </a:r>
            <a:r>
              <a:rPr lang="en-US" dirty="0"/>
              <a:t> </a:t>
            </a:r>
            <a:r>
              <a:rPr lang="en-US" dirty="0" err="1"/>
              <a:t>funkciju</a:t>
            </a:r>
            <a:r>
              <a:rPr lang="en-US" dirty="0"/>
              <a:t>. </a:t>
            </a:r>
            <a:endParaRPr lang="sr-Latn-RS" dirty="0"/>
          </a:p>
          <a:p>
            <a:r>
              <a:rPr lang="en-US" dirty="0"/>
              <a:t>U </a:t>
            </a:r>
            <a:r>
              <a:rPr lang="en-US" dirty="0" err="1"/>
              <a:t>lečenju</a:t>
            </a:r>
            <a:r>
              <a:rPr lang="en-US" dirty="0"/>
              <a:t> </a:t>
            </a:r>
            <a:r>
              <a:rPr lang="en-US" dirty="0" err="1"/>
              <a:t>respiratorne</a:t>
            </a:r>
            <a:r>
              <a:rPr lang="en-US" dirty="0"/>
              <a:t> </a:t>
            </a:r>
            <a:r>
              <a:rPr lang="en-US" dirty="0" err="1"/>
              <a:t>insuficijencije</a:t>
            </a:r>
            <a:r>
              <a:rPr lang="en-US" dirty="0"/>
              <a:t>, T</a:t>
            </a:r>
            <a:r>
              <a:rPr lang="sr-Latn-RS" dirty="0"/>
              <a:t>rometamin</a:t>
            </a:r>
            <a:r>
              <a:rPr lang="en-US" dirty="0"/>
              <a:t> se </a:t>
            </a:r>
            <a:r>
              <a:rPr lang="en-US" dirty="0" err="1"/>
              <a:t>koristi</a:t>
            </a:r>
            <a:r>
              <a:rPr lang="en-US" dirty="0"/>
              <a:t> u </a:t>
            </a:r>
            <a:r>
              <a:rPr lang="en-US" dirty="0" err="1"/>
              <a:t>kombinaciji</a:t>
            </a:r>
            <a:r>
              <a:rPr lang="en-US" dirty="0"/>
              <a:t> </a:t>
            </a:r>
            <a:r>
              <a:rPr lang="en-US" dirty="0" err="1"/>
              <a:t>sa</a:t>
            </a:r>
            <a:r>
              <a:rPr lang="en-US" dirty="0"/>
              <a:t> </a:t>
            </a:r>
            <a:r>
              <a:rPr lang="en-US" dirty="0" err="1"/>
              <a:t>hipotermijom</a:t>
            </a:r>
            <a:r>
              <a:rPr lang="en-US" dirty="0"/>
              <a:t> </a:t>
            </a:r>
            <a:r>
              <a:rPr lang="en-US" dirty="0" err="1"/>
              <a:t>i</a:t>
            </a:r>
            <a:r>
              <a:rPr lang="en-US" dirty="0"/>
              <a:t> </a:t>
            </a:r>
            <a:r>
              <a:rPr lang="en-US" dirty="0" err="1"/>
              <a:t>kontrolisanom</a:t>
            </a:r>
            <a:r>
              <a:rPr lang="en-US" dirty="0"/>
              <a:t> </a:t>
            </a:r>
            <a:r>
              <a:rPr lang="en-US" dirty="0" err="1"/>
              <a:t>hiperkapnijom</a:t>
            </a:r>
            <a:r>
              <a:rPr lang="en-US" dirty="0"/>
              <a:t>. </a:t>
            </a:r>
            <a:endParaRPr lang="sr-Latn-RS" dirty="0"/>
          </a:p>
          <a:p>
            <a:r>
              <a:rPr lang="en-US" dirty="0" err="1"/>
              <a:t>Druge</a:t>
            </a:r>
            <a:r>
              <a:rPr lang="en-US" dirty="0"/>
              <a:t> </a:t>
            </a:r>
            <a:r>
              <a:rPr lang="en-US" dirty="0" err="1"/>
              <a:t>indikacije</a:t>
            </a:r>
            <a:r>
              <a:rPr lang="en-US" dirty="0"/>
              <a:t> </a:t>
            </a:r>
            <a:r>
              <a:rPr lang="en-US" dirty="0" err="1"/>
              <a:t>su</a:t>
            </a:r>
            <a:r>
              <a:rPr lang="en-US" dirty="0"/>
              <a:t> </a:t>
            </a:r>
            <a:r>
              <a:rPr lang="en-US" dirty="0" err="1"/>
              <a:t>dijabetička</a:t>
            </a:r>
            <a:r>
              <a:rPr lang="en-US" dirty="0"/>
              <a:t> </a:t>
            </a:r>
            <a:r>
              <a:rPr lang="en-US" dirty="0" err="1"/>
              <a:t>ili</a:t>
            </a:r>
            <a:r>
              <a:rPr lang="en-US" dirty="0"/>
              <a:t> </a:t>
            </a:r>
            <a:r>
              <a:rPr lang="en-US" dirty="0" err="1"/>
              <a:t>bubrežna</a:t>
            </a:r>
            <a:r>
              <a:rPr lang="en-US" dirty="0"/>
              <a:t> </a:t>
            </a:r>
            <a:r>
              <a:rPr lang="en-US" dirty="0" err="1"/>
              <a:t>acidoza</a:t>
            </a:r>
            <a:r>
              <a:rPr lang="en-US" dirty="0"/>
              <a:t>, </a:t>
            </a:r>
            <a:r>
              <a:rPr lang="en-US" dirty="0" err="1"/>
              <a:t>intoksikacija</a:t>
            </a:r>
            <a:r>
              <a:rPr lang="en-US" dirty="0"/>
              <a:t> </a:t>
            </a:r>
            <a:r>
              <a:rPr lang="en-US" dirty="0" err="1"/>
              <a:t>salicilatima</a:t>
            </a:r>
            <a:r>
              <a:rPr lang="en-US" dirty="0"/>
              <a:t> </a:t>
            </a:r>
            <a:r>
              <a:rPr lang="en-US" dirty="0" err="1"/>
              <a:t>ili</a:t>
            </a:r>
            <a:r>
              <a:rPr lang="en-US" dirty="0"/>
              <a:t> </a:t>
            </a:r>
            <a:r>
              <a:rPr lang="en-US" dirty="0" err="1"/>
              <a:t>barbituratima</a:t>
            </a:r>
            <a:r>
              <a:rPr lang="en-US" dirty="0"/>
              <a:t> </a:t>
            </a:r>
            <a:r>
              <a:rPr lang="en-US" dirty="0" err="1"/>
              <a:t>i</a:t>
            </a:r>
            <a:r>
              <a:rPr lang="en-US" dirty="0"/>
              <a:t> </a:t>
            </a:r>
            <a:r>
              <a:rPr lang="en-US" dirty="0" err="1"/>
              <a:t>povećan</a:t>
            </a:r>
            <a:r>
              <a:rPr lang="en-US" dirty="0"/>
              <a:t> </a:t>
            </a:r>
            <a:r>
              <a:rPr lang="en-US" dirty="0" err="1"/>
              <a:t>intrakranijalni</a:t>
            </a:r>
            <a:r>
              <a:rPr lang="en-US" dirty="0"/>
              <a:t> </a:t>
            </a:r>
            <a:r>
              <a:rPr lang="en-US" dirty="0" err="1"/>
              <a:t>pritisak</a:t>
            </a:r>
            <a:r>
              <a:rPr lang="en-US" dirty="0"/>
              <a:t> </a:t>
            </a:r>
            <a:r>
              <a:rPr lang="en-US" dirty="0" err="1"/>
              <a:t>povezan</a:t>
            </a:r>
            <a:r>
              <a:rPr lang="en-US" dirty="0"/>
              <a:t> </a:t>
            </a:r>
            <a:r>
              <a:rPr lang="en-US" dirty="0" err="1"/>
              <a:t>sa</a:t>
            </a:r>
            <a:r>
              <a:rPr lang="en-US" dirty="0"/>
              <a:t> </a:t>
            </a:r>
            <a:r>
              <a:rPr lang="en-US" dirty="0" err="1"/>
              <a:t>cerebralnom</a:t>
            </a:r>
            <a:r>
              <a:rPr lang="en-US" dirty="0"/>
              <a:t> </a:t>
            </a:r>
            <a:r>
              <a:rPr lang="en-US" dirty="0" err="1"/>
              <a:t>traumom</a:t>
            </a:r>
            <a:r>
              <a:rPr lang="en-US" dirty="0"/>
              <a:t>. </a:t>
            </a:r>
          </a:p>
        </p:txBody>
      </p:sp>
      <p:pic>
        <p:nvPicPr>
          <p:cNvPr id="4" name="Picture 3">
            <a:extLst>
              <a:ext uri="{FF2B5EF4-FFF2-40B4-BE49-F238E27FC236}">
                <a16:creationId xmlns:a16="http://schemas.microsoft.com/office/drawing/2014/main" id="{C7D6917E-B38B-8680-5EA0-47BFB49118D0}"/>
              </a:ext>
            </a:extLst>
          </p:cNvPr>
          <p:cNvPicPr>
            <a:picLocks noChangeAspect="1"/>
          </p:cNvPicPr>
          <p:nvPr/>
        </p:nvPicPr>
        <p:blipFill>
          <a:blip r:embed="rId2"/>
          <a:stretch>
            <a:fillRect/>
          </a:stretch>
        </p:blipFill>
        <p:spPr>
          <a:xfrm>
            <a:off x="10339903" y="0"/>
            <a:ext cx="1852097" cy="1852097"/>
          </a:xfrm>
          <a:prstGeom prst="rect">
            <a:avLst/>
          </a:prstGeom>
        </p:spPr>
      </p:pic>
      <p:sp>
        <p:nvSpPr>
          <p:cNvPr id="5" name="TextBox 4">
            <a:extLst>
              <a:ext uri="{FF2B5EF4-FFF2-40B4-BE49-F238E27FC236}">
                <a16:creationId xmlns:a16="http://schemas.microsoft.com/office/drawing/2014/main" id="{BC2286BD-6FB7-3893-7C5B-E1F3D2B050CF}"/>
              </a:ext>
            </a:extLst>
          </p:cNvPr>
          <p:cNvSpPr txBox="1"/>
          <p:nvPr/>
        </p:nvSpPr>
        <p:spPr>
          <a:xfrm>
            <a:off x="4377810" y="6492875"/>
            <a:ext cx="7814190" cy="307777"/>
          </a:xfrm>
          <a:prstGeom prst="rect">
            <a:avLst/>
          </a:prstGeom>
          <a:solidFill>
            <a:schemeClr val="accent2">
              <a:lumMod val="20000"/>
              <a:lumOff val="80000"/>
            </a:schemeClr>
          </a:solidFill>
        </p:spPr>
        <p:txBody>
          <a:bodyPr wrap="none" rtlCol="0">
            <a:spAutoFit/>
          </a:bodyPr>
          <a:lstStyle/>
          <a:p>
            <a:r>
              <a:rPr lang="en-US" sz="1400" dirty="0"/>
              <a:t>Nahas GG, </a:t>
            </a:r>
            <a:r>
              <a:rPr lang="sr-Latn-RS" sz="1400" dirty="0"/>
              <a:t>et al</a:t>
            </a:r>
            <a:r>
              <a:rPr lang="en-US" sz="1400" dirty="0"/>
              <a:t>. Guidelines for the treatment of </a:t>
            </a:r>
            <a:r>
              <a:rPr lang="en-US" sz="1400" dirty="0" err="1"/>
              <a:t>acidaemia</a:t>
            </a:r>
            <a:r>
              <a:rPr lang="en-US" sz="1400" dirty="0"/>
              <a:t> with THAM. Drugs. 1998;55(2):191-224. </a:t>
            </a:r>
          </a:p>
        </p:txBody>
      </p:sp>
    </p:spTree>
    <p:extLst>
      <p:ext uri="{BB962C8B-B14F-4D97-AF65-F5344CB8AC3E}">
        <p14:creationId xmlns:p14="http://schemas.microsoft.com/office/powerpoint/2010/main" val="1235359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DB7A2-5A65-8753-15F1-0728A4F633EE}"/>
              </a:ext>
            </a:extLst>
          </p:cNvPr>
          <p:cNvSpPr>
            <a:spLocks noGrp="1"/>
          </p:cNvSpPr>
          <p:nvPr>
            <p:ph type="title"/>
          </p:nvPr>
        </p:nvSpPr>
        <p:spPr/>
        <p:txBody>
          <a:bodyPr/>
          <a:lstStyle/>
          <a:p>
            <a:r>
              <a:rPr lang="sr-Latn-RS" dirty="0"/>
              <a:t>Dihloroacetat u lečenju mlečne acidoze</a:t>
            </a:r>
            <a:endParaRPr lang="en-US" dirty="0"/>
          </a:p>
        </p:txBody>
      </p:sp>
      <p:sp>
        <p:nvSpPr>
          <p:cNvPr id="3" name="Content Placeholder 2">
            <a:extLst>
              <a:ext uri="{FF2B5EF4-FFF2-40B4-BE49-F238E27FC236}">
                <a16:creationId xmlns:a16="http://schemas.microsoft.com/office/drawing/2014/main" id="{64230D91-F780-64E5-C7D1-E84CC7BC4AEA}"/>
              </a:ext>
            </a:extLst>
          </p:cNvPr>
          <p:cNvSpPr>
            <a:spLocks noGrp="1"/>
          </p:cNvSpPr>
          <p:nvPr>
            <p:ph idx="1"/>
          </p:nvPr>
        </p:nvSpPr>
        <p:spPr/>
        <p:txBody>
          <a:bodyPr>
            <a:normAutofit fontScale="62500" lnSpcReduction="20000"/>
          </a:bodyPr>
          <a:lstStyle/>
          <a:p>
            <a:r>
              <a:rPr lang="sr-Latn-RS" dirty="0"/>
              <a:t>D</a:t>
            </a:r>
            <a:r>
              <a:rPr lang="en-US" dirty="0" err="1"/>
              <a:t>ihloroacetat</a:t>
            </a:r>
            <a:r>
              <a:rPr lang="en-US" dirty="0"/>
              <a:t>, koji </a:t>
            </a:r>
            <a:r>
              <a:rPr lang="en-US" dirty="0" err="1"/>
              <a:t>stimuliše</a:t>
            </a:r>
            <a:r>
              <a:rPr lang="en-US" dirty="0"/>
              <a:t> </a:t>
            </a:r>
            <a:r>
              <a:rPr lang="en-US" dirty="0" err="1"/>
              <a:t>oksidaciju</a:t>
            </a:r>
            <a:r>
              <a:rPr lang="en-US" dirty="0"/>
              <a:t> </a:t>
            </a:r>
            <a:r>
              <a:rPr lang="en-US" dirty="0" err="1"/>
              <a:t>laktata</a:t>
            </a:r>
            <a:r>
              <a:rPr lang="en-US" dirty="0"/>
              <a:t> u </a:t>
            </a:r>
            <a:r>
              <a:rPr lang="en-US" dirty="0" err="1"/>
              <a:t>acetil-koenzim</a:t>
            </a:r>
            <a:r>
              <a:rPr lang="en-US" dirty="0"/>
              <a:t> A </a:t>
            </a:r>
            <a:r>
              <a:rPr lang="en-US" dirty="0" err="1"/>
              <a:t>i</a:t>
            </a:r>
            <a:r>
              <a:rPr lang="en-US" dirty="0"/>
              <a:t> </a:t>
            </a:r>
            <a:r>
              <a:rPr lang="en-US" dirty="0" err="1"/>
              <a:t>ugljen-dioksid</a:t>
            </a:r>
            <a:r>
              <a:rPr lang="en-US" dirty="0"/>
              <a:t>, </a:t>
            </a:r>
            <a:r>
              <a:rPr lang="en-US" dirty="0" err="1"/>
              <a:t>može</a:t>
            </a:r>
            <a:r>
              <a:rPr lang="en-US" dirty="0"/>
              <a:t> </a:t>
            </a:r>
            <a:r>
              <a:rPr lang="en-US" dirty="0" err="1"/>
              <a:t>smanjiti</a:t>
            </a:r>
            <a:r>
              <a:rPr lang="en-US" dirty="0"/>
              <a:t> </a:t>
            </a:r>
            <a:r>
              <a:rPr lang="en-US" dirty="0" err="1"/>
              <a:t>morbiditet</a:t>
            </a:r>
            <a:r>
              <a:rPr lang="en-US" dirty="0"/>
              <a:t> </a:t>
            </a:r>
            <a:r>
              <a:rPr lang="en-US" dirty="0" err="1"/>
              <a:t>i</a:t>
            </a:r>
            <a:r>
              <a:rPr lang="en-US" dirty="0"/>
              <a:t> </a:t>
            </a:r>
            <a:r>
              <a:rPr lang="en-US" dirty="0" err="1"/>
              <a:t>poboljšati</a:t>
            </a:r>
            <a:r>
              <a:rPr lang="en-US" dirty="0"/>
              <a:t> </a:t>
            </a:r>
            <a:r>
              <a:rPr lang="en-US" dirty="0" err="1"/>
              <a:t>preživljavanje</a:t>
            </a:r>
            <a:r>
              <a:rPr lang="en-US" dirty="0"/>
              <a:t> </a:t>
            </a:r>
            <a:r>
              <a:rPr lang="en-US" dirty="0" err="1"/>
              <a:t>kod</a:t>
            </a:r>
            <a:r>
              <a:rPr lang="en-US" dirty="0"/>
              <a:t> </a:t>
            </a:r>
            <a:r>
              <a:rPr lang="en-US" dirty="0" err="1"/>
              <a:t>pacijenata</a:t>
            </a:r>
            <a:r>
              <a:rPr lang="en-US" dirty="0"/>
              <a:t> </a:t>
            </a:r>
            <a:r>
              <a:rPr lang="en-US" dirty="0" err="1"/>
              <a:t>sa</a:t>
            </a:r>
            <a:r>
              <a:rPr lang="en-US" dirty="0"/>
              <a:t> </a:t>
            </a:r>
            <a:r>
              <a:rPr lang="sr-Latn-RS" dirty="0"/>
              <a:t>mlečnom acidozom</a:t>
            </a:r>
            <a:r>
              <a:rPr lang="en-US" dirty="0"/>
              <a:t>.</a:t>
            </a:r>
          </a:p>
          <a:p>
            <a:r>
              <a:rPr lang="sr-Latn-RS" dirty="0"/>
              <a:t>P</a:t>
            </a:r>
            <a:r>
              <a:rPr lang="en-US" dirty="0" err="1"/>
              <a:t>lacebo</a:t>
            </a:r>
            <a:r>
              <a:rPr lang="en-US" dirty="0"/>
              <a:t> </a:t>
            </a:r>
            <a:r>
              <a:rPr lang="en-US" dirty="0" err="1"/>
              <a:t>kontrolisano</a:t>
            </a:r>
            <a:r>
              <a:rPr lang="en-US" dirty="0"/>
              <a:t>, </a:t>
            </a:r>
            <a:r>
              <a:rPr lang="en-US" dirty="0" err="1"/>
              <a:t>randomizovano</a:t>
            </a:r>
            <a:r>
              <a:rPr lang="en-US" dirty="0"/>
              <a:t> </a:t>
            </a:r>
            <a:r>
              <a:rPr lang="en-US" dirty="0" err="1"/>
              <a:t>ispitivanje</a:t>
            </a:r>
            <a:r>
              <a:rPr lang="en-US" dirty="0"/>
              <a:t> </a:t>
            </a:r>
            <a:r>
              <a:rPr lang="en-US" dirty="0" err="1"/>
              <a:t>intravenske</a:t>
            </a:r>
            <a:r>
              <a:rPr lang="en-US" dirty="0"/>
              <a:t> </a:t>
            </a:r>
            <a:r>
              <a:rPr lang="en-US" dirty="0" err="1"/>
              <a:t>terapije</a:t>
            </a:r>
            <a:r>
              <a:rPr lang="en-US" dirty="0"/>
              <a:t> </a:t>
            </a:r>
            <a:r>
              <a:rPr lang="en-US" dirty="0" err="1"/>
              <a:t>natrijum-dihloroacetatom</a:t>
            </a:r>
            <a:r>
              <a:rPr lang="en-US" dirty="0"/>
              <a:t> </a:t>
            </a:r>
            <a:r>
              <a:rPr lang="en-US" dirty="0" err="1"/>
              <a:t>kod</a:t>
            </a:r>
            <a:r>
              <a:rPr lang="en-US" dirty="0"/>
              <a:t> 252 </a:t>
            </a:r>
            <a:r>
              <a:rPr lang="en-US" dirty="0" err="1"/>
              <a:t>pacijenta</a:t>
            </a:r>
            <a:r>
              <a:rPr lang="en-US" dirty="0"/>
              <a:t> </a:t>
            </a:r>
            <a:r>
              <a:rPr lang="en-US" dirty="0" err="1"/>
              <a:t>sa</a:t>
            </a:r>
            <a:r>
              <a:rPr lang="en-US" dirty="0"/>
              <a:t> </a:t>
            </a:r>
            <a:r>
              <a:rPr lang="en-US" dirty="0" err="1"/>
              <a:t>laktatnom</a:t>
            </a:r>
            <a:r>
              <a:rPr lang="en-US" dirty="0"/>
              <a:t> </a:t>
            </a:r>
            <a:r>
              <a:rPr lang="en-US" dirty="0" err="1"/>
              <a:t>acidozom</a:t>
            </a:r>
            <a:r>
              <a:rPr lang="en-US" dirty="0"/>
              <a:t>; 126 je </a:t>
            </a:r>
            <a:r>
              <a:rPr lang="en-US" dirty="0" err="1"/>
              <a:t>dobilo</a:t>
            </a:r>
            <a:r>
              <a:rPr lang="en-US" dirty="0"/>
              <a:t> </a:t>
            </a:r>
            <a:r>
              <a:rPr lang="en-US" dirty="0" err="1"/>
              <a:t>dihloroacetat</a:t>
            </a:r>
            <a:r>
              <a:rPr lang="en-US" dirty="0"/>
              <a:t>, a 126 placebo. </a:t>
            </a:r>
            <a:endParaRPr lang="sr-Latn-RS" dirty="0"/>
          </a:p>
          <a:p>
            <a:r>
              <a:rPr lang="en-US" dirty="0" err="1"/>
              <a:t>Kriterijumi</a:t>
            </a:r>
            <a:r>
              <a:rPr lang="en-US" dirty="0"/>
              <a:t> za </a:t>
            </a:r>
            <a:r>
              <a:rPr lang="en-US" dirty="0" err="1"/>
              <a:t>ulazak</a:t>
            </a:r>
            <a:r>
              <a:rPr lang="en-US" dirty="0"/>
              <a:t> u </a:t>
            </a:r>
            <a:r>
              <a:rPr lang="en-US" dirty="0" err="1"/>
              <a:t>studiju</a:t>
            </a:r>
            <a:r>
              <a:rPr lang="en-US" dirty="0"/>
              <a:t> </a:t>
            </a:r>
            <a:r>
              <a:rPr lang="en-US" dirty="0" err="1"/>
              <a:t>uključivali</a:t>
            </a:r>
            <a:r>
              <a:rPr lang="en-US" dirty="0"/>
              <a:t> </a:t>
            </a:r>
            <a:r>
              <a:rPr lang="en-US" dirty="0" err="1"/>
              <a:t>su</a:t>
            </a:r>
            <a:r>
              <a:rPr lang="en-US" dirty="0"/>
              <a:t> </a:t>
            </a:r>
            <a:r>
              <a:rPr lang="en-US" dirty="0" err="1"/>
              <a:t>koncentraciju</a:t>
            </a:r>
            <a:r>
              <a:rPr lang="en-US" dirty="0"/>
              <a:t> </a:t>
            </a:r>
            <a:r>
              <a:rPr lang="en-US" dirty="0" err="1"/>
              <a:t>laktata</a:t>
            </a:r>
            <a:r>
              <a:rPr lang="en-US" dirty="0"/>
              <a:t> u </a:t>
            </a:r>
            <a:r>
              <a:rPr lang="en-US" dirty="0" err="1"/>
              <a:t>arterijskoj</a:t>
            </a:r>
            <a:r>
              <a:rPr lang="en-US" dirty="0"/>
              <a:t> </a:t>
            </a:r>
            <a:r>
              <a:rPr lang="en-US" dirty="0" err="1"/>
              <a:t>krvi</a:t>
            </a:r>
            <a:r>
              <a:rPr lang="en-US" dirty="0"/>
              <a:t> od &gt; </a:t>
            </a:r>
            <a:r>
              <a:rPr lang="en-US" dirty="0" err="1"/>
              <a:t>ili</a:t>
            </a:r>
            <a:r>
              <a:rPr lang="en-US" dirty="0"/>
              <a:t> = 5,0 mmol po </a:t>
            </a:r>
            <a:r>
              <a:rPr lang="en-US" dirty="0" err="1"/>
              <a:t>litru</a:t>
            </a:r>
            <a:r>
              <a:rPr lang="en-US" dirty="0"/>
              <a:t> </a:t>
            </a:r>
            <a:r>
              <a:rPr lang="en-US" dirty="0" err="1"/>
              <a:t>i</a:t>
            </a:r>
            <a:r>
              <a:rPr lang="en-US" dirty="0"/>
              <a:t> </a:t>
            </a:r>
            <a:r>
              <a:rPr lang="en-US" dirty="0" err="1"/>
              <a:t>ili</a:t>
            </a:r>
            <a:r>
              <a:rPr lang="en-US" dirty="0"/>
              <a:t> pH </a:t>
            </a:r>
            <a:r>
              <a:rPr lang="en-US" dirty="0" err="1"/>
              <a:t>vrednost</a:t>
            </a:r>
            <a:r>
              <a:rPr lang="en-US" dirty="0"/>
              <a:t> </a:t>
            </a:r>
            <a:r>
              <a:rPr lang="en-US" dirty="0" err="1"/>
              <a:t>arterijske</a:t>
            </a:r>
            <a:r>
              <a:rPr lang="en-US" dirty="0"/>
              <a:t> </a:t>
            </a:r>
            <a:r>
              <a:rPr lang="en-US" dirty="0" err="1"/>
              <a:t>krvi</a:t>
            </a:r>
            <a:r>
              <a:rPr lang="en-US" dirty="0"/>
              <a:t> od &lt; </a:t>
            </a:r>
            <a:r>
              <a:rPr lang="en-US" dirty="0" err="1"/>
              <a:t>ili</a:t>
            </a:r>
            <a:r>
              <a:rPr lang="en-US" dirty="0"/>
              <a:t> = 7,35 </a:t>
            </a:r>
            <a:r>
              <a:rPr lang="en-US" dirty="0" err="1"/>
              <a:t>ili</a:t>
            </a:r>
            <a:r>
              <a:rPr lang="en-US" dirty="0"/>
              <a:t> </a:t>
            </a:r>
            <a:r>
              <a:rPr lang="en-US" dirty="0" err="1"/>
              <a:t>bazni</a:t>
            </a:r>
            <a:r>
              <a:rPr lang="en-US" dirty="0"/>
              <a:t> deficit od &gt; </a:t>
            </a:r>
            <a:r>
              <a:rPr lang="en-US" dirty="0" err="1"/>
              <a:t>ili</a:t>
            </a:r>
            <a:r>
              <a:rPr lang="en-US" dirty="0"/>
              <a:t> = 6 mmol po </a:t>
            </a:r>
            <a:r>
              <a:rPr lang="en-US" dirty="0" err="1"/>
              <a:t>litru</a:t>
            </a:r>
            <a:r>
              <a:rPr lang="en-US" dirty="0"/>
              <a:t>. </a:t>
            </a:r>
            <a:r>
              <a:rPr lang="en-US" dirty="0" err="1"/>
              <a:t>Osamdeset</a:t>
            </a:r>
            <a:r>
              <a:rPr lang="en-US" dirty="0"/>
              <a:t> </a:t>
            </a:r>
            <a:r>
              <a:rPr lang="en-US" dirty="0" err="1"/>
              <a:t>šest</a:t>
            </a:r>
            <a:r>
              <a:rPr lang="en-US" dirty="0"/>
              <a:t> </a:t>
            </a:r>
            <a:r>
              <a:rPr lang="en-US" dirty="0" err="1"/>
              <a:t>procenata</a:t>
            </a:r>
            <a:r>
              <a:rPr lang="en-US" dirty="0"/>
              <a:t> </a:t>
            </a:r>
            <a:r>
              <a:rPr lang="en-US" dirty="0" err="1"/>
              <a:t>pacijenata</a:t>
            </a:r>
            <a:r>
              <a:rPr lang="en-US" dirty="0"/>
              <a:t> je </a:t>
            </a:r>
            <a:r>
              <a:rPr lang="en-US" dirty="0" err="1"/>
              <a:t>zahtevalo</a:t>
            </a:r>
            <a:r>
              <a:rPr lang="en-US" dirty="0"/>
              <a:t> </a:t>
            </a:r>
            <a:r>
              <a:rPr lang="en-US" dirty="0" err="1"/>
              <a:t>mehaničku</a:t>
            </a:r>
            <a:r>
              <a:rPr lang="en-US" dirty="0"/>
              <a:t> </a:t>
            </a:r>
            <a:r>
              <a:rPr lang="en-US" dirty="0" err="1"/>
              <a:t>ventilaciju</a:t>
            </a:r>
            <a:r>
              <a:rPr lang="en-US" dirty="0"/>
              <a:t>, a 74 </a:t>
            </a:r>
            <a:r>
              <a:rPr lang="en-US" dirty="0" err="1"/>
              <a:t>procenta</a:t>
            </a:r>
            <a:r>
              <a:rPr lang="en-US" dirty="0"/>
              <a:t> </a:t>
            </a:r>
            <a:r>
              <a:rPr lang="en-US" dirty="0" err="1"/>
              <a:t>presorne</a:t>
            </a:r>
            <a:r>
              <a:rPr lang="en-US" dirty="0"/>
              <a:t> </a:t>
            </a:r>
            <a:r>
              <a:rPr lang="en-US" dirty="0" err="1"/>
              <a:t>agense</a:t>
            </a:r>
            <a:r>
              <a:rPr lang="en-US" dirty="0"/>
              <a:t>, </a:t>
            </a:r>
            <a:r>
              <a:rPr lang="en-US" dirty="0" err="1"/>
              <a:t>inotropne</a:t>
            </a:r>
            <a:r>
              <a:rPr lang="en-US" dirty="0"/>
              <a:t> </a:t>
            </a:r>
            <a:r>
              <a:rPr lang="en-US" dirty="0" err="1"/>
              <a:t>lekove</a:t>
            </a:r>
            <a:r>
              <a:rPr lang="en-US" dirty="0"/>
              <a:t> </a:t>
            </a:r>
            <a:r>
              <a:rPr lang="en-US" dirty="0" err="1"/>
              <a:t>ili</a:t>
            </a:r>
            <a:r>
              <a:rPr lang="en-US" dirty="0"/>
              <a:t> </a:t>
            </a:r>
            <a:r>
              <a:rPr lang="en-US" dirty="0" err="1"/>
              <a:t>oboje</a:t>
            </a:r>
            <a:r>
              <a:rPr lang="en-US" dirty="0"/>
              <a:t> </a:t>
            </a:r>
            <a:r>
              <a:rPr lang="en-US" dirty="0" err="1"/>
              <a:t>zbog</a:t>
            </a:r>
            <a:r>
              <a:rPr lang="en-US" dirty="0"/>
              <a:t> </a:t>
            </a:r>
            <a:r>
              <a:rPr lang="en-US" dirty="0" err="1"/>
              <a:t>hipotenzije</a:t>
            </a:r>
            <a:r>
              <a:rPr lang="en-US" dirty="0"/>
              <a:t>.</a:t>
            </a:r>
          </a:p>
          <a:p>
            <a:r>
              <a:rPr lang="en-US" dirty="0" err="1"/>
              <a:t>Koncentracija</a:t>
            </a:r>
            <a:r>
              <a:rPr lang="en-US" dirty="0"/>
              <a:t> </a:t>
            </a:r>
            <a:r>
              <a:rPr lang="en-US" dirty="0" err="1"/>
              <a:t>laktata</a:t>
            </a:r>
            <a:r>
              <a:rPr lang="en-US" dirty="0"/>
              <a:t> u </a:t>
            </a:r>
            <a:r>
              <a:rPr lang="en-US" dirty="0" err="1"/>
              <a:t>arterijskoj</a:t>
            </a:r>
            <a:r>
              <a:rPr lang="en-US" dirty="0"/>
              <a:t> </a:t>
            </a:r>
            <a:r>
              <a:rPr lang="en-US" dirty="0" err="1"/>
              <a:t>krvi</a:t>
            </a:r>
            <a:r>
              <a:rPr lang="en-US" dirty="0"/>
              <a:t> </a:t>
            </a:r>
            <a:r>
              <a:rPr lang="en-US" dirty="0" err="1"/>
              <a:t>smanjila</a:t>
            </a:r>
            <a:r>
              <a:rPr lang="en-US" dirty="0"/>
              <a:t> se za 20 </a:t>
            </a:r>
            <a:r>
              <a:rPr lang="en-US" dirty="0" err="1"/>
              <a:t>procenata</a:t>
            </a:r>
            <a:r>
              <a:rPr lang="en-US" dirty="0"/>
              <a:t> </a:t>
            </a:r>
            <a:r>
              <a:rPr lang="en-US" dirty="0" err="1"/>
              <a:t>ili</a:t>
            </a:r>
            <a:r>
              <a:rPr lang="en-US" dirty="0"/>
              <a:t> </a:t>
            </a:r>
            <a:r>
              <a:rPr lang="en-US" dirty="0" err="1"/>
              <a:t>više</a:t>
            </a:r>
            <a:r>
              <a:rPr lang="en-US" dirty="0"/>
              <a:t> </a:t>
            </a:r>
            <a:r>
              <a:rPr lang="en-US" dirty="0" err="1"/>
              <a:t>kod</a:t>
            </a:r>
            <a:r>
              <a:rPr lang="en-US" dirty="0"/>
              <a:t> 83 (66 </a:t>
            </a:r>
            <a:r>
              <a:rPr lang="en-US" dirty="0" err="1"/>
              <a:t>procenata</a:t>
            </a:r>
            <a:r>
              <a:rPr lang="en-US" dirty="0"/>
              <a:t>) od 126 </a:t>
            </a:r>
            <a:r>
              <a:rPr lang="en-US" dirty="0" err="1"/>
              <a:t>pacijenata</a:t>
            </a:r>
            <a:r>
              <a:rPr lang="en-US" dirty="0"/>
              <a:t> koji </a:t>
            </a:r>
            <a:r>
              <a:rPr lang="en-US" dirty="0" err="1"/>
              <a:t>su</a:t>
            </a:r>
            <a:r>
              <a:rPr lang="en-US" dirty="0"/>
              <a:t> </a:t>
            </a:r>
            <a:r>
              <a:rPr lang="en-US" dirty="0" err="1"/>
              <a:t>primali</a:t>
            </a:r>
            <a:r>
              <a:rPr lang="en-US" dirty="0"/>
              <a:t> </a:t>
            </a:r>
            <a:r>
              <a:rPr lang="en-US" dirty="0" err="1"/>
              <a:t>dihloroacetat</a:t>
            </a:r>
            <a:r>
              <a:rPr lang="en-US" dirty="0"/>
              <a:t> </a:t>
            </a:r>
            <a:r>
              <a:rPr lang="en-US" dirty="0" err="1"/>
              <a:t>i</a:t>
            </a:r>
            <a:r>
              <a:rPr lang="en-US" dirty="0"/>
              <a:t> 45 (36 </a:t>
            </a:r>
            <a:r>
              <a:rPr lang="en-US" dirty="0" err="1"/>
              <a:t>procenata</a:t>
            </a:r>
            <a:r>
              <a:rPr lang="en-US" dirty="0"/>
              <a:t>) od 126 </a:t>
            </a:r>
            <a:r>
              <a:rPr lang="en-US" dirty="0" err="1"/>
              <a:t>pacijenata</a:t>
            </a:r>
            <a:r>
              <a:rPr lang="en-US" dirty="0"/>
              <a:t> koji </a:t>
            </a:r>
            <a:r>
              <a:rPr lang="en-US" dirty="0" err="1"/>
              <a:t>su</a:t>
            </a:r>
            <a:r>
              <a:rPr lang="en-US" dirty="0"/>
              <a:t> </a:t>
            </a:r>
            <a:r>
              <a:rPr lang="en-US" dirty="0" err="1"/>
              <a:t>primali</a:t>
            </a:r>
            <a:r>
              <a:rPr lang="en-US" dirty="0"/>
              <a:t> placebo (P = 0,001). pH </a:t>
            </a:r>
            <a:r>
              <a:rPr lang="en-US" dirty="0" err="1"/>
              <a:t>vrednost</a:t>
            </a:r>
            <a:r>
              <a:rPr lang="en-US" dirty="0"/>
              <a:t> </a:t>
            </a:r>
            <a:r>
              <a:rPr lang="en-US" dirty="0" err="1"/>
              <a:t>arterijske</a:t>
            </a:r>
            <a:r>
              <a:rPr lang="en-US" dirty="0"/>
              <a:t> </a:t>
            </a:r>
            <a:r>
              <a:rPr lang="en-US" dirty="0" err="1"/>
              <a:t>krvi</a:t>
            </a:r>
            <a:r>
              <a:rPr lang="en-US" dirty="0"/>
              <a:t> se </a:t>
            </a:r>
            <a:r>
              <a:rPr lang="en-US" dirty="0" err="1"/>
              <a:t>takođe</a:t>
            </a:r>
            <a:r>
              <a:rPr lang="en-US" dirty="0"/>
              <a:t> </a:t>
            </a:r>
            <a:r>
              <a:rPr lang="en-US" dirty="0" err="1"/>
              <a:t>više</a:t>
            </a:r>
            <a:r>
              <a:rPr lang="en-US" dirty="0"/>
              <a:t> </a:t>
            </a:r>
            <a:r>
              <a:rPr lang="en-US" dirty="0" err="1"/>
              <a:t>povećala</a:t>
            </a:r>
            <a:r>
              <a:rPr lang="en-US" dirty="0"/>
              <a:t> </a:t>
            </a:r>
            <a:r>
              <a:rPr lang="en-US" dirty="0" err="1"/>
              <a:t>kod</a:t>
            </a:r>
            <a:r>
              <a:rPr lang="en-US" dirty="0"/>
              <a:t> </a:t>
            </a:r>
            <a:r>
              <a:rPr lang="en-US" dirty="0" err="1"/>
              <a:t>pacijenata</a:t>
            </a:r>
            <a:r>
              <a:rPr lang="en-US" dirty="0"/>
              <a:t> </a:t>
            </a:r>
            <a:r>
              <a:rPr lang="en-US" dirty="0" err="1"/>
              <a:t>lečenih</a:t>
            </a:r>
            <a:r>
              <a:rPr lang="en-US" dirty="0"/>
              <a:t> </a:t>
            </a:r>
            <a:r>
              <a:rPr lang="en-US" dirty="0" err="1"/>
              <a:t>dihloroacetatom</a:t>
            </a:r>
            <a:r>
              <a:rPr lang="en-US" dirty="0"/>
              <a:t> (P = 0,005). </a:t>
            </a:r>
            <a:r>
              <a:rPr lang="en-US" dirty="0" err="1"/>
              <a:t>Apsolutna</a:t>
            </a:r>
            <a:r>
              <a:rPr lang="en-US" dirty="0"/>
              <a:t> </a:t>
            </a:r>
            <a:r>
              <a:rPr lang="en-US" dirty="0" err="1"/>
              <a:t>veličina</a:t>
            </a:r>
            <a:r>
              <a:rPr lang="en-US" dirty="0"/>
              <a:t> </a:t>
            </a:r>
            <a:r>
              <a:rPr lang="en-US" dirty="0" err="1"/>
              <a:t>razlika</a:t>
            </a:r>
            <a:r>
              <a:rPr lang="en-US" dirty="0"/>
              <a:t> je, </a:t>
            </a:r>
            <a:r>
              <a:rPr lang="en-US" dirty="0" err="1"/>
              <a:t>međutim</a:t>
            </a:r>
            <a:r>
              <a:rPr lang="en-US" dirty="0"/>
              <a:t>, </a:t>
            </a:r>
            <a:r>
              <a:rPr lang="en-US" dirty="0" err="1"/>
              <a:t>bila</a:t>
            </a:r>
            <a:r>
              <a:rPr lang="en-US" dirty="0"/>
              <a:t> mala </a:t>
            </a:r>
            <a:r>
              <a:rPr lang="en-US" dirty="0" err="1"/>
              <a:t>i</a:t>
            </a:r>
            <a:r>
              <a:rPr lang="en-US" dirty="0"/>
              <a:t> </a:t>
            </a:r>
            <a:r>
              <a:rPr lang="en-US" dirty="0" err="1"/>
              <a:t>nisu</a:t>
            </a:r>
            <a:r>
              <a:rPr lang="en-US" dirty="0"/>
              <a:t> bile </a:t>
            </a:r>
            <a:r>
              <a:rPr lang="en-US" dirty="0" err="1"/>
              <a:t>povezane</a:t>
            </a:r>
            <a:r>
              <a:rPr lang="en-US" dirty="0"/>
              <a:t> </a:t>
            </a:r>
            <a:r>
              <a:rPr lang="en-US" dirty="0" err="1"/>
              <a:t>sa</a:t>
            </a:r>
            <a:r>
              <a:rPr lang="en-US" dirty="0"/>
              <a:t> </a:t>
            </a:r>
            <a:r>
              <a:rPr lang="en-US" dirty="0" err="1"/>
              <a:t>poboljšanjem</a:t>
            </a:r>
            <a:r>
              <a:rPr lang="en-US" dirty="0"/>
              <a:t> </a:t>
            </a:r>
            <a:r>
              <a:rPr lang="en-US" dirty="0" err="1"/>
              <a:t>hemodinamike</a:t>
            </a:r>
            <a:r>
              <a:rPr lang="en-US" dirty="0"/>
              <a:t> </a:t>
            </a:r>
            <a:r>
              <a:rPr lang="en-US" dirty="0" err="1"/>
              <a:t>ili</a:t>
            </a:r>
            <a:r>
              <a:rPr lang="en-US" dirty="0"/>
              <a:t> </a:t>
            </a:r>
            <a:r>
              <a:rPr lang="en-US" dirty="0" err="1"/>
              <a:t>preživljavanja</a:t>
            </a:r>
            <a:r>
              <a:rPr lang="en-US" dirty="0"/>
              <a:t>. </a:t>
            </a:r>
            <a:endParaRPr lang="sr-Latn-RS" dirty="0"/>
          </a:p>
          <a:p>
            <a:r>
              <a:rPr lang="en-US" dirty="0"/>
              <a:t>Samo 12 </a:t>
            </a:r>
            <a:r>
              <a:rPr lang="en-US" dirty="0" err="1"/>
              <a:t>procenata</a:t>
            </a:r>
            <a:r>
              <a:rPr lang="en-US" dirty="0"/>
              <a:t> </a:t>
            </a:r>
            <a:r>
              <a:rPr lang="en-US" dirty="0" err="1"/>
              <a:t>pacijenata</a:t>
            </a:r>
            <a:r>
              <a:rPr lang="en-US" dirty="0"/>
              <a:t> </a:t>
            </a:r>
            <a:r>
              <a:rPr lang="en-US" dirty="0" err="1"/>
              <a:t>lečenih</a:t>
            </a:r>
            <a:r>
              <a:rPr lang="en-US" dirty="0"/>
              <a:t> </a:t>
            </a:r>
            <a:r>
              <a:rPr lang="en-US" dirty="0" err="1"/>
              <a:t>dihloroacetatom</a:t>
            </a:r>
            <a:r>
              <a:rPr lang="en-US" dirty="0"/>
              <a:t> </a:t>
            </a:r>
            <a:r>
              <a:rPr lang="en-US" dirty="0" err="1"/>
              <a:t>i</a:t>
            </a:r>
            <a:r>
              <a:rPr lang="en-US" dirty="0"/>
              <a:t> 17 </a:t>
            </a:r>
            <a:r>
              <a:rPr lang="en-US" dirty="0" err="1"/>
              <a:t>procenata</a:t>
            </a:r>
            <a:r>
              <a:rPr lang="en-US" dirty="0"/>
              <a:t> </a:t>
            </a:r>
            <a:r>
              <a:rPr lang="en-US" dirty="0" err="1"/>
              <a:t>pacijenata</a:t>
            </a:r>
            <a:r>
              <a:rPr lang="en-US" dirty="0"/>
              <a:t> koji </a:t>
            </a:r>
            <a:r>
              <a:rPr lang="en-US" dirty="0" err="1"/>
              <a:t>su</a:t>
            </a:r>
            <a:r>
              <a:rPr lang="en-US" dirty="0"/>
              <a:t> </a:t>
            </a:r>
            <a:r>
              <a:rPr lang="en-US" dirty="0" err="1"/>
              <a:t>primali</a:t>
            </a:r>
            <a:r>
              <a:rPr lang="en-US" dirty="0"/>
              <a:t> placebo </a:t>
            </a:r>
            <a:r>
              <a:rPr lang="en-US" dirty="0" err="1"/>
              <a:t>preživelo</a:t>
            </a:r>
            <a:r>
              <a:rPr lang="en-US" dirty="0"/>
              <a:t> je do </a:t>
            </a:r>
            <a:r>
              <a:rPr lang="en-US" dirty="0" err="1"/>
              <a:t>otpusta</a:t>
            </a:r>
            <a:r>
              <a:rPr lang="en-US" dirty="0"/>
              <a:t> </a:t>
            </a:r>
            <a:r>
              <a:rPr lang="en-US" dirty="0" err="1"/>
              <a:t>iz</a:t>
            </a:r>
            <a:r>
              <a:rPr lang="en-US" dirty="0"/>
              <a:t> </a:t>
            </a:r>
            <a:r>
              <a:rPr lang="en-US" dirty="0" err="1"/>
              <a:t>bolnice</a:t>
            </a:r>
            <a:r>
              <a:rPr lang="en-US" dirty="0"/>
              <a:t>.</a:t>
            </a:r>
          </a:p>
          <a:p>
            <a:r>
              <a:rPr lang="en-US" dirty="0" err="1"/>
              <a:t>Lečenje</a:t>
            </a:r>
            <a:r>
              <a:rPr lang="en-US" dirty="0"/>
              <a:t> </a:t>
            </a:r>
            <a:r>
              <a:rPr lang="en-US" dirty="0" err="1"/>
              <a:t>dihloroacetatom</a:t>
            </a:r>
            <a:r>
              <a:rPr lang="en-US" dirty="0"/>
              <a:t> </a:t>
            </a:r>
            <a:r>
              <a:rPr lang="en-US" dirty="0" err="1"/>
              <a:t>pacijenata</a:t>
            </a:r>
            <a:r>
              <a:rPr lang="en-US" dirty="0"/>
              <a:t> </a:t>
            </a:r>
            <a:r>
              <a:rPr lang="en-US" dirty="0" err="1"/>
              <a:t>sa</a:t>
            </a:r>
            <a:r>
              <a:rPr lang="en-US" dirty="0"/>
              <a:t> </a:t>
            </a:r>
            <a:r>
              <a:rPr lang="en-US" dirty="0" err="1"/>
              <a:t>teškom</a:t>
            </a:r>
            <a:r>
              <a:rPr lang="en-US" dirty="0"/>
              <a:t> </a:t>
            </a:r>
            <a:r>
              <a:rPr lang="en-US" dirty="0" err="1"/>
              <a:t>laktatnom</a:t>
            </a:r>
            <a:r>
              <a:rPr lang="en-US" dirty="0"/>
              <a:t> </a:t>
            </a:r>
            <a:r>
              <a:rPr lang="en-US" dirty="0" err="1"/>
              <a:t>acidozom</a:t>
            </a:r>
            <a:r>
              <a:rPr lang="en-US" dirty="0"/>
              <a:t> </a:t>
            </a:r>
            <a:r>
              <a:rPr lang="en-US" dirty="0" err="1"/>
              <a:t>rezultira</a:t>
            </a:r>
            <a:r>
              <a:rPr lang="en-US" dirty="0"/>
              <a:t> </a:t>
            </a:r>
            <a:r>
              <a:rPr lang="en-US" dirty="0" err="1"/>
              <a:t>statistički</a:t>
            </a:r>
            <a:r>
              <a:rPr lang="en-US" dirty="0"/>
              <a:t> </a:t>
            </a:r>
            <a:r>
              <a:rPr lang="en-US" dirty="0" err="1"/>
              <a:t>značajnim</a:t>
            </a:r>
            <a:r>
              <a:rPr lang="en-US" dirty="0"/>
              <a:t>, </a:t>
            </a:r>
            <a:r>
              <a:rPr lang="en-US" dirty="0" err="1"/>
              <a:t>ali</a:t>
            </a:r>
            <a:r>
              <a:rPr lang="en-US" dirty="0"/>
              <a:t> </a:t>
            </a:r>
            <a:r>
              <a:rPr lang="en-US" dirty="0" err="1"/>
              <a:t>klinički</a:t>
            </a:r>
            <a:r>
              <a:rPr lang="en-US" dirty="0"/>
              <a:t> </a:t>
            </a:r>
            <a:r>
              <a:rPr lang="en-US" dirty="0" err="1"/>
              <a:t>nebitnim</a:t>
            </a:r>
            <a:r>
              <a:rPr lang="en-US" dirty="0"/>
              <a:t> </a:t>
            </a:r>
            <a:r>
              <a:rPr lang="en-US" dirty="0" err="1"/>
              <a:t>promenama</a:t>
            </a:r>
            <a:r>
              <a:rPr lang="en-US" dirty="0"/>
              <a:t> </a:t>
            </a:r>
            <a:r>
              <a:rPr lang="en-US" dirty="0" err="1"/>
              <a:t>koncentracije</a:t>
            </a:r>
            <a:r>
              <a:rPr lang="en-US" dirty="0"/>
              <a:t> </a:t>
            </a:r>
            <a:r>
              <a:rPr lang="en-US" dirty="0" err="1"/>
              <a:t>laktata</a:t>
            </a:r>
            <a:r>
              <a:rPr lang="en-US" dirty="0"/>
              <a:t> </a:t>
            </a:r>
            <a:r>
              <a:rPr lang="en-US" dirty="0" err="1"/>
              <a:t>i</a:t>
            </a:r>
            <a:r>
              <a:rPr lang="en-US" dirty="0"/>
              <a:t> pH </a:t>
            </a:r>
            <a:r>
              <a:rPr lang="en-US" dirty="0" err="1"/>
              <a:t>vrednosti</a:t>
            </a:r>
            <a:r>
              <a:rPr lang="en-US" dirty="0"/>
              <a:t> </a:t>
            </a:r>
            <a:r>
              <a:rPr lang="en-US" dirty="0" err="1"/>
              <a:t>arterijske</a:t>
            </a:r>
            <a:r>
              <a:rPr lang="en-US" dirty="0"/>
              <a:t> </a:t>
            </a:r>
            <a:r>
              <a:rPr lang="en-US" dirty="0" err="1"/>
              <a:t>krvi</a:t>
            </a:r>
            <a:r>
              <a:rPr lang="en-US" dirty="0"/>
              <a:t> </a:t>
            </a:r>
            <a:r>
              <a:rPr lang="en-US" dirty="0" err="1"/>
              <a:t>i</a:t>
            </a:r>
            <a:r>
              <a:rPr lang="en-US" dirty="0"/>
              <a:t> ne </a:t>
            </a:r>
            <a:r>
              <a:rPr lang="en-US" dirty="0" err="1"/>
              <a:t>menja</a:t>
            </a:r>
            <a:r>
              <a:rPr lang="en-US" dirty="0"/>
              <a:t> </a:t>
            </a:r>
            <a:r>
              <a:rPr lang="en-US" dirty="0" err="1"/>
              <a:t>ni</a:t>
            </a:r>
            <a:r>
              <a:rPr lang="en-US" dirty="0"/>
              <a:t> </a:t>
            </a:r>
            <a:r>
              <a:rPr lang="en-US" dirty="0" err="1"/>
              <a:t>hemodinamiku</a:t>
            </a:r>
            <a:r>
              <a:rPr lang="en-US" dirty="0"/>
              <a:t> </a:t>
            </a:r>
            <a:r>
              <a:rPr lang="en-US" dirty="0" err="1"/>
              <a:t>ni</a:t>
            </a:r>
            <a:r>
              <a:rPr lang="en-US" dirty="0"/>
              <a:t> </a:t>
            </a:r>
            <a:r>
              <a:rPr lang="en-US" dirty="0" err="1"/>
              <a:t>preživljavanje</a:t>
            </a:r>
            <a:r>
              <a:rPr lang="en-US" dirty="0"/>
              <a:t>.</a:t>
            </a:r>
          </a:p>
        </p:txBody>
      </p:sp>
      <p:sp>
        <p:nvSpPr>
          <p:cNvPr id="4" name="TextBox 3">
            <a:extLst>
              <a:ext uri="{FF2B5EF4-FFF2-40B4-BE49-F238E27FC236}">
                <a16:creationId xmlns:a16="http://schemas.microsoft.com/office/drawing/2014/main" id="{33969C67-B92D-0E65-C21C-C777969A4073}"/>
              </a:ext>
            </a:extLst>
          </p:cNvPr>
          <p:cNvSpPr txBox="1"/>
          <p:nvPr/>
        </p:nvSpPr>
        <p:spPr>
          <a:xfrm>
            <a:off x="3664528" y="6231265"/>
            <a:ext cx="8295861" cy="523220"/>
          </a:xfrm>
          <a:prstGeom prst="rect">
            <a:avLst/>
          </a:prstGeom>
          <a:solidFill>
            <a:schemeClr val="accent2">
              <a:lumMod val="20000"/>
              <a:lumOff val="80000"/>
            </a:schemeClr>
          </a:solidFill>
        </p:spPr>
        <p:txBody>
          <a:bodyPr wrap="none" rtlCol="0">
            <a:spAutoFit/>
          </a:bodyPr>
          <a:lstStyle/>
          <a:p>
            <a:r>
              <a:rPr lang="en-US" sz="1400" dirty="0" err="1"/>
              <a:t>Stacpoole</a:t>
            </a:r>
            <a:r>
              <a:rPr lang="en-US" sz="1400" dirty="0"/>
              <a:t> PW, et al. A controlled clinical trial of dichloroacetate for treatment of lactic acidosis in adults. </a:t>
            </a:r>
            <a:endParaRPr lang="sr-Latn-RS" sz="1400" dirty="0"/>
          </a:p>
          <a:p>
            <a:r>
              <a:rPr lang="en-US" sz="1400" dirty="0"/>
              <a:t>The Dichloroacetate-Lactic Acidosis Study Group. N Engl J Med. 1992;327(22):1564-9.</a:t>
            </a:r>
          </a:p>
        </p:txBody>
      </p:sp>
    </p:spTree>
    <p:extLst>
      <p:ext uri="{BB962C8B-B14F-4D97-AF65-F5344CB8AC3E}">
        <p14:creationId xmlns:p14="http://schemas.microsoft.com/office/powerpoint/2010/main" val="3112938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2F2BF6A-C4A5-3DBE-14D9-F4E4E944C107}"/>
              </a:ext>
            </a:extLst>
          </p:cNvPr>
          <p:cNvSpPr txBox="1"/>
          <p:nvPr/>
        </p:nvSpPr>
        <p:spPr>
          <a:xfrm>
            <a:off x="87782" y="182880"/>
            <a:ext cx="2253117" cy="646331"/>
          </a:xfrm>
          <a:prstGeom prst="rect">
            <a:avLst/>
          </a:prstGeom>
          <a:solidFill>
            <a:schemeClr val="accent2">
              <a:lumMod val="20000"/>
              <a:lumOff val="80000"/>
            </a:schemeClr>
          </a:solidFill>
        </p:spPr>
        <p:txBody>
          <a:bodyPr wrap="none" rtlCol="0">
            <a:spAutoFit/>
          </a:bodyPr>
          <a:lstStyle/>
          <a:p>
            <a:r>
              <a:rPr lang="sr-Latn-RS" dirty="0"/>
              <a:t>Lečenje metaboličke</a:t>
            </a:r>
          </a:p>
          <a:p>
            <a:r>
              <a:rPr lang="sr-Latn-RS" dirty="0"/>
              <a:t>acidoze</a:t>
            </a:r>
            <a:endParaRPr lang="en-US" dirty="0"/>
          </a:p>
        </p:txBody>
      </p:sp>
      <p:sp>
        <p:nvSpPr>
          <p:cNvPr id="6" name="TextBox 5">
            <a:extLst>
              <a:ext uri="{FF2B5EF4-FFF2-40B4-BE49-F238E27FC236}">
                <a16:creationId xmlns:a16="http://schemas.microsoft.com/office/drawing/2014/main" id="{22EE8112-D273-8D03-7DC0-7F605E481480}"/>
              </a:ext>
            </a:extLst>
          </p:cNvPr>
          <p:cNvSpPr txBox="1"/>
          <p:nvPr/>
        </p:nvSpPr>
        <p:spPr>
          <a:xfrm>
            <a:off x="2908689" y="6334780"/>
            <a:ext cx="9283311" cy="523220"/>
          </a:xfrm>
          <a:prstGeom prst="rect">
            <a:avLst/>
          </a:prstGeom>
          <a:solidFill>
            <a:schemeClr val="accent2">
              <a:lumMod val="20000"/>
              <a:lumOff val="80000"/>
            </a:schemeClr>
          </a:solidFill>
        </p:spPr>
        <p:txBody>
          <a:bodyPr wrap="none" rtlCol="0">
            <a:spAutoFit/>
          </a:bodyPr>
          <a:lstStyle/>
          <a:p>
            <a:r>
              <a:rPr lang="en-US" sz="1400" dirty="0" err="1"/>
              <a:t>Dhugga</a:t>
            </a:r>
            <a:r>
              <a:rPr lang="en-US" sz="1400" dirty="0"/>
              <a:t> G, Sankaran D, </a:t>
            </a:r>
            <a:r>
              <a:rPr lang="en-US" sz="1400" dirty="0" err="1"/>
              <a:t>Lakshminrusimha</a:t>
            </a:r>
            <a:r>
              <a:rPr lang="en-US" sz="1400" dirty="0"/>
              <a:t> S. ABCs of base therapy in neonatology: role of acetate, bicarbonate, citrate </a:t>
            </a:r>
            <a:endParaRPr lang="sr-Latn-RS" sz="1400" dirty="0"/>
          </a:p>
          <a:p>
            <a:r>
              <a:rPr lang="en-US" sz="1400" dirty="0"/>
              <a:t>and lactate. J </a:t>
            </a:r>
            <a:r>
              <a:rPr lang="en-US" sz="1400" dirty="0" err="1"/>
              <a:t>Perinatol</a:t>
            </a:r>
            <a:r>
              <a:rPr lang="en-US" sz="1400" dirty="0"/>
              <a:t>. 2025;45(3):298-304.</a:t>
            </a:r>
          </a:p>
        </p:txBody>
      </p:sp>
    </p:spTree>
    <p:extLst>
      <p:ext uri="{BB962C8B-B14F-4D97-AF65-F5344CB8AC3E}">
        <p14:creationId xmlns:p14="http://schemas.microsoft.com/office/powerpoint/2010/main" val="2428213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D3C2DB-A905-F9D6-6CF9-7B1EFD75236A}"/>
              </a:ext>
            </a:extLst>
          </p:cNvPr>
          <p:cNvSpPr>
            <a:spLocks noGrp="1"/>
          </p:cNvSpPr>
          <p:nvPr>
            <p:ph type="title"/>
          </p:nvPr>
        </p:nvSpPr>
        <p:spPr>
          <a:xfrm>
            <a:off x="1171074" y="1396686"/>
            <a:ext cx="3240506" cy="4064628"/>
          </a:xfrm>
        </p:spPr>
        <p:txBody>
          <a:bodyPr>
            <a:normAutofit/>
          </a:bodyPr>
          <a:lstStyle/>
          <a:p>
            <a:r>
              <a:rPr lang="sr-Latn-RS" dirty="0">
                <a:solidFill>
                  <a:srgbClr val="FFFFFF"/>
                </a:solidFill>
              </a:rPr>
              <a:t>Princip nastanka metaboličke acidoze</a:t>
            </a:r>
            <a:endParaRPr lang="en-US" dirty="0">
              <a:solidFill>
                <a:srgbClr val="FFFFFF"/>
              </a:solidFill>
            </a:endParaRPr>
          </a:p>
        </p:txBody>
      </p:sp>
      <p:sp>
        <p:nvSpPr>
          <p:cNvPr id="20" name="Arc 19">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1" name="Oval 20">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F3ECF3A-05D4-089A-EB19-E829C1428D88}"/>
              </a:ext>
            </a:extLst>
          </p:cNvPr>
          <p:cNvSpPr>
            <a:spLocks noGrp="1"/>
          </p:cNvSpPr>
          <p:nvPr>
            <p:ph idx="1"/>
          </p:nvPr>
        </p:nvSpPr>
        <p:spPr>
          <a:xfrm>
            <a:off x="5370153" y="1526033"/>
            <a:ext cx="5536397" cy="4549185"/>
          </a:xfrm>
        </p:spPr>
        <p:txBody>
          <a:bodyPr>
            <a:normAutofit fontScale="70000" lnSpcReduction="20000"/>
          </a:bodyPr>
          <a:lstStyle/>
          <a:p>
            <a:r>
              <a:rPr lang="en-US" dirty="0" err="1"/>
              <a:t>Pluća</a:t>
            </a:r>
            <a:r>
              <a:rPr lang="en-US" dirty="0"/>
              <a:t> </a:t>
            </a:r>
            <a:r>
              <a:rPr lang="en-US" dirty="0" err="1"/>
              <a:t>eliminišu</a:t>
            </a:r>
            <a:r>
              <a:rPr lang="en-US" dirty="0"/>
              <a:t> </a:t>
            </a:r>
            <a:r>
              <a:rPr lang="en-US" dirty="0" err="1"/>
              <a:t>približno</a:t>
            </a:r>
            <a:r>
              <a:rPr lang="en-US" dirty="0"/>
              <a:t> 15.000 mmol </a:t>
            </a:r>
            <a:r>
              <a:rPr lang="en-US" dirty="0" err="1"/>
              <a:t>ugljen-dioksida</a:t>
            </a:r>
            <a:r>
              <a:rPr lang="en-US" dirty="0"/>
              <a:t> (CO2) </a:t>
            </a:r>
            <a:r>
              <a:rPr lang="en-US" dirty="0" err="1"/>
              <a:t>stvorenog</a:t>
            </a:r>
            <a:r>
              <a:rPr lang="en-US" dirty="0"/>
              <a:t> </a:t>
            </a:r>
            <a:r>
              <a:rPr lang="en-US" dirty="0" err="1"/>
              <a:t>svakodnevno</a:t>
            </a:r>
            <a:r>
              <a:rPr lang="en-US" dirty="0"/>
              <a:t> </a:t>
            </a:r>
            <a:r>
              <a:rPr lang="en-US" dirty="0" err="1"/>
              <a:t>normalnim</a:t>
            </a:r>
            <a:r>
              <a:rPr lang="en-US" dirty="0"/>
              <a:t> </a:t>
            </a:r>
            <a:r>
              <a:rPr lang="en-US" dirty="0" err="1"/>
              <a:t>ćelijskim</a:t>
            </a:r>
            <a:r>
              <a:rPr lang="en-US" dirty="0"/>
              <a:t> </a:t>
            </a:r>
            <a:r>
              <a:rPr lang="en-US" dirty="0" err="1"/>
              <a:t>metabolizmom</a:t>
            </a:r>
            <a:r>
              <a:rPr lang="en-US" dirty="0"/>
              <a:t>, </a:t>
            </a:r>
            <a:r>
              <a:rPr lang="en-US" dirty="0" err="1"/>
              <a:t>dok</a:t>
            </a:r>
            <a:r>
              <a:rPr lang="en-US" dirty="0"/>
              <a:t> </a:t>
            </a:r>
            <a:r>
              <a:rPr lang="en-US" dirty="0" err="1"/>
              <a:t>bubrezi</a:t>
            </a:r>
            <a:r>
              <a:rPr lang="en-US" dirty="0"/>
              <a:t> </a:t>
            </a:r>
            <a:r>
              <a:rPr lang="en-US" dirty="0" err="1"/>
              <a:t>izlučuju</a:t>
            </a:r>
            <a:r>
              <a:rPr lang="en-US" dirty="0"/>
              <a:t> 50 do 100 </a:t>
            </a:r>
            <a:r>
              <a:rPr lang="en-US" dirty="0" err="1"/>
              <a:t>mEq</a:t>
            </a:r>
            <a:r>
              <a:rPr lang="en-US" dirty="0"/>
              <a:t> </a:t>
            </a:r>
            <a:r>
              <a:rPr lang="en-US" dirty="0" err="1"/>
              <a:t>neisparljivih</a:t>
            </a:r>
            <a:r>
              <a:rPr lang="en-US" dirty="0"/>
              <a:t> </a:t>
            </a:r>
            <a:r>
              <a:rPr lang="en-US" dirty="0" err="1"/>
              <a:t>kiselina</a:t>
            </a:r>
            <a:r>
              <a:rPr lang="en-US" dirty="0"/>
              <a:t> - </a:t>
            </a:r>
            <a:r>
              <a:rPr lang="en-US" dirty="0" err="1"/>
              <a:t>uglavnom</a:t>
            </a:r>
            <a:r>
              <a:rPr lang="en-US" dirty="0"/>
              <a:t> </a:t>
            </a:r>
            <a:r>
              <a:rPr lang="en-US" dirty="0" err="1"/>
              <a:t>sumporne</a:t>
            </a:r>
            <a:r>
              <a:rPr lang="en-US" dirty="0"/>
              <a:t> </a:t>
            </a:r>
            <a:r>
              <a:rPr lang="en-US" dirty="0" err="1"/>
              <a:t>kiseline</a:t>
            </a:r>
            <a:r>
              <a:rPr lang="en-US" dirty="0"/>
              <a:t> </a:t>
            </a:r>
            <a:r>
              <a:rPr lang="en-US" dirty="0" err="1"/>
              <a:t>i</a:t>
            </a:r>
            <a:r>
              <a:rPr lang="en-US" dirty="0"/>
              <a:t> </a:t>
            </a:r>
            <a:r>
              <a:rPr lang="en-US" dirty="0" err="1"/>
              <a:t>fosforne</a:t>
            </a:r>
            <a:r>
              <a:rPr lang="en-US" dirty="0"/>
              <a:t> </a:t>
            </a:r>
            <a:r>
              <a:rPr lang="en-US" dirty="0" err="1"/>
              <a:t>kiseline</a:t>
            </a:r>
            <a:r>
              <a:rPr lang="en-US" dirty="0"/>
              <a:t> - </a:t>
            </a:r>
            <a:r>
              <a:rPr lang="en-US" dirty="0" err="1"/>
              <a:t>proizvedenih</a:t>
            </a:r>
            <a:r>
              <a:rPr lang="en-US" dirty="0"/>
              <a:t> </a:t>
            </a:r>
            <a:r>
              <a:rPr lang="en-US" dirty="0" err="1"/>
              <a:t>svakodnevno</a:t>
            </a:r>
            <a:r>
              <a:rPr lang="en-US" dirty="0"/>
              <a:t> </a:t>
            </a:r>
            <a:r>
              <a:rPr lang="en-US" dirty="0" err="1"/>
              <a:t>konzumiranjem</a:t>
            </a:r>
            <a:r>
              <a:rPr lang="en-US" dirty="0"/>
              <a:t> </a:t>
            </a:r>
            <a:r>
              <a:rPr lang="sr-Latn-RS" dirty="0"/>
              <a:t>hrane</a:t>
            </a:r>
            <a:r>
              <a:rPr lang="en-US" dirty="0"/>
              <a:t>.</a:t>
            </a:r>
            <a:endParaRPr lang="sr-Latn-RS" dirty="0"/>
          </a:p>
          <a:p>
            <a:r>
              <a:rPr lang="sr-Latn-RS" dirty="0"/>
              <a:t>Joni vodonika </a:t>
            </a:r>
            <a:r>
              <a:rPr lang="en-US" dirty="0"/>
              <a:t>se </a:t>
            </a:r>
            <a:r>
              <a:rPr lang="en-US" dirty="0" err="1"/>
              <a:t>eliminišu</a:t>
            </a:r>
            <a:r>
              <a:rPr lang="en-US" dirty="0"/>
              <a:t> </a:t>
            </a:r>
            <a:r>
              <a:rPr lang="en-US" dirty="0" err="1"/>
              <a:t>putem</a:t>
            </a:r>
            <a:r>
              <a:rPr lang="en-US" dirty="0"/>
              <a:t> </a:t>
            </a:r>
            <a:r>
              <a:rPr lang="en-US" dirty="0" err="1"/>
              <a:t>bubrega</a:t>
            </a:r>
            <a:r>
              <a:rPr lang="en-US" dirty="0"/>
              <a:t> </a:t>
            </a:r>
            <a:r>
              <a:rPr lang="en-US" dirty="0" err="1"/>
              <a:t>korišćenjem</a:t>
            </a:r>
            <a:r>
              <a:rPr lang="en-US" dirty="0"/>
              <a:t> </a:t>
            </a:r>
            <a:r>
              <a:rPr lang="en-US" dirty="0" err="1"/>
              <a:t>urinarnih</a:t>
            </a:r>
            <a:r>
              <a:rPr lang="en-US" dirty="0"/>
              <a:t> </a:t>
            </a:r>
            <a:r>
              <a:rPr lang="en-US" dirty="0" err="1"/>
              <a:t>pufera</a:t>
            </a:r>
            <a:r>
              <a:rPr lang="en-US" dirty="0"/>
              <a:t> za </a:t>
            </a:r>
            <a:r>
              <a:rPr lang="en-US" dirty="0" err="1"/>
              <a:t>formiranje</a:t>
            </a:r>
            <a:r>
              <a:rPr lang="en-US" dirty="0"/>
              <a:t> </a:t>
            </a:r>
            <a:r>
              <a:rPr lang="en-US" dirty="0" err="1"/>
              <a:t>titrabilne</a:t>
            </a:r>
            <a:r>
              <a:rPr lang="en-US" dirty="0"/>
              <a:t> </a:t>
            </a:r>
            <a:r>
              <a:rPr lang="en-US" dirty="0" err="1"/>
              <a:t>kiseline</a:t>
            </a:r>
            <a:r>
              <a:rPr lang="en-US" dirty="0"/>
              <a:t> </a:t>
            </a:r>
            <a:r>
              <a:rPr lang="en-US" dirty="0" err="1"/>
              <a:t>i</a:t>
            </a:r>
            <a:r>
              <a:rPr lang="en-US" dirty="0"/>
              <a:t> </a:t>
            </a:r>
            <a:r>
              <a:rPr lang="en-US" dirty="0" err="1"/>
              <a:t>stvaranje</a:t>
            </a:r>
            <a:r>
              <a:rPr lang="en-US" dirty="0"/>
              <a:t> </a:t>
            </a:r>
            <a:r>
              <a:rPr lang="en-US" dirty="0" err="1"/>
              <a:t>amonijuma</a:t>
            </a:r>
            <a:r>
              <a:rPr lang="en-US" dirty="0"/>
              <a:t>. </a:t>
            </a:r>
            <a:endParaRPr lang="sr-Latn-RS" dirty="0"/>
          </a:p>
          <a:p>
            <a:r>
              <a:rPr lang="en-US" dirty="0" err="1"/>
              <a:t>Bubrezi</a:t>
            </a:r>
            <a:r>
              <a:rPr lang="en-US" dirty="0"/>
              <a:t> </a:t>
            </a:r>
            <a:r>
              <a:rPr lang="en-US" dirty="0" err="1"/>
              <a:t>kontrolišu</a:t>
            </a:r>
            <a:r>
              <a:rPr lang="en-US" dirty="0"/>
              <a:t> </a:t>
            </a:r>
            <a:r>
              <a:rPr lang="en-US" dirty="0" err="1"/>
              <a:t>koncentraciju</a:t>
            </a:r>
            <a:r>
              <a:rPr lang="en-US" dirty="0"/>
              <a:t> </a:t>
            </a:r>
            <a:r>
              <a:rPr lang="en-US" dirty="0" err="1"/>
              <a:t>bikarbonata</a:t>
            </a:r>
            <a:r>
              <a:rPr lang="en-US" dirty="0"/>
              <a:t> u </a:t>
            </a:r>
            <a:r>
              <a:rPr lang="en-US" dirty="0" err="1"/>
              <a:t>serumu</a:t>
            </a:r>
            <a:r>
              <a:rPr lang="en-US" dirty="0"/>
              <a:t> </a:t>
            </a:r>
            <a:r>
              <a:rPr lang="en-US" dirty="0" err="1"/>
              <a:t>regulisanjem</a:t>
            </a:r>
            <a:r>
              <a:rPr lang="en-US" dirty="0"/>
              <a:t> </a:t>
            </a:r>
            <a:r>
              <a:rPr lang="en-US" dirty="0" err="1"/>
              <a:t>reapsorpcije</a:t>
            </a:r>
            <a:r>
              <a:rPr lang="en-US" dirty="0"/>
              <a:t> </a:t>
            </a:r>
            <a:r>
              <a:rPr lang="en-US" dirty="0" err="1"/>
              <a:t>bikarbonata</a:t>
            </a:r>
            <a:r>
              <a:rPr lang="en-US" dirty="0"/>
              <a:t> </a:t>
            </a:r>
            <a:r>
              <a:rPr lang="en-US" dirty="0" err="1"/>
              <a:t>i</a:t>
            </a:r>
            <a:r>
              <a:rPr lang="en-US" dirty="0"/>
              <a:t> </a:t>
            </a:r>
            <a:r>
              <a:rPr lang="en-US" dirty="0" err="1"/>
              <a:t>stvaranjem</a:t>
            </a:r>
            <a:r>
              <a:rPr lang="en-US" dirty="0"/>
              <a:t> </a:t>
            </a:r>
            <a:r>
              <a:rPr lang="en-US" dirty="0" err="1"/>
              <a:t>novog</a:t>
            </a:r>
            <a:r>
              <a:rPr lang="en-US" dirty="0"/>
              <a:t> </a:t>
            </a:r>
            <a:r>
              <a:rPr lang="en-US" dirty="0" err="1"/>
              <a:t>bikarbonata</a:t>
            </a:r>
            <a:r>
              <a:rPr lang="en-US" dirty="0"/>
              <a:t>. </a:t>
            </a:r>
            <a:endParaRPr lang="sr-Latn-RS" dirty="0"/>
          </a:p>
          <a:p>
            <a:r>
              <a:rPr lang="en-US" dirty="0" err="1"/>
              <a:t>Metabolička</a:t>
            </a:r>
            <a:r>
              <a:rPr lang="en-US" dirty="0"/>
              <a:t> </a:t>
            </a:r>
            <a:r>
              <a:rPr lang="en-US" dirty="0" err="1"/>
              <a:t>acidoza</a:t>
            </a:r>
            <a:r>
              <a:rPr lang="en-US" dirty="0"/>
              <a:t> se </a:t>
            </a:r>
            <a:r>
              <a:rPr lang="en-US" dirty="0" err="1"/>
              <a:t>javlja</a:t>
            </a:r>
            <a:r>
              <a:rPr lang="en-US" dirty="0"/>
              <a:t> </a:t>
            </a:r>
            <a:r>
              <a:rPr lang="en-US" dirty="0" err="1"/>
              <a:t>kada</a:t>
            </a:r>
            <a:r>
              <a:rPr lang="en-US" dirty="0"/>
              <a:t> se </a:t>
            </a:r>
            <a:r>
              <a:rPr lang="en-US" dirty="0" err="1"/>
              <a:t>neisparljive</a:t>
            </a:r>
            <a:r>
              <a:rPr lang="en-US" dirty="0"/>
              <a:t> </a:t>
            </a:r>
            <a:r>
              <a:rPr lang="en-US" dirty="0" err="1"/>
              <a:t>kiseline</a:t>
            </a:r>
            <a:r>
              <a:rPr lang="en-US" dirty="0"/>
              <a:t> </a:t>
            </a:r>
            <a:r>
              <a:rPr lang="en-US" dirty="0" err="1"/>
              <a:t>proizvode</a:t>
            </a:r>
            <a:r>
              <a:rPr lang="en-US" dirty="0"/>
              <a:t> </a:t>
            </a:r>
            <a:r>
              <a:rPr lang="en-US" dirty="0" err="1"/>
              <a:t>brže</a:t>
            </a:r>
            <a:r>
              <a:rPr lang="en-US" dirty="0"/>
              <a:t> </a:t>
            </a:r>
            <a:r>
              <a:rPr lang="en-US" dirty="0" err="1"/>
              <a:t>nego</a:t>
            </a:r>
            <a:r>
              <a:rPr lang="en-US" dirty="0"/>
              <a:t> </a:t>
            </a:r>
            <a:r>
              <a:rPr lang="en-US" dirty="0" err="1"/>
              <a:t>što</a:t>
            </a:r>
            <a:r>
              <a:rPr lang="en-US" dirty="0"/>
              <a:t> se </a:t>
            </a:r>
            <a:r>
              <a:rPr lang="en-US" dirty="0" err="1"/>
              <a:t>mogu</a:t>
            </a:r>
            <a:r>
              <a:rPr lang="en-US" dirty="0"/>
              <a:t> </a:t>
            </a:r>
            <a:r>
              <a:rPr lang="en-US" dirty="0" err="1"/>
              <a:t>izlučiti</a:t>
            </a:r>
            <a:r>
              <a:rPr lang="en-US" dirty="0"/>
              <a:t>, </a:t>
            </a:r>
            <a:r>
              <a:rPr lang="en-US" dirty="0" err="1"/>
              <a:t>gubici</a:t>
            </a:r>
            <a:r>
              <a:rPr lang="en-US" dirty="0"/>
              <a:t> </a:t>
            </a:r>
            <a:r>
              <a:rPr lang="en-US" dirty="0" err="1"/>
              <a:t>bikarbonata</a:t>
            </a:r>
            <a:r>
              <a:rPr lang="en-US" dirty="0"/>
              <a:t> </a:t>
            </a:r>
            <a:r>
              <a:rPr lang="en-US" dirty="0" err="1"/>
              <a:t>su</a:t>
            </a:r>
            <a:r>
              <a:rPr lang="en-US" dirty="0"/>
              <a:t> </a:t>
            </a:r>
            <a:r>
              <a:rPr lang="en-US" dirty="0" err="1"/>
              <a:t>abnormalno</a:t>
            </a:r>
            <a:r>
              <a:rPr lang="en-US" dirty="0"/>
              <a:t> </a:t>
            </a:r>
            <a:r>
              <a:rPr lang="en-US" dirty="0" err="1"/>
              <a:t>visoki</a:t>
            </a:r>
            <a:r>
              <a:rPr lang="en-US" dirty="0"/>
              <a:t> </a:t>
            </a:r>
            <a:r>
              <a:rPr lang="en-US" dirty="0" err="1"/>
              <a:t>ili</a:t>
            </a:r>
            <a:r>
              <a:rPr lang="en-US" dirty="0"/>
              <a:t> je </a:t>
            </a:r>
            <a:r>
              <a:rPr lang="en-US" dirty="0" err="1"/>
              <a:t>sposobnost</a:t>
            </a:r>
            <a:r>
              <a:rPr lang="en-US" dirty="0"/>
              <a:t> </a:t>
            </a:r>
            <a:r>
              <a:rPr lang="en-US" dirty="0" err="1"/>
              <a:t>bubrega</a:t>
            </a:r>
            <a:r>
              <a:rPr lang="en-US" dirty="0"/>
              <a:t> da </a:t>
            </a:r>
            <a:r>
              <a:rPr lang="en-US" dirty="0" err="1"/>
              <a:t>izlučuje</a:t>
            </a:r>
            <a:r>
              <a:rPr lang="en-US" dirty="0"/>
              <a:t> </a:t>
            </a:r>
            <a:r>
              <a:rPr lang="en-US" dirty="0" err="1"/>
              <a:t>kiselinu</a:t>
            </a:r>
            <a:r>
              <a:rPr lang="en-US" dirty="0"/>
              <a:t> </a:t>
            </a:r>
            <a:r>
              <a:rPr lang="en-US" dirty="0" err="1"/>
              <a:t>oslabljena</a:t>
            </a:r>
            <a:endParaRPr lang="en-US" dirty="0"/>
          </a:p>
          <a:p>
            <a:endParaRPr lang="en-US" dirty="0"/>
          </a:p>
        </p:txBody>
      </p:sp>
      <p:sp>
        <p:nvSpPr>
          <p:cNvPr id="4" name="TextBox 3">
            <a:extLst>
              <a:ext uri="{FF2B5EF4-FFF2-40B4-BE49-F238E27FC236}">
                <a16:creationId xmlns:a16="http://schemas.microsoft.com/office/drawing/2014/main" id="{461349F9-EF8E-8901-1F81-82D5AA8743B1}"/>
              </a:ext>
            </a:extLst>
          </p:cNvPr>
          <p:cNvSpPr txBox="1"/>
          <p:nvPr/>
        </p:nvSpPr>
        <p:spPr>
          <a:xfrm>
            <a:off x="3775364" y="6366163"/>
            <a:ext cx="8113118" cy="307777"/>
          </a:xfrm>
          <a:prstGeom prst="rect">
            <a:avLst/>
          </a:prstGeom>
          <a:solidFill>
            <a:schemeClr val="accent2">
              <a:lumMod val="20000"/>
              <a:lumOff val="80000"/>
            </a:schemeClr>
          </a:solidFill>
        </p:spPr>
        <p:txBody>
          <a:bodyPr wrap="none" rtlCol="0">
            <a:spAutoFit/>
          </a:bodyPr>
          <a:lstStyle/>
          <a:p>
            <a:r>
              <a:rPr lang="en-US" sz="1400" dirty="0"/>
              <a:t>Greenberg KI, Lecker SH. Metabolic Acidosis. Advances in Kidney Disease and Health. 2025;32(1):61-8.</a:t>
            </a:r>
          </a:p>
        </p:txBody>
      </p:sp>
    </p:spTree>
    <p:extLst>
      <p:ext uri="{BB962C8B-B14F-4D97-AF65-F5344CB8AC3E}">
        <p14:creationId xmlns:p14="http://schemas.microsoft.com/office/powerpoint/2010/main" val="1565917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24BB4-CD27-20B1-12FE-121EBFA5361F}"/>
              </a:ext>
            </a:extLst>
          </p:cNvPr>
          <p:cNvSpPr>
            <a:spLocks noGrp="1"/>
          </p:cNvSpPr>
          <p:nvPr>
            <p:ph type="title"/>
          </p:nvPr>
        </p:nvSpPr>
        <p:spPr/>
        <p:txBody>
          <a:bodyPr/>
          <a:lstStyle/>
          <a:p>
            <a:r>
              <a:rPr lang="sr-Latn-RS" dirty="0"/>
              <a:t>Klinička slika metaboličke acidoze</a:t>
            </a:r>
            <a:endParaRPr lang="en-US" dirty="0"/>
          </a:p>
        </p:txBody>
      </p:sp>
      <p:sp>
        <p:nvSpPr>
          <p:cNvPr id="3" name="Content Placeholder 2">
            <a:extLst>
              <a:ext uri="{FF2B5EF4-FFF2-40B4-BE49-F238E27FC236}">
                <a16:creationId xmlns:a16="http://schemas.microsoft.com/office/drawing/2014/main" id="{DE12E0E1-90F8-0377-2A06-19360964DE9D}"/>
              </a:ext>
            </a:extLst>
          </p:cNvPr>
          <p:cNvSpPr>
            <a:spLocks noGrp="1"/>
          </p:cNvSpPr>
          <p:nvPr>
            <p:ph idx="1"/>
          </p:nvPr>
        </p:nvSpPr>
        <p:spPr/>
        <p:txBody>
          <a:bodyPr/>
          <a:lstStyle/>
          <a:p>
            <a:r>
              <a:rPr lang="sr-Latn-RS" dirty="0"/>
              <a:t>Hiperventilacija</a:t>
            </a:r>
          </a:p>
          <a:p>
            <a:r>
              <a:rPr lang="sr-Latn-RS" dirty="0"/>
              <a:t>Smanjenje minutnog volumena srca</a:t>
            </a:r>
          </a:p>
          <a:p>
            <a:r>
              <a:rPr lang="sr-Latn-RS" dirty="0"/>
              <a:t>Hipotenzija</a:t>
            </a:r>
          </a:p>
          <a:p>
            <a:r>
              <a:rPr lang="sr-Latn-RS" dirty="0"/>
              <a:t>Aritmije</a:t>
            </a:r>
          </a:p>
          <a:p>
            <a:r>
              <a:rPr lang="sr-Latn-RS" dirty="0"/>
              <a:t>Rezistencija na insulin</a:t>
            </a:r>
          </a:p>
          <a:p>
            <a:r>
              <a:rPr lang="sr-Latn-RS" dirty="0"/>
              <a:t>Hiperkalemija</a:t>
            </a:r>
          </a:p>
          <a:p>
            <a:r>
              <a:rPr lang="sr-Latn-RS" dirty="0"/>
              <a:t>Konfuzija, pospanost i koma</a:t>
            </a:r>
            <a:endParaRPr lang="en-US" dirty="0"/>
          </a:p>
        </p:txBody>
      </p:sp>
    </p:spTree>
    <p:extLst>
      <p:ext uri="{BB962C8B-B14F-4D97-AF65-F5344CB8AC3E}">
        <p14:creationId xmlns:p14="http://schemas.microsoft.com/office/powerpoint/2010/main" val="813422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DA548-1D0C-1EFB-9CDF-05D8A75CAD56}"/>
              </a:ext>
            </a:extLst>
          </p:cNvPr>
          <p:cNvSpPr>
            <a:spLocks noGrp="1"/>
          </p:cNvSpPr>
          <p:nvPr>
            <p:ph type="title"/>
          </p:nvPr>
        </p:nvSpPr>
        <p:spPr/>
        <p:txBody>
          <a:bodyPr/>
          <a:lstStyle/>
          <a:p>
            <a:r>
              <a:rPr lang="sr-Latn-RS" dirty="0"/>
              <a:t>Dijagnoza metaboličke acidoze</a:t>
            </a:r>
            <a:endParaRPr lang="en-US" dirty="0"/>
          </a:p>
        </p:txBody>
      </p:sp>
      <p:sp>
        <p:nvSpPr>
          <p:cNvPr id="3" name="Content Placeholder 2">
            <a:extLst>
              <a:ext uri="{FF2B5EF4-FFF2-40B4-BE49-F238E27FC236}">
                <a16:creationId xmlns:a16="http://schemas.microsoft.com/office/drawing/2014/main" id="{11ACD894-78C4-6A43-9BBA-18A61AC35721}"/>
              </a:ext>
            </a:extLst>
          </p:cNvPr>
          <p:cNvSpPr>
            <a:spLocks noGrp="1"/>
          </p:cNvSpPr>
          <p:nvPr>
            <p:ph idx="1"/>
          </p:nvPr>
        </p:nvSpPr>
        <p:spPr>
          <a:xfrm>
            <a:off x="838200" y="1825625"/>
            <a:ext cx="10515600" cy="3930939"/>
          </a:xfrm>
        </p:spPr>
        <p:txBody>
          <a:bodyPr>
            <a:normAutofit lnSpcReduction="10000"/>
          </a:bodyPr>
          <a:lstStyle/>
          <a:p>
            <a:r>
              <a:rPr lang="sr-Latn-RS" dirty="0"/>
              <a:t>P</a:t>
            </a:r>
            <a:r>
              <a:rPr lang="en-US" dirty="0" err="1"/>
              <a:t>oznavanje</a:t>
            </a:r>
            <a:r>
              <a:rPr lang="en-US" dirty="0"/>
              <a:t> </a:t>
            </a:r>
            <a:r>
              <a:rPr lang="en-US" dirty="0" err="1"/>
              <a:t>veze</a:t>
            </a:r>
            <a:r>
              <a:rPr lang="en-US" dirty="0"/>
              <a:t> </a:t>
            </a:r>
            <a:r>
              <a:rPr lang="en-US" dirty="0" err="1"/>
              <a:t>između</a:t>
            </a:r>
            <a:r>
              <a:rPr lang="en-US" dirty="0"/>
              <a:t> </a:t>
            </a:r>
            <a:r>
              <a:rPr lang="en-US" dirty="0" err="1"/>
              <a:t>porasta</a:t>
            </a:r>
            <a:r>
              <a:rPr lang="en-US" dirty="0"/>
              <a:t> </a:t>
            </a:r>
            <a:r>
              <a:rPr lang="sr-Latn-RS" dirty="0"/>
              <a:t>anjonskog gapa</a:t>
            </a:r>
            <a:r>
              <a:rPr lang="en-US" dirty="0"/>
              <a:t> (delta AG) </a:t>
            </a:r>
            <a:r>
              <a:rPr lang="en-US" dirty="0" err="1"/>
              <a:t>i</a:t>
            </a:r>
            <a:r>
              <a:rPr lang="en-US" dirty="0"/>
              <a:t> pada </a:t>
            </a:r>
            <a:r>
              <a:rPr lang="en-US" dirty="0" err="1"/>
              <a:t>bikarbonata</a:t>
            </a:r>
            <a:r>
              <a:rPr lang="en-US" dirty="0"/>
              <a:t> (delta HCO</a:t>
            </a:r>
            <a:r>
              <a:rPr lang="sr-Latn-RS" baseline="-25000" dirty="0"/>
              <a:t>3</a:t>
            </a:r>
            <a:r>
              <a:rPr lang="en-US" dirty="0"/>
              <a:t>) </a:t>
            </a:r>
            <a:r>
              <a:rPr lang="en-US" dirty="0" err="1"/>
              <a:t>važno</a:t>
            </a:r>
            <a:r>
              <a:rPr lang="en-US" dirty="0"/>
              <a:t> </a:t>
            </a:r>
            <a:r>
              <a:rPr lang="sr-Latn-RS" dirty="0"/>
              <a:t>je </a:t>
            </a:r>
            <a:r>
              <a:rPr lang="en-US" dirty="0"/>
              <a:t>za </a:t>
            </a:r>
            <a:r>
              <a:rPr lang="en-US" dirty="0" err="1"/>
              <a:t>razumevanje</a:t>
            </a:r>
            <a:r>
              <a:rPr lang="en-US" dirty="0"/>
              <a:t> </a:t>
            </a:r>
            <a:r>
              <a:rPr lang="en-US" dirty="0" err="1"/>
              <a:t>mešovitih</a:t>
            </a:r>
            <a:r>
              <a:rPr lang="en-US" dirty="0"/>
              <a:t> </a:t>
            </a:r>
            <a:r>
              <a:rPr lang="sr-Latn-RS" dirty="0"/>
              <a:t>acido-baznih </a:t>
            </a:r>
            <a:r>
              <a:rPr lang="en-US" dirty="0" err="1"/>
              <a:t>poremećaja</a:t>
            </a:r>
            <a:r>
              <a:rPr lang="en-US" dirty="0"/>
              <a:t>. </a:t>
            </a:r>
            <a:endParaRPr lang="sr-Latn-RS" dirty="0"/>
          </a:p>
          <a:p>
            <a:r>
              <a:rPr lang="en-US" b="1" dirty="0">
                <a:solidFill>
                  <a:srgbClr val="FF0000"/>
                </a:solidFill>
              </a:rPr>
              <a:t>Delta </a:t>
            </a:r>
            <a:r>
              <a:rPr lang="en-US" b="1" dirty="0" err="1">
                <a:solidFill>
                  <a:srgbClr val="FF0000"/>
                </a:solidFill>
              </a:rPr>
              <a:t>jaz</a:t>
            </a:r>
            <a:r>
              <a:rPr lang="en-US" b="1" dirty="0">
                <a:solidFill>
                  <a:srgbClr val="FF0000"/>
                </a:solidFill>
              </a:rPr>
              <a:t> = delta AG - delta HCO</a:t>
            </a:r>
            <a:r>
              <a:rPr lang="en-US" b="1" baseline="-25000" dirty="0">
                <a:solidFill>
                  <a:srgbClr val="FF0000"/>
                </a:solidFill>
              </a:rPr>
              <a:t>3</a:t>
            </a:r>
            <a:r>
              <a:rPr lang="en-US" dirty="0"/>
              <a:t>. </a:t>
            </a:r>
            <a:endParaRPr lang="sr-Latn-RS" dirty="0"/>
          </a:p>
          <a:p>
            <a:r>
              <a:rPr lang="en-US" dirty="0"/>
              <a:t>Ako je delta </a:t>
            </a:r>
            <a:r>
              <a:rPr lang="en-US" dirty="0" err="1"/>
              <a:t>jaz</a:t>
            </a:r>
            <a:r>
              <a:rPr lang="en-US" dirty="0"/>
              <a:t> </a:t>
            </a:r>
            <a:r>
              <a:rPr lang="en-US" dirty="0" err="1"/>
              <a:t>značajno</a:t>
            </a:r>
            <a:r>
              <a:rPr lang="en-US" dirty="0"/>
              <a:t> </a:t>
            </a:r>
            <a:r>
              <a:rPr lang="en-US" dirty="0" err="1"/>
              <a:t>pozitivan</a:t>
            </a:r>
            <a:r>
              <a:rPr lang="en-US" dirty="0"/>
              <a:t> (</a:t>
            </a:r>
            <a:r>
              <a:rPr lang="en-US" dirty="0" err="1"/>
              <a:t>veći</a:t>
            </a:r>
            <a:r>
              <a:rPr lang="en-US" dirty="0"/>
              <a:t> od +6), </a:t>
            </a:r>
            <a:r>
              <a:rPr lang="en-US" dirty="0" err="1"/>
              <a:t>obično</a:t>
            </a:r>
            <a:r>
              <a:rPr lang="en-US" dirty="0"/>
              <a:t> je </a:t>
            </a:r>
            <a:r>
              <a:rPr lang="en-US" dirty="0" err="1"/>
              <a:t>prisutna</a:t>
            </a:r>
            <a:r>
              <a:rPr lang="en-US" dirty="0"/>
              <a:t> </a:t>
            </a:r>
            <a:r>
              <a:rPr lang="en-US" dirty="0" err="1"/>
              <a:t>metabolička</a:t>
            </a:r>
            <a:r>
              <a:rPr lang="en-US" dirty="0"/>
              <a:t> </a:t>
            </a:r>
            <a:r>
              <a:rPr lang="en-US" dirty="0" err="1"/>
              <a:t>alkaloza</a:t>
            </a:r>
            <a:r>
              <a:rPr lang="en-US" dirty="0"/>
              <a:t> </a:t>
            </a:r>
            <a:r>
              <a:rPr lang="en-US" dirty="0" err="1"/>
              <a:t>jer</a:t>
            </a:r>
            <a:r>
              <a:rPr lang="en-US" dirty="0"/>
              <a:t> je </a:t>
            </a:r>
            <a:r>
              <a:rPr lang="en-US" dirty="0" err="1"/>
              <a:t>porast</a:t>
            </a:r>
            <a:r>
              <a:rPr lang="en-US" dirty="0"/>
              <a:t> AG </a:t>
            </a:r>
            <a:r>
              <a:rPr lang="en-US" dirty="0" err="1"/>
              <a:t>veći</a:t>
            </a:r>
            <a:r>
              <a:rPr lang="en-US" dirty="0"/>
              <a:t> od pada HCO</a:t>
            </a:r>
            <a:r>
              <a:rPr lang="en-US" baseline="-25000" dirty="0"/>
              <a:t>3</a:t>
            </a:r>
            <a:r>
              <a:rPr lang="en-US" dirty="0"/>
              <a:t>. </a:t>
            </a:r>
            <a:endParaRPr lang="sr-Latn-RS" dirty="0"/>
          </a:p>
          <a:p>
            <a:r>
              <a:rPr lang="en-US" dirty="0" err="1"/>
              <a:t>Suprotno</a:t>
            </a:r>
            <a:r>
              <a:rPr lang="en-US" dirty="0"/>
              <a:t> tome, </a:t>
            </a:r>
            <a:r>
              <a:rPr lang="en-US" dirty="0" err="1"/>
              <a:t>ako</a:t>
            </a:r>
            <a:r>
              <a:rPr lang="en-US" dirty="0"/>
              <a:t> je delta </a:t>
            </a:r>
            <a:r>
              <a:rPr lang="en-US" dirty="0" err="1"/>
              <a:t>jaz</a:t>
            </a:r>
            <a:r>
              <a:rPr lang="en-US" dirty="0"/>
              <a:t> </a:t>
            </a:r>
            <a:r>
              <a:rPr lang="en-US" dirty="0" err="1"/>
              <a:t>značajno</a:t>
            </a:r>
            <a:r>
              <a:rPr lang="en-US" dirty="0"/>
              <a:t> </a:t>
            </a:r>
            <a:r>
              <a:rPr lang="en-US" dirty="0" err="1"/>
              <a:t>negativan</a:t>
            </a:r>
            <a:r>
              <a:rPr lang="en-US" dirty="0"/>
              <a:t> (</a:t>
            </a:r>
            <a:r>
              <a:rPr lang="en-US" dirty="0" err="1"/>
              <a:t>manji</a:t>
            </a:r>
            <a:r>
              <a:rPr lang="en-US" dirty="0"/>
              <a:t> od -6), </a:t>
            </a:r>
            <a:r>
              <a:rPr lang="en-US" dirty="0" err="1"/>
              <a:t>onda</a:t>
            </a:r>
            <a:r>
              <a:rPr lang="en-US" dirty="0"/>
              <a:t> je </a:t>
            </a:r>
            <a:r>
              <a:rPr lang="en-US" dirty="0" err="1"/>
              <a:t>obično</a:t>
            </a:r>
            <a:r>
              <a:rPr lang="en-US" dirty="0"/>
              <a:t> </a:t>
            </a:r>
            <a:r>
              <a:rPr lang="en-US" dirty="0" err="1"/>
              <a:t>prisutna</a:t>
            </a:r>
            <a:r>
              <a:rPr lang="en-US" dirty="0"/>
              <a:t> </a:t>
            </a:r>
            <a:r>
              <a:rPr lang="en-US" dirty="0" err="1"/>
              <a:t>hiperhloremična</a:t>
            </a:r>
            <a:r>
              <a:rPr lang="en-US" dirty="0"/>
              <a:t> </a:t>
            </a:r>
            <a:r>
              <a:rPr lang="en-US" dirty="0" err="1"/>
              <a:t>acidoza</a:t>
            </a:r>
            <a:r>
              <a:rPr lang="en-US" dirty="0"/>
              <a:t> </a:t>
            </a:r>
            <a:r>
              <a:rPr lang="en-US" dirty="0" err="1"/>
              <a:t>jer</a:t>
            </a:r>
            <a:r>
              <a:rPr lang="en-US" dirty="0"/>
              <a:t> je </a:t>
            </a:r>
            <a:r>
              <a:rPr lang="en-US" dirty="0" err="1"/>
              <a:t>porast</a:t>
            </a:r>
            <a:r>
              <a:rPr lang="en-US" dirty="0"/>
              <a:t> AG </a:t>
            </a:r>
            <a:r>
              <a:rPr lang="en-US" dirty="0" err="1"/>
              <a:t>manji</a:t>
            </a:r>
            <a:r>
              <a:rPr lang="en-US" dirty="0"/>
              <a:t> od pada HCO</a:t>
            </a:r>
            <a:r>
              <a:rPr lang="en-US" baseline="-25000" dirty="0"/>
              <a:t>3</a:t>
            </a:r>
            <a:r>
              <a:rPr lang="en-US" dirty="0"/>
              <a:t>. </a:t>
            </a:r>
          </a:p>
        </p:txBody>
      </p:sp>
      <p:sp>
        <p:nvSpPr>
          <p:cNvPr id="4" name="TextBox 3">
            <a:extLst>
              <a:ext uri="{FF2B5EF4-FFF2-40B4-BE49-F238E27FC236}">
                <a16:creationId xmlns:a16="http://schemas.microsoft.com/office/drawing/2014/main" id="{E4C7629C-78F5-D6EF-A1D1-8541F36A9133}"/>
              </a:ext>
            </a:extLst>
          </p:cNvPr>
          <p:cNvSpPr txBox="1"/>
          <p:nvPr/>
        </p:nvSpPr>
        <p:spPr>
          <a:xfrm>
            <a:off x="3235036" y="6185098"/>
            <a:ext cx="8821646" cy="307777"/>
          </a:xfrm>
          <a:prstGeom prst="rect">
            <a:avLst/>
          </a:prstGeom>
          <a:solidFill>
            <a:schemeClr val="accent2">
              <a:lumMod val="20000"/>
              <a:lumOff val="80000"/>
            </a:schemeClr>
          </a:solidFill>
        </p:spPr>
        <p:txBody>
          <a:bodyPr wrap="none" rtlCol="0">
            <a:spAutoFit/>
          </a:bodyPr>
          <a:lstStyle/>
          <a:p>
            <a:r>
              <a:rPr lang="en-US" sz="1400" dirty="0"/>
              <a:t>Wrenn K. The delta (delta) gap: an approach to mixed acid-base disorders. Ann Emerg Med. 1990;19(11):1310-3. </a:t>
            </a:r>
          </a:p>
        </p:txBody>
      </p:sp>
    </p:spTree>
    <p:extLst>
      <p:ext uri="{BB962C8B-B14F-4D97-AF65-F5344CB8AC3E}">
        <p14:creationId xmlns:p14="http://schemas.microsoft.com/office/powerpoint/2010/main" val="533374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BCE6F-849B-113B-DFBF-EE7045A4C449}"/>
              </a:ext>
            </a:extLst>
          </p:cNvPr>
          <p:cNvSpPr>
            <a:spLocks noGrp="1"/>
          </p:cNvSpPr>
          <p:nvPr>
            <p:ph type="title"/>
          </p:nvPr>
        </p:nvSpPr>
        <p:spPr/>
        <p:txBody>
          <a:bodyPr/>
          <a:lstStyle/>
          <a:p>
            <a:r>
              <a:rPr lang="sr-Latn-RS" dirty="0"/>
              <a:t>Anjonski razmak (engl. „anion gap“)</a:t>
            </a:r>
            <a:endParaRPr lang="en-US" dirty="0"/>
          </a:p>
        </p:txBody>
      </p:sp>
      <p:sp>
        <p:nvSpPr>
          <p:cNvPr id="3" name="Content Placeholder 2">
            <a:extLst>
              <a:ext uri="{FF2B5EF4-FFF2-40B4-BE49-F238E27FC236}">
                <a16:creationId xmlns:a16="http://schemas.microsoft.com/office/drawing/2014/main" id="{297177B1-B383-0615-6CD1-286FD48264C9}"/>
              </a:ext>
            </a:extLst>
          </p:cNvPr>
          <p:cNvSpPr>
            <a:spLocks noGrp="1"/>
          </p:cNvSpPr>
          <p:nvPr>
            <p:ph idx="1"/>
          </p:nvPr>
        </p:nvSpPr>
        <p:spPr>
          <a:xfrm>
            <a:off x="838200" y="1825625"/>
            <a:ext cx="4406798" cy="4351338"/>
          </a:xfrm>
        </p:spPr>
        <p:txBody>
          <a:bodyPr>
            <a:normAutofit fontScale="85000" lnSpcReduction="10000"/>
          </a:bodyPr>
          <a:lstStyle/>
          <a:p>
            <a:r>
              <a:rPr lang="sr-Latn-RS" dirty="0"/>
              <a:t>Normalna vrednost je 3 – 11 mEq/L</a:t>
            </a:r>
          </a:p>
          <a:p>
            <a:r>
              <a:rPr lang="en-US" dirty="0" err="1"/>
              <a:t>Povećan</a:t>
            </a:r>
            <a:r>
              <a:rPr lang="en-US" dirty="0"/>
              <a:t> </a:t>
            </a:r>
            <a:r>
              <a:rPr lang="en-US" dirty="0" err="1"/>
              <a:t>anjonski</a:t>
            </a:r>
            <a:r>
              <a:rPr lang="en-US" dirty="0"/>
              <a:t> </a:t>
            </a:r>
            <a:r>
              <a:rPr lang="en-US" dirty="0" err="1"/>
              <a:t>jaz</a:t>
            </a:r>
            <a:r>
              <a:rPr lang="en-US" dirty="0"/>
              <a:t> </a:t>
            </a:r>
            <a:r>
              <a:rPr lang="en-US" dirty="0" err="1"/>
              <a:t>ukazuje</a:t>
            </a:r>
            <a:r>
              <a:rPr lang="en-US" dirty="0"/>
              <a:t> </a:t>
            </a:r>
            <a:r>
              <a:rPr lang="en-US" dirty="0" err="1"/>
              <a:t>na</a:t>
            </a:r>
            <a:r>
              <a:rPr lang="en-US" dirty="0"/>
              <a:t> to da u </a:t>
            </a:r>
            <a:r>
              <a:rPr lang="en-US" dirty="0" err="1"/>
              <a:t>krvi</a:t>
            </a:r>
            <a:r>
              <a:rPr lang="en-US" dirty="0"/>
              <a:t> </a:t>
            </a:r>
            <a:r>
              <a:rPr lang="en-US" dirty="0" err="1"/>
              <a:t>postoji</a:t>
            </a:r>
            <a:r>
              <a:rPr lang="en-US" dirty="0"/>
              <a:t> </a:t>
            </a:r>
            <a:r>
              <a:rPr lang="en-US" dirty="0" err="1"/>
              <a:t>veća</a:t>
            </a:r>
            <a:r>
              <a:rPr lang="en-US" dirty="0"/>
              <a:t> </a:t>
            </a:r>
            <a:r>
              <a:rPr lang="en-US" dirty="0" err="1"/>
              <a:t>količina</a:t>
            </a:r>
            <a:r>
              <a:rPr lang="en-US" dirty="0"/>
              <a:t> </a:t>
            </a:r>
            <a:r>
              <a:rPr lang="en-US" dirty="0" err="1"/>
              <a:t>nemerenih</a:t>
            </a:r>
            <a:r>
              <a:rPr lang="en-US" dirty="0"/>
              <a:t> </a:t>
            </a:r>
            <a:r>
              <a:rPr lang="en-US" dirty="0" err="1"/>
              <a:t>anjona</a:t>
            </a:r>
            <a:r>
              <a:rPr lang="en-US" dirty="0"/>
              <a:t>. </a:t>
            </a:r>
            <a:endParaRPr lang="sr-Latn-RS" dirty="0"/>
          </a:p>
          <a:p>
            <a:r>
              <a:rPr lang="en-US" dirty="0"/>
              <a:t>To se </a:t>
            </a:r>
            <a:r>
              <a:rPr lang="en-US" dirty="0" err="1"/>
              <a:t>najčešće</a:t>
            </a:r>
            <a:r>
              <a:rPr lang="en-US" dirty="0"/>
              <a:t> </a:t>
            </a:r>
            <a:r>
              <a:rPr lang="en-US" dirty="0" err="1"/>
              <a:t>dešava</a:t>
            </a:r>
            <a:r>
              <a:rPr lang="en-US" dirty="0"/>
              <a:t> </a:t>
            </a:r>
            <a:r>
              <a:rPr lang="en-US" dirty="0" err="1"/>
              <a:t>kada</a:t>
            </a:r>
            <a:r>
              <a:rPr lang="en-US" dirty="0"/>
              <a:t> se u </a:t>
            </a:r>
            <a:r>
              <a:rPr lang="en-US" dirty="0" err="1"/>
              <a:t>telu</a:t>
            </a:r>
            <a:r>
              <a:rPr lang="en-US" dirty="0"/>
              <a:t> </a:t>
            </a:r>
            <a:r>
              <a:rPr lang="en-US" dirty="0" err="1"/>
              <a:t>proizvodi</a:t>
            </a:r>
            <a:r>
              <a:rPr lang="en-US" dirty="0"/>
              <a:t> </a:t>
            </a:r>
            <a:r>
              <a:rPr lang="en-US" dirty="0" err="1"/>
              <a:t>ili</a:t>
            </a:r>
            <a:r>
              <a:rPr lang="en-US" dirty="0"/>
              <a:t> </a:t>
            </a:r>
            <a:r>
              <a:rPr lang="en-US" dirty="0" err="1"/>
              <a:t>unosi</a:t>
            </a:r>
            <a:r>
              <a:rPr lang="en-US" dirty="0"/>
              <a:t> </a:t>
            </a:r>
            <a:r>
              <a:rPr lang="en-US" dirty="0" err="1"/>
              <a:t>prekomerna</a:t>
            </a:r>
            <a:r>
              <a:rPr lang="en-US" dirty="0"/>
              <a:t> </a:t>
            </a:r>
            <a:r>
              <a:rPr lang="en-US" dirty="0" err="1"/>
              <a:t>količina</a:t>
            </a:r>
            <a:r>
              <a:rPr lang="en-US" dirty="0"/>
              <a:t> </a:t>
            </a:r>
            <a:r>
              <a:rPr lang="en-US" dirty="0" err="1"/>
              <a:t>kiselina</a:t>
            </a:r>
            <a:r>
              <a:rPr lang="en-US" dirty="0"/>
              <a:t> (</a:t>
            </a:r>
            <a:r>
              <a:rPr lang="en-US" dirty="0" err="1"/>
              <a:t>npr</a:t>
            </a:r>
            <a:r>
              <a:rPr lang="en-US" dirty="0"/>
              <a:t>. </a:t>
            </a:r>
            <a:r>
              <a:rPr lang="en-US" dirty="0" err="1"/>
              <a:t>mlečna</a:t>
            </a:r>
            <a:r>
              <a:rPr lang="en-US" dirty="0"/>
              <a:t> </a:t>
            </a:r>
            <a:r>
              <a:rPr lang="en-US" dirty="0" err="1"/>
              <a:t>kiselina</a:t>
            </a:r>
            <a:r>
              <a:rPr lang="en-US" dirty="0"/>
              <a:t> </a:t>
            </a:r>
            <a:r>
              <a:rPr lang="en-US" dirty="0" err="1"/>
              <a:t>kod</a:t>
            </a:r>
            <a:r>
              <a:rPr lang="en-US" dirty="0"/>
              <a:t> </a:t>
            </a:r>
            <a:r>
              <a:rPr lang="en-US" dirty="0" err="1"/>
              <a:t>sepse</a:t>
            </a:r>
            <a:r>
              <a:rPr lang="en-US" dirty="0"/>
              <a:t> </a:t>
            </a:r>
            <a:r>
              <a:rPr lang="en-US" dirty="0" err="1"/>
              <a:t>ili</a:t>
            </a:r>
            <a:r>
              <a:rPr lang="en-US" dirty="0"/>
              <a:t> </a:t>
            </a:r>
            <a:r>
              <a:rPr lang="en-US" dirty="0" err="1"/>
              <a:t>ketoni</a:t>
            </a:r>
            <a:r>
              <a:rPr lang="en-US" dirty="0"/>
              <a:t> </a:t>
            </a:r>
            <a:r>
              <a:rPr lang="en-US" dirty="0" err="1"/>
              <a:t>kod</a:t>
            </a:r>
            <a:r>
              <a:rPr lang="en-US" dirty="0"/>
              <a:t> </a:t>
            </a:r>
            <a:r>
              <a:rPr lang="en-US" dirty="0" err="1"/>
              <a:t>dijabetičke</a:t>
            </a:r>
            <a:r>
              <a:rPr lang="en-US" dirty="0"/>
              <a:t> </a:t>
            </a:r>
            <a:r>
              <a:rPr lang="en-US" dirty="0" err="1"/>
              <a:t>ketoacidoze</a:t>
            </a:r>
            <a:r>
              <a:rPr lang="en-US" dirty="0"/>
              <a:t>) </a:t>
            </a:r>
            <a:r>
              <a:rPr lang="en-US" dirty="0" err="1"/>
              <a:t>ili</a:t>
            </a:r>
            <a:r>
              <a:rPr lang="en-US" dirty="0"/>
              <a:t> </a:t>
            </a:r>
            <a:r>
              <a:rPr lang="en-US" dirty="0" err="1"/>
              <a:t>kada</a:t>
            </a:r>
            <a:r>
              <a:rPr lang="en-US" dirty="0"/>
              <a:t> </a:t>
            </a:r>
            <a:r>
              <a:rPr lang="en-US" dirty="0" err="1"/>
              <a:t>bubrezi</a:t>
            </a:r>
            <a:r>
              <a:rPr lang="en-US" dirty="0"/>
              <a:t> ne </a:t>
            </a:r>
            <a:r>
              <a:rPr lang="en-US" dirty="0" err="1"/>
              <a:t>mogu</a:t>
            </a:r>
            <a:r>
              <a:rPr lang="en-US" dirty="0"/>
              <a:t> </a:t>
            </a:r>
            <a:r>
              <a:rPr lang="en-US" dirty="0" err="1"/>
              <a:t>efikasno</a:t>
            </a:r>
            <a:r>
              <a:rPr lang="en-US" dirty="0"/>
              <a:t> da </a:t>
            </a:r>
            <a:r>
              <a:rPr lang="en-US" dirty="0" err="1"/>
              <a:t>izluče</a:t>
            </a:r>
            <a:r>
              <a:rPr lang="en-US" dirty="0"/>
              <a:t> </a:t>
            </a:r>
            <a:r>
              <a:rPr lang="en-US" dirty="0" err="1"/>
              <a:t>kiseline</a:t>
            </a:r>
            <a:r>
              <a:rPr lang="en-US" dirty="0"/>
              <a:t>.</a:t>
            </a:r>
          </a:p>
        </p:txBody>
      </p:sp>
      <p:pic>
        <p:nvPicPr>
          <p:cNvPr id="5" name="Picture 4">
            <a:extLst>
              <a:ext uri="{FF2B5EF4-FFF2-40B4-BE49-F238E27FC236}">
                <a16:creationId xmlns:a16="http://schemas.microsoft.com/office/drawing/2014/main" id="{5D394C15-7693-E40A-3089-EE5C35780FAC}"/>
              </a:ext>
            </a:extLst>
          </p:cNvPr>
          <p:cNvPicPr>
            <a:picLocks noChangeAspect="1"/>
          </p:cNvPicPr>
          <p:nvPr/>
        </p:nvPicPr>
        <p:blipFill>
          <a:blip r:embed="rId2"/>
          <a:stretch>
            <a:fillRect/>
          </a:stretch>
        </p:blipFill>
        <p:spPr>
          <a:xfrm>
            <a:off x="5874972" y="2743920"/>
            <a:ext cx="5591955" cy="600159"/>
          </a:xfrm>
          <a:prstGeom prst="rect">
            <a:avLst/>
          </a:prstGeom>
        </p:spPr>
      </p:pic>
      <p:sp>
        <p:nvSpPr>
          <p:cNvPr id="4" name="TextBox 3">
            <a:extLst>
              <a:ext uri="{FF2B5EF4-FFF2-40B4-BE49-F238E27FC236}">
                <a16:creationId xmlns:a16="http://schemas.microsoft.com/office/drawing/2014/main" id="{DFC9204C-3209-BB46-CB94-3741E95EE69A}"/>
              </a:ext>
            </a:extLst>
          </p:cNvPr>
          <p:cNvSpPr txBox="1"/>
          <p:nvPr/>
        </p:nvSpPr>
        <p:spPr>
          <a:xfrm>
            <a:off x="5091546" y="6393872"/>
            <a:ext cx="6894901" cy="307777"/>
          </a:xfrm>
          <a:prstGeom prst="rect">
            <a:avLst/>
          </a:prstGeom>
          <a:solidFill>
            <a:schemeClr val="accent2">
              <a:lumMod val="20000"/>
              <a:lumOff val="80000"/>
            </a:schemeClr>
          </a:solidFill>
        </p:spPr>
        <p:txBody>
          <a:bodyPr wrap="none" rtlCol="0">
            <a:spAutoFit/>
          </a:bodyPr>
          <a:lstStyle/>
          <a:p>
            <a:r>
              <a:rPr lang="en-US" sz="1400" dirty="0"/>
              <a:t>Greenberg KI, Lecker SH. Metabolic Acidosis. Adv Kidney Dis Health. 2025;32(1):61-68. </a:t>
            </a:r>
          </a:p>
        </p:txBody>
      </p:sp>
    </p:spTree>
    <p:extLst>
      <p:ext uri="{BB962C8B-B14F-4D97-AF65-F5344CB8AC3E}">
        <p14:creationId xmlns:p14="http://schemas.microsoft.com/office/powerpoint/2010/main" val="1804154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F60D0-2833-92DA-B513-941BB14F0EB9}"/>
              </a:ext>
            </a:extLst>
          </p:cNvPr>
          <p:cNvSpPr>
            <a:spLocks noGrp="1"/>
          </p:cNvSpPr>
          <p:nvPr>
            <p:ph type="title"/>
          </p:nvPr>
        </p:nvSpPr>
        <p:spPr/>
        <p:txBody>
          <a:bodyPr/>
          <a:lstStyle/>
          <a:p>
            <a:r>
              <a:rPr lang="sr-Latn-RS" dirty="0"/>
              <a:t>Arterijske gasne analize</a:t>
            </a:r>
            <a:endParaRPr lang="en-US" dirty="0"/>
          </a:p>
        </p:txBody>
      </p:sp>
      <p:sp>
        <p:nvSpPr>
          <p:cNvPr id="3" name="Content Placeholder 2">
            <a:extLst>
              <a:ext uri="{FF2B5EF4-FFF2-40B4-BE49-F238E27FC236}">
                <a16:creationId xmlns:a16="http://schemas.microsoft.com/office/drawing/2014/main" id="{B33CD8AD-A808-68CC-B6F0-489A04F20A6A}"/>
              </a:ext>
            </a:extLst>
          </p:cNvPr>
          <p:cNvSpPr>
            <a:spLocks noGrp="1"/>
          </p:cNvSpPr>
          <p:nvPr>
            <p:ph idx="1"/>
          </p:nvPr>
        </p:nvSpPr>
        <p:spPr>
          <a:xfrm>
            <a:off x="838200" y="1825625"/>
            <a:ext cx="5354782" cy="4351338"/>
          </a:xfrm>
        </p:spPr>
        <p:txBody>
          <a:bodyPr/>
          <a:lstStyle/>
          <a:p>
            <a:r>
              <a:rPr lang="sr-Latn-RS" dirty="0"/>
              <a:t>Normalan pH krvi je </a:t>
            </a:r>
            <a:r>
              <a:rPr lang="en-US" dirty="0"/>
              <a:t>7.35</a:t>
            </a:r>
            <a:r>
              <a:rPr lang="sr-Latn-RS" dirty="0"/>
              <a:t> </a:t>
            </a:r>
            <a:r>
              <a:rPr lang="en-US" dirty="0"/>
              <a:t>-</a:t>
            </a:r>
            <a:r>
              <a:rPr lang="sr-Latn-RS" dirty="0"/>
              <a:t> </a:t>
            </a:r>
            <a:r>
              <a:rPr lang="en-US" dirty="0"/>
              <a:t>7.45</a:t>
            </a:r>
            <a:endParaRPr lang="sr-Latn-RS" dirty="0"/>
          </a:p>
          <a:p>
            <a:r>
              <a:rPr lang="sr-Latn-RS" dirty="0"/>
              <a:t>PaCO2 :    4.5 – 6.0 kPa</a:t>
            </a:r>
          </a:p>
          <a:p>
            <a:r>
              <a:rPr lang="sr-Latn-RS" dirty="0"/>
              <a:t>PaO2 :      10.5 – 13.5 kPa</a:t>
            </a:r>
          </a:p>
          <a:p>
            <a:r>
              <a:rPr lang="sr-Latn-RS" dirty="0"/>
              <a:t>HCO3 :     21 – 27 mmol/L</a:t>
            </a:r>
          </a:p>
          <a:p>
            <a:r>
              <a:rPr lang="sr-Latn-RS" dirty="0"/>
              <a:t>Bazni eksces  :   −2 to +2 mmol/L, izračunava se po formuli desno</a:t>
            </a:r>
          </a:p>
        </p:txBody>
      </p:sp>
      <p:pic>
        <p:nvPicPr>
          <p:cNvPr id="5" name="Picture 4">
            <a:extLst>
              <a:ext uri="{FF2B5EF4-FFF2-40B4-BE49-F238E27FC236}">
                <a16:creationId xmlns:a16="http://schemas.microsoft.com/office/drawing/2014/main" id="{FC330D65-E07A-E727-69D5-A05971E29D20}"/>
              </a:ext>
            </a:extLst>
          </p:cNvPr>
          <p:cNvPicPr>
            <a:picLocks noChangeAspect="1"/>
          </p:cNvPicPr>
          <p:nvPr/>
        </p:nvPicPr>
        <p:blipFill>
          <a:blip r:embed="rId2"/>
          <a:stretch>
            <a:fillRect/>
          </a:stretch>
        </p:blipFill>
        <p:spPr>
          <a:xfrm>
            <a:off x="6192982" y="3006091"/>
            <a:ext cx="5611008" cy="523948"/>
          </a:xfrm>
          <a:prstGeom prst="rect">
            <a:avLst/>
          </a:prstGeom>
        </p:spPr>
      </p:pic>
      <p:sp>
        <p:nvSpPr>
          <p:cNvPr id="6" name="TextBox 5">
            <a:extLst>
              <a:ext uri="{FF2B5EF4-FFF2-40B4-BE49-F238E27FC236}">
                <a16:creationId xmlns:a16="http://schemas.microsoft.com/office/drawing/2014/main" id="{95AAABA1-8848-0A74-3295-54C3D2818ADB}"/>
              </a:ext>
            </a:extLst>
          </p:cNvPr>
          <p:cNvSpPr txBox="1"/>
          <p:nvPr/>
        </p:nvSpPr>
        <p:spPr>
          <a:xfrm>
            <a:off x="2257125" y="6338986"/>
            <a:ext cx="9817111" cy="307777"/>
          </a:xfrm>
          <a:prstGeom prst="rect">
            <a:avLst/>
          </a:prstGeom>
          <a:solidFill>
            <a:schemeClr val="accent2">
              <a:lumMod val="20000"/>
              <a:lumOff val="80000"/>
            </a:schemeClr>
          </a:solidFill>
        </p:spPr>
        <p:txBody>
          <a:bodyPr wrap="none" rtlCol="0">
            <a:spAutoFit/>
          </a:bodyPr>
          <a:lstStyle/>
          <a:p>
            <a:r>
              <a:rPr lang="en-US" sz="1400" dirty="0"/>
              <a:t>Yee J, </a:t>
            </a:r>
            <a:r>
              <a:rPr lang="en-US" sz="1400" dirty="0" err="1"/>
              <a:t>Frinak</a:t>
            </a:r>
            <a:r>
              <a:rPr lang="en-US" sz="1400" dirty="0"/>
              <a:t> S, Mohiuddin N, </a:t>
            </a:r>
            <a:r>
              <a:rPr lang="en-US" sz="1400" dirty="0" err="1"/>
              <a:t>Uduman</a:t>
            </a:r>
            <a:r>
              <a:rPr lang="en-US" sz="1400" dirty="0"/>
              <a:t> J. Fundamentals of Arterial Blood Gas Interpretation. Kidney360. 2022;3(8):1458-1466. </a:t>
            </a:r>
          </a:p>
        </p:txBody>
      </p:sp>
    </p:spTree>
    <p:extLst>
      <p:ext uri="{BB962C8B-B14F-4D97-AF65-F5344CB8AC3E}">
        <p14:creationId xmlns:p14="http://schemas.microsoft.com/office/powerpoint/2010/main" val="3378826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72112-C217-D6DD-C132-480E883629F5}"/>
              </a:ext>
            </a:extLst>
          </p:cNvPr>
          <p:cNvSpPr>
            <a:spLocks noGrp="1"/>
          </p:cNvSpPr>
          <p:nvPr>
            <p:ph type="title"/>
          </p:nvPr>
        </p:nvSpPr>
        <p:spPr/>
        <p:txBody>
          <a:bodyPr/>
          <a:lstStyle/>
          <a:p>
            <a:r>
              <a:rPr lang="sr-Latn-RS" dirty="0"/>
              <a:t>Winters-ova formula</a:t>
            </a:r>
            <a:endParaRPr lang="en-US" dirty="0"/>
          </a:p>
        </p:txBody>
      </p:sp>
      <p:sp>
        <p:nvSpPr>
          <p:cNvPr id="3" name="Content Placeholder 2">
            <a:extLst>
              <a:ext uri="{FF2B5EF4-FFF2-40B4-BE49-F238E27FC236}">
                <a16:creationId xmlns:a16="http://schemas.microsoft.com/office/drawing/2014/main" id="{00B528EA-368C-5243-79AB-A480DA3BD1E8}"/>
              </a:ext>
            </a:extLst>
          </p:cNvPr>
          <p:cNvSpPr>
            <a:spLocks noGrp="1"/>
          </p:cNvSpPr>
          <p:nvPr>
            <p:ph idx="1"/>
          </p:nvPr>
        </p:nvSpPr>
        <p:spPr>
          <a:xfrm>
            <a:off x="838200" y="1825625"/>
            <a:ext cx="6698673" cy="3993284"/>
          </a:xfrm>
        </p:spPr>
        <p:txBody>
          <a:bodyPr>
            <a:normAutofit fontScale="85000" lnSpcReduction="20000"/>
          </a:bodyPr>
          <a:lstStyle/>
          <a:p>
            <a:r>
              <a:rPr lang="en-US" dirty="0" err="1"/>
              <a:t>Jednačina</a:t>
            </a:r>
            <a:r>
              <a:rPr lang="en-US" dirty="0"/>
              <a:t>, </a:t>
            </a:r>
            <a:r>
              <a:rPr lang="en-US" dirty="0" err="1"/>
              <a:t>poznata</a:t>
            </a:r>
            <a:r>
              <a:rPr lang="en-US" dirty="0"/>
              <a:t> </a:t>
            </a:r>
            <a:r>
              <a:rPr lang="en-US" dirty="0" err="1"/>
              <a:t>kao</a:t>
            </a:r>
            <a:r>
              <a:rPr lang="en-US" dirty="0"/>
              <a:t> </a:t>
            </a:r>
            <a:r>
              <a:rPr lang="en-US" dirty="0" err="1"/>
              <a:t>Vintersova</a:t>
            </a:r>
            <a:r>
              <a:rPr lang="en-US" dirty="0"/>
              <a:t> formula, </a:t>
            </a:r>
            <a:r>
              <a:rPr lang="en-US" dirty="0" err="1"/>
              <a:t>pruža</a:t>
            </a:r>
            <a:r>
              <a:rPr lang="en-US" dirty="0"/>
              <a:t> </a:t>
            </a:r>
            <a:r>
              <a:rPr lang="en-US" dirty="0" err="1"/>
              <a:t>lekarima</a:t>
            </a:r>
            <a:r>
              <a:rPr lang="en-US" dirty="0"/>
              <a:t> </a:t>
            </a:r>
            <a:r>
              <a:rPr lang="en-US" dirty="0" err="1"/>
              <a:t>metod</a:t>
            </a:r>
            <a:r>
              <a:rPr lang="en-US" dirty="0"/>
              <a:t> za </a:t>
            </a:r>
            <a:r>
              <a:rPr lang="en-US" dirty="0" err="1"/>
              <a:t>utvrđivanje</a:t>
            </a:r>
            <a:r>
              <a:rPr lang="en-US" dirty="0"/>
              <a:t> da li je </a:t>
            </a:r>
            <a:r>
              <a:rPr lang="en-US" dirty="0" err="1"/>
              <a:t>respiratorna</a:t>
            </a:r>
            <a:r>
              <a:rPr lang="en-US" dirty="0"/>
              <a:t> </a:t>
            </a:r>
            <a:r>
              <a:rPr lang="en-US" dirty="0" err="1"/>
              <a:t>kompenzacija</a:t>
            </a:r>
            <a:r>
              <a:rPr lang="en-US" dirty="0"/>
              <a:t> </a:t>
            </a:r>
            <a:r>
              <a:rPr lang="en-US" dirty="0" err="1"/>
              <a:t>poremećaja</a:t>
            </a:r>
            <a:r>
              <a:rPr lang="en-US" dirty="0"/>
              <a:t> </a:t>
            </a:r>
            <a:r>
              <a:rPr lang="en-US" dirty="0" err="1"/>
              <a:t>metaboličke</a:t>
            </a:r>
            <a:r>
              <a:rPr lang="en-US" dirty="0"/>
              <a:t> </a:t>
            </a:r>
            <a:r>
              <a:rPr lang="en-US" dirty="0" err="1"/>
              <a:t>kiselo-bazne</a:t>
            </a:r>
            <a:r>
              <a:rPr lang="en-US" dirty="0"/>
              <a:t> </a:t>
            </a:r>
            <a:r>
              <a:rPr lang="en-US" dirty="0" err="1"/>
              <a:t>ravnoteže</a:t>
            </a:r>
            <a:r>
              <a:rPr lang="en-US" dirty="0"/>
              <a:t> </a:t>
            </a:r>
            <a:r>
              <a:rPr lang="en-US" dirty="0" err="1"/>
              <a:t>bila</a:t>
            </a:r>
            <a:r>
              <a:rPr lang="en-US" dirty="0"/>
              <a:t> </a:t>
            </a:r>
            <a:r>
              <a:rPr lang="en-US" dirty="0" err="1"/>
              <a:t>potpuna</a:t>
            </a:r>
            <a:r>
              <a:rPr lang="en-US" dirty="0"/>
              <a:t> </a:t>
            </a:r>
            <a:r>
              <a:rPr lang="en-US" dirty="0" err="1"/>
              <a:t>ili</a:t>
            </a:r>
            <a:r>
              <a:rPr lang="en-US" dirty="0"/>
              <a:t> </a:t>
            </a:r>
            <a:r>
              <a:rPr lang="en-US" dirty="0" err="1"/>
              <a:t>nepotpuna</a:t>
            </a:r>
            <a:r>
              <a:rPr lang="en-US" dirty="0"/>
              <a:t>. </a:t>
            </a:r>
            <a:endParaRPr lang="sr-Latn-RS" dirty="0"/>
          </a:p>
          <a:p>
            <a:r>
              <a:rPr lang="en-US" dirty="0" err="1"/>
              <a:t>Konkretno</a:t>
            </a:r>
            <a:r>
              <a:rPr lang="en-US" dirty="0"/>
              <a:t>, </a:t>
            </a:r>
            <a:r>
              <a:rPr lang="en-US" dirty="0" err="1"/>
              <a:t>ako</a:t>
            </a:r>
            <a:r>
              <a:rPr lang="en-US" dirty="0"/>
              <a:t> je </a:t>
            </a:r>
            <a:r>
              <a:rPr lang="en-US" dirty="0" err="1"/>
              <a:t>izmereni</a:t>
            </a:r>
            <a:r>
              <a:rPr lang="en-US" dirty="0"/>
              <a:t> PCO2 </a:t>
            </a:r>
            <a:r>
              <a:rPr lang="en-US" dirty="0" err="1"/>
              <a:t>veći</a:t>
            </a:r>
            <a:r>
              <a:rPr lang="en-US" dirty="0"/>
              <a:t> </a:t>
            </a:r>
            <a:r>
              <a:rPr lang="en-US" dirty="0" err="1"/>
              <a:t>ili</a:t>
            </a:r>
            <a:r>
              <a:rPr lang="en-US" dirty="0"/>
              <a:t> </a:t>
            </a:r>
            <a:r>
              <a:rPr lang="en-US" dirty="0" err="1"/>
              <a:t>manji</a:t>
            </a:r>
            <a:r>
              <a:rPr lang="en-US" dirty="0"/>
              <a:t> od PCO2 </a:t>
            </a:r>
            <a:r>
              <a:rPr lang="en-US" dirty="0" err="1"/>
              <a:t>predviđenog</a:t>
            </a:r>
            <a:r>
              <a:rPr lang="en-US" dirty="0"/>
              <a:t> </a:t>
            </a:r>
            <a:r>
              <a:rPr lang="en-US" dirty="0" err="1"/>
              <a:t>Vintersovom</a:t>
            </a:r>
            <a:r>
              <a:rPr lang="en-US" dirty="0"/>
              <a:t> </a:t>
            </a:r>
            <a:r>
              <a:rPr lang="en-US" dirty="0" err="1"/>
              <a:t>formulom</a:t>
            </a:r>
            <a:r>
              <a:rPr lang="en-US" dirty="0"/>
              <a:t>, </a:t>
            </a:r>
            <a:r>
              <a:rPr lang="en-US" dirty="0" err="1"/>
              <a:t>onda</a:t>
            </a:r>
            <a:r>
              <a:rPr lang="en-US" dirty="0"/>
              <a:t> je </a:t>
            </a:r>
            <a:r>
              <a:rPr lang="en-US" dirty="0" err="1"/>
              <a:t>ili</a:t>
            </a:r>
            <a:r>
              <a:rPr lang="en-US" dirty="0"/>
              <a:t> </a:t>
            </a:r>
            <a:r>
              <a:rPr lang="en-US" dirty="0" err="1"/>
              <a:t>respiratorna</a:t>
            </a:r>
            <a:r>
              <a:rPr lang="en-US" dirty="0"/>
              <a:t> </a:t>
            </a:r>
            <a:r>
              <a:rPr lang="en-US" dirty="0" err="1"/>
              <a:t>kompenzacija</a:t>
            </a:r>
            <a:r>
              <a:rPr lang="en-US" dirty="0"/>
              <a:t> </a:t>
            </a:r>
            <a:r>
              <a:rPr lang="en-US" dirty="0" err="1"/>
              <a:t>nepotpuna</a:t>
            </a:r>
            <a:r>
              <a:rPr lang="en-US" dirty="0"/>
              <a:t> </a:t>
            </a:r>
            <a:r>
              <a:rPr lang="en-US" dirty="0" err="1"/>
              <a:t>ili</a:t>
            </a:r>
            <a:r>
              <a:rPr lang="en-US" dirty="0"/>
              <a:t> </a:t>
            </a:r>
            <a:r>
              <a:rPr lang="en-US" dirty="0" err="1"/>
              <a:t>postoji</a:t>
            </a:r>
            <a:r>
              <a:rPr lang="en-US" dirty="0"/>
              <a:t> </a:t>
            </a:r>
            <a:r>
              <a:rPr lang="en-US" dirty="0" err="1"/>
              <a:t>drugi</a:t>
            </a:r>
            <a:r>
              <a:rPr lang="en-US" dirty="0"/>
              <a:t> </a:t>
            </a:r>
            <a:r>
              <a:rPr lang="en-US" dirty="0" err="1"/>
              <a:t>primarni</a:t>
            </a:r>
            <a:r>
              <a:rPr lang="en-US" dirty="0"/>
              <a:t> </a:t>
            </a:r>
            <a:r>
              <a:rPr lang="en-US" dirty="0" err="1"/>
              <a:t>respiratorni</a:t>
            </a:r>
            <a:r>
              <a:rPr lang="en-US" dirty="0"/>
              <a:t> </a:t>
            </a:r>
            <a:r>
              <a:rPr lang="en-US" dirty="0" err="1"/>
              <a:t>poremećaj</a:t>
            </a:r>
            <a:r>
              <a:rPr lang="en-US" dirty="0"/>
              <a:t> </a:t>
            </a:r>
            <a:r>
              <a:rPr lang="en-US" dirty="0" err="1"/>
              <a:t>kiselo-bazne</a:t>
            </a:r>
            <a:r>
              <a:rPr lang="en-US" dirty="0"/>
              <a:t> </a:t>
            </a:r>
            <a:r>
              <a:rPr lang="en-US" dirty="0" err="1"/>
              <a:t>ravnoteže</a:t>
            </a:r>
            <a:r>
              <a:rPr lang="en-US" dirty="0"/>
              <a:t>. </a:t>
            </a:r>
            <a:endParaRPr lang="sr-Latn-RS" dirty="0"/>
          </a:p>
          <a:p>
            <a:r>
              <a:rPr lang="en-US" dirty="0" err="1"/>
              <a:t>Koristeći</a:t>
            </a:r>
            <a:r>
              <a:rPr lang="en-US" dirty="0"/>
              <a:t> </a:t>
            </a:r>
            <a:r>
              <a:rPr lang="en-US" dirty="0" err="1"/>
              <a:t>ove</a:t>
            </a:r>
            <a:r>
              <a:rPr lang="en-US" dirty="0"/>
              <a:t> </a:t>
            </a:r>
            <a:r>
              <a:rPr lang="en-US" dirty="0" err="1"/>
              <a:t>informacije</a:t>
            </a:r>
            <a:r>
              <a:rPr lang="en-US" dirty="0"/>
              <a:t>, </a:t>
            </a:r>
            <a:r>
              <a:rPr lang="en-US" dirty="0" err="1"/>
              <a:t>lekari</a:t>
            </a:r>
            <a:r>
              <a:rPr lang="en-US" dirty="0"/>
              <a:t> </a:t>
            </a:r>
            <a:r>
              <a:rPr lang="en-US" dirty="0" err="1"/>
              <a:t>mogu</a:t>
            </a:r>
            <a:r>
              <a:rPr lang="en-US" dirty="0"/>
              <a:t> da </a:t>
            </a:r>
            <a:r>
              <a:rPr lang="en-US" dirty="0" err="1"/>
              <a:t>pruže</a:t>
            </a:r>
            <a:r>
              <a:rPr lang="en-US" dirty="0"/>
              <a:t> </a:t>
            </a:r>
            <a:r>
              <a:rPr lang="en-US" dirty="0" err="1"/>
              <a:t>dodatni</a:t>
            </a:r>
            <a:r>
              <a:rPr lang="en-US" dirty="0"/>
              <a:t> </a:t>
            </a:r>
            <a:r>
              <a:rPr lang="en-US" dirty="0" err="1"/>
              <a:t>tretman</a:t>
            </a:r>
            <a:r>
              <a:rPr lang="en-US" dirty="0"/>
              <a:t> </a:t>
            </a:r>
            <a:r>
              <a:rPr lang="en-US" dirty="0" err="1"/>
              <a:t>ili</a:t>
            </a:r>
            <a:r>
              <a:rPr lang="en-US" dirty="0"/>
              <a:t> da </a:t>
            </a:r>
            <a:r>
              <a:rPr lang="en-US" dirty="0" err="1"/>
              <a:t>istraže</a:t>
            </a:r>
            <a:r>
              <a:rPr lang="en-US" dirty="0"/>
              <a:t> </a:t>
            </a:r>
            <a:r>
              <a:rPr lang="en-US" dirty="0" err="1"/>
              <a:t>druge</a:t>
            </a:r>
            <a:r>
              <a:rPr lang="en-US" dirty="0"/>
              <a:t> </a:t>
            </a:r>
            <a:r>
              <a:rPr lang="en-US" dirty="0" err="1"/>
              <a:t>uzroke</a:t>
            </a:r>
            <a:r>
              <a:rPr lang="en-US" dirty="0"/>
              <a:t> </a:t>
            </a:r>
            <a:r>
              <a:rPr lang="en-US" dirty="0" err="1"/>
              <a:t>poremećaja</a:t>
            </a:r>
            <a:r>
              <a:rPr lang="en-US" dirty="0"/>
              <a:t> </a:t>
            </a:r>
            <a:r>
              <a:rPr lang="en-US" dirty="0" err="1"/>
              <a:t>kiselo-bazne</a:t>
            </a:r>
            <a:r>
              <a:rPr lang="en-US" dirty="0"/>
              <a:t> </a:t>
            </a:r>
            <a:r>
              <a:rPr lang="en-US" dirty="0" err="1"/>
              <a:t>ravnoteže</a:t>
            </a:r>
            <a:r>
              <a:rPr lang="en-US" dirty="0"/>
              <a:t> </a:t>
            </a:r>
            <a:r>
              <a:rPr lang="en-US" dirty="0" err="1"/>
              <a:t>pacijenta</a:t>
            </a:r>
            <a:r>
              <a:rPr lang="en-US" dirty="0"/>
              <a:t>, koji </a:t>
            </a:r>
            <a:r>
              <a:rPr lang="en-US" dirty="0" err="1"/>
              <a:t>inače</a:t>
            </a:r>
            <a:r>
              <a:rPr lang="en-US" dirty="0"/>
              <a:t> ne bi </a:t>
            </a:r>
            <a:r>
              <a:rPr lang="en-US" dirty="0" err="1"/>
              <a:t>bili</a:t>
            </a:r>
            <a:r>
              <a:rPr lang="en-US" dirty="0"/>
              <a:t> </a:t>
            </a:r>
            <a:r>
              <a:rPr lang="en-US" dirty="0" err="1"/>
              <a:t>razmatrani</a:t>
            </a:r>
            <a:r>
              <a:rPr lang="en-US" dirty="0"/>
              <a:t>. </a:t>
            </a:r>
          </a:p>
        </p:txBody>
      </p:sp>
      <p:pic>
        <p:nvPicPr>
          <p:cNvPr id="7" name="Picture 6">
            <a:extLst>
              <a:ext uri="{FF2B5EF4-FFF2-40B4-BE49-F238E27FC236}">
                <a16:creationId xmlns:a16="http://schemas.microsoft.com/office/drawing/2014/main" id="{0F7EDDEB-7D98-9E4E-8BE6-BB6C39B7E8E5}"/>
              </a:ext>
            </a:extLst>
          </p:cNvPr>
          <p:cNvPicPr>
            <a:picLocks noChangeAspect="1"/>
          </p:cNvPicPr>
          <p:nvPr/>
        </p:nvPicPr>
        <p:blipFill>
          <a:blip r:embed="rId2"/>
          <a:stretch>
            <a:fillRect/>
          </a:stretch>
        </p:blipFill>
        <p:spPr>
          <a:xfrm>
            <a:off x="8467915" y="4590090"/>
            <a:ext cx="3038895" cy="514042"/>
          </a:xfrm>
          <a:prstGeom prst="rect">
            <a:avLst/>
          </a:prstGeom>
        </p:spPr>
      </p:pic>
      <p:sp>
        <p:nvSpPr>
          <p:cNvPr id="8" name="TextBox 7">
            <a:extLst>
              <a:ext uri="{FF2B5EF4-FFF2-40B4-BE49-F238E27FC236}">
                <a16:creationId xmlns:a16="http://schemas.microsoft.com/office/drawing/2014/main" id="{D8B5DEC5-7B52-BFD6-18FE-54CA4098D434}"/>
              </a:ext>
            </a:extLst>
          </p:cNvPr>
          <p:cNvSpPr txBox="1"/>
          <p:nvPr/>
        </p:nvSpPr>
        <p:spPr>
          <a:xfrm>
            <a:off x="3005023" y="6130637"/>
            <a:ext cx="9063700" cy="523220"/>
          </a:xfrm>
          <a:prstGeom prst="rect">
            <a:avLst/>
          </a:prstGeom>
          <a:solidFill>
            <a:schemeClr val="accent2">
              <a:lumMod val="20000"/>
              <a:lumOff val="80000"/>
            </a:schemeClr>
          </a:solidFill>
        </p:spPr>
        <p:txBody>
          <a:bodyPr wrap="none" rtlCol="0">
            <a:spAutoFit/>
          </a:bodyPr>
          <a:lstStyle/>
          <a:p>
            <a:r>
              <a:rPr lang="en-US" sz="1400" dirty="0"/>
              <a:t>Kopel, J., &amp; Berdine, G. (2019). Winters’s formula revisited. The Southwest Respiratory and Critical Care Chronicles, </a:t>
            </a:r>
            <a:endParaRPr lang="sr-Latn-RS" sz="1400" dirty="0"/>
          </a:p>
          <a:p>
            <a:r>
              <a:rPr lang="en-US" sz="1400" dirty="0"/>
              <a:t>7(27), 43-49. https://doi.org/10.12746/swrccc.v7i27.512</a:t>
            </a:r>
          </a:p>
        </p:txBody>
      </p:sp>
    </p:spTree>
    <p:extLst>
      <p:ext uri="{BB962C8B-B14F-4D97-AF65-F5344CB8AC3E}">
        <p14:creationId xmlns:p14="http://schemas.microsoft.com/office/powerpoint/2010/main" val="2794462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5297B-397B-0109-E726-FE301CA7A971}"/>
              </a:ext>
            </a:extLst>
          </p:cNvPr>
          <p:cNvSpPr>
            <a:spLocks noGrp="1"/>
          </p:cNvSpPr>
          <p:nvPr>
            <p:ph type="title"/>
          </p:nvPr>
        </p:nvSpPr>
        <p:spPr/>
        <p:txBody>
          <a:bodyPr/>
          <a:lstStyle/>
          <a:p>
            <a:r>
              <a:rPr lang="sr-Latn-RS" dirty="0"/>
              <a:t>Lečenje</a:t>
            </a:r>
            <a:endParaRPr lang="en-US" dirty="0"/>
          </a:p>
        </p:txBody>
      </p:sp>
      <p:sp>
        <p:nvSpPr>
          <p:cNvPr id="3" name="Content Placeholder 2">
            <a:extLst>
              <a:ext uri="{FF2B5EF4-FFF2-40B4-BE49-F238E27FC236}">
                <a16:creationId xmlns:a16="http://schemas.microsoft.com/office/drawing/2014/main" id="{111F5984-A4C5-15B3-F384-50ED786C8C02}"/>
              </a:ext>
            </a:extLst>
          </p:cNvPr>
          <p:cNvSpPr>
            <a:spLocks noGrp="1"/>
          </p:cNvSpPr>
          <p:nvPr>
            <p:ph idx="1"/>
          </p:nvPr>
        </p:nvSpPr>
        <p:spPr>
          <a:xfrm>
            <a:off x="838200" y="1825625"/>
            <a:ext cx="10515600" cy="4436630"/>
          </a:xfrm>
        </p:spPr>
        <p:txBody>
          <a:bodyPr>
            <a:normAutofit fontScale="77500" lnSpcReduction="20000"/>
          </a:bodyPr>
          <a:lstStyle/>
          <a:p>
            <a:r>
              <a:rPr lang="sr-Latn-RS" dirty="0"/>
              <a:t>Hemodijaliza kod bubrežne insuficijencije ili trovanja etilen glikolom, metanolom ili salicilatima</a:t>
            </a:r>
          </a:p>
          <a:p>
            <a:r>
              <a:rPr lang="sr-Latn-RS" dirty="0"/>
              <a:t>I.v. Primena bikarbonata – samo kada je metabolička acidoza rezultat gubitka bikarbonata ili nagomilavanja NEORGANSKIH kiselina, tako da je anjonski jaz normalan. Daje se kod teške acidoze: pH ≤ 7.20, PaCO</a:t>
            </a:r>
            <a:r>
              <a:rPr lang="sr-Latn-RS" baseline="-25000" dirty="0"/>
              <a:t>2</a:t>
            </a:r>
            <a:r>
              <a:rPr lang="sr-Latn-RS" dirty="0"/>
              <a:t> &lt; 45 mmHg</a:t>
            </a:r>
          </a:p>
          <a:p>
            <a:r>
              <a:rPr lang="sr-Latn-RS" dirty="0"/>
              <a:t>Primena bikarbonata je ŠTETNA ako je metabolička acidoza rezultat nagomilavana ORGANSKIH kiselina, sa velikim anjonskim jazom</a:t>
            </a:r>
          </a:p>
          <a:p>
            <a:r>
              <a:rPr lang="sr-Latn-RS" dirty="0"/>
              <a:t>Koliko bikarbonata treba dati (</a:t>
            </a:r>
            <a:r>
              <a:rPr lang="en-US" dirty="0"/>
              <a:t>Kassirer-Bleich</a:t>
            </a:r>
            <a:r>
              <a:rPr lang="sr-Latn-RS" dirty="0"/>
              <a:t>-ova jednačina):</a:t>
            </a:r>
          </a:p>
          <a:p>
            <a:r>
              <a:rPr lang="sr-Latn-RS" dirty="0"/>
              <a:t>Željeni</a:t>
            </a:r>
            <a:r>
              <a:rPr lang="en-US" dirty="0"/>
              <a:t> HCO</a:t>
            </a:r>
            <a:r>
              <a:rPr lang="en-US" baseline="-25000" dirty="0"/>
              <a:t>3</a:t>
            </a:r>
            <a:r>
              <a:rPr lang="en-US" baseline="30000" dirty="0"/>
              <a:t>−</a:t>
            </a:r>
            <a:r>
              <a:rPr lang="en-US" dirty="0"/>
              <a:t>= 0.30 × Pco</a:t>
            </a:r>
            <a:r>
              <a:rPr lang="en-US" baseline="-25000" dirty="0"/>
              <a:t>2</a:t>
            </a:r>
            <a:r>
              <a:rPr lang="sr-Latn-RS" dirty="0"/>
              <a:t> (mmHg) </a:t>
            </a:r>
            <a:r>
              <a:rPr lang="sr-Latn-RS" baseline="-25000" dirty="0"/>
              <a:t> </a:t>
            </a:r>
            <a:endParaRPr lang="en-US" dirty="0"/>
          </a:p>
          <a:p>
            <a:r>
              <a:rPr lang="sr-Latn-RS" dirty="0"/>
              <a:t>Količina natrijum-bikarbonata koju treba dati da se postigne željeni nivo:</a:t>
            </a:r>
            <a:endParaRPr lang="en-US" dirty="0"/>
          </a:p>
          <a:p>
            <a:r>
              <a:rPr lang="en-US" b="1" dirty="0"/>
              <a:t>NaHCO</a:t>
            </a:r>
            <a:r>
              <a:rPr lang="en-US" b="1" baseline="-25000" dirty="0"/>
              <a:t>3</a:t>
            </a:r>
            <a:r>
              <a:rPr lang="en-US" b="1" dirty="0"/>
              <a:t> (</a:t>
            </a:r>
            <a:r>
              <a:rPr lang="en-US" b="1" dirty="0" err="1"/>
              <a:t>mEq</a:t>
            </a:r>
            <a:r>
              <a:rPr lang="en-US" b="1" dirty="0"/>
              <a:t>/mmol) = (</a:t>
            </a:r>
            <a:r>
              <a:rPr lang="sr-Latn-RS" b="1" dirty="0"/>
              <a:t>željeni</a:t>
            </a:r>
            <a:r>
              <a:rPr lang="en-US" b="1" dirty="0"/>
              <a:t> [HCO</a:t>
            </a:r>
            <a:r>
              <a:rPr lang="en-US" b="1" baseline="-25000" dirty="0"/>
              <a:t>3</a:t>
            </a:r>
            <a:r>
              <a:rPr lang="en-US" b="1" baseline="30000" dirty="0"/>
              <a:t>−</a:t>
            </a:r>
            <a:r>
              <a:rPr lang="en-US" b="1" dirty="0"/>
              <a:t>] − </a:t>
            </a:r>
            <a:r>
              <a:rPr lang="sr-Latn-RS" b="1" dirty="0"/>
              <a:t>izmereni</a:t>
            </a:r>
            <a:r>
              <a:rPr lang="en-US" b="1" dirty="0"/>
              <a:t> [HCO</a:t>
            </a:r>
            <a:r>
              <a:rPr lang="en-US" b="1" baseline="-25000" dirty="0"/>
              <a:t>3</a:t>
            </a:r>
            <a:r>
              <a:rPr lang="en-US" b="1" baseline="30000" dirty="0"/>
              <a:t>−</a:t>
            </a:r>
            <a:r>
              <a:rPr lang="en-US" b="1" dirty="0"/>
              <a:t>]) × 0.4 × </a:t>
            </a:r>
            <a:r>
              <a:rPr lang="sr-Latn-RS" b="1" dirty="0"/>
              <a:t>telesna težina</a:t>
            </a:r>
            <a:r>
              <a:rPr lang="en-US" b="1" dirty="0"/>
              <a:t> (kg)</a:t>
            </a:r>
          </a:p>
          <a:p>
            <a:r>
              <a:rPr lang="sr-Latn-RS" dirty="0"/>
              <a:t>Izoosmotske formulacije kao što je 75 mEq NaHCO</a:t>
            </a:r>
            <a:r>
              <a:rPr lang="sr-Latn-RS" baseline="-25000" dirty="0"/>
              <a:t>3</a:t>
            </a:r>
            <a:r>
              <a:rPr lang="sr-Latn-RS" dirty="0"/>
              <a:t> u 1L 0,45% fiziološkog rastvora se obično primenjuju</a:t>
            </a:r>
          </a:p>
          <a:p>
            <a:endParaRPr lang="en-US" dirty="0"/>
          </a:p>
        </p:txBody>
      </p:sp>
      <p:sp>
        <p:nvSpPr>
          <p:cNvPr id="4" name="TextBox 3">
            <a:extLst>
              <a:ext uri="{FF2B5EF4-FFF2-40B4-BE49-F238E27FC236}">
                <a16:creationId xmlns:a16="http://schemas.microsoft.com/office/drawing/2014/main" id="{22DE684F-D6E8-BF90-814F-B86DBE2CBBF4}"/>
              </a:ext>
            </a:extLst>
          </p:cNvPr>
          <p:cNvSpPr txBox="1"/>
          <p:nvPr/>
        </p:nvSpPr>
        <p:spPr>
          <a:xfrm>
            <a:off x="2687782" y="6414655"/>
            <a:ext cx="9254008" cy="307777"/>
          </a:xfrm>
          <a:prstGeom prst="rect">
            <a:avLst/>
          </a:prstGeom>
          <a:solidFill>
            <a:schemeClr val="accent2">
              <a:lumMod val="20000"/>
              <a:lumOff val="80000"/>
            </a:schemeClr>
          </a:solidFill>
        </p:spPr>
        <p:txBody>
          <a:bodyPr wrap="none" rtlCol="0">
            <a:spAutoFit/>
          </a:bodyPr>
          <a:lstStyle/>
          <a:p>
            <a:r>
              <a:rPr lang="en-US" sz="1400" dirty="0"/>
              <a:t>Metabolic Acidosis</a:t>
            </a:r>
            <a:r>
              <a:rPr lang="sr-Latn-RS" sz="1400" dirty="0"/>
              <a:t>. </a:t>
            </a:r>
            <a:r>
              <a:rPr lang="en-US" sz="1400" dirty="0"/>
              <a:t>James L. Lewis III, Reviewed By</a:t>
            </a:r>
            <a:r>
              <a:rPr lang="sr-Latn-RS" sz="1400" dirty="0"/>
              <a:t> </a:t>
            </a:r>
            <a:r>
              <a:rPr lang="en-US" sz="1400" dirty="0"/>
              <a:t>Glenn D. Braunstein,</a:t>
            </a:r>
            <a:r>
              <a:rPr lang="sr-Latn-RS" sz="1400" dirty="0"/>
              <a:t> </a:t>
            </a:r>
            <a:r>
              <a:rPr lang="en-US" sz="1400" dirty="0"/>
              <a:t>Reviewed/Revised Mar 2025</a:t>
            </a:r>
            <a:r>
              <a:rPr lang="sr-Latn-RS" sz="1400" dirty="0"/>
              <a:t>. MERCK Manual</a:t>
            </a:r>
            <a:endParaRPr lang="en-US" sz="1400" dirty="0"/>
          </a:p>
        </p:txBody>
      </p:sp>
    </p:spTree>
    <p:extLst>
      <p:ext uri="{BB962C8B-B14F-4D97-AF65-F5344CB8AC3E}">
        <p14:creationId xmlns:p14="http://schemas.microsoft.com/office/powerpoint/2010/main" val="1109957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BE7FB-16CD-BD9F-FA5D-158C32850CA2}"/>
              </a:ext>
            </a:extLst>
          </p:cNvPr>
          <p:cNvSpPr>
            <a:spLocks noGrp="1"/>
          </p:cNvSpPr>
          <p:nvPr>
            <p:ph type="title"/>
          </p:nvPr>
        </p:nvSpPr>
        <p:spPr/>
        <p:txBody>
          <a:bodyPr/>
          <a:lstStyle/>
          <a:p>
            <a:r>
              <a:rPr lang="sr-Latn-RS" dirty="0"/>
              <a:t>Moguća neželjena dejstva primene bikarbonata</a:t>
            </a:r>
            <a:endParaRPr lang="en-US" dirty="0"/>
          </a:p>
        </p:txBody>
      </p:sp>
      <p:sp>
        <p:nvSpPr>
          <p:cNvPr id="3" name="Content Placeholder 2">
            <a:extLst>
              <a:ext uri="{FF2B5EF4-FFF2-40B4-BE49-F238E27FC236}">
                <a16:creationId xmlns:a16="http://schemas.microsoft.com/office/drawing/2014/main" id="{8271E772-E9E5-C3CD-712B-7123E2B72A7B}"/>
              </a:ext>
            </a:extLst>
          </p:cNvPr>
          <p:cNvSpPr>
            <a:spLocks noGrp="1"/>
          </p:cNvSpPr>
          <p:nvPr>
            <p:ph idx="1"/>
          </p:nvPr>
        </p:nvSpPr>
        <p:spPr>
          <a:xfrm>
            <a:off x="838200" y="1825625"/>
            <a:ext cx="10515600" cy="2621684"/>
          </a:xfrm>
        </p:spPr>
        <p:txBody>
          <a:bodyPr/>
          <a:lstStyle/>
          <a:p>
            <a:r>
              <a:rPr lang="sr-Latn-RS" dirty="0"/>
              <a:t>Hi</a:t>
            </a:r>
            <a:r>
              <a:rPr lang="en-US" dirty="0" err="1"/>
              <a:t>pokalemi</a:t>
            </a:r>
            <a:r>
              <a:rPr lang="sr-Latn-RS" dirty="0"/>
              <a:t>j</a:t>
            </a:r>
            <a:r>
              <a:rPr lang="en-US" dirty="0"/>
              <a:t>a</a:t>
            </a:r>
            <a:endParaRPr lang="sr-Latn-RS" dirty="0"/>
          </a:p>
          <a:p>
            <a:r>
              <a:rPr lang="sr-Latn-RS" dirty="0"/>
              <a:t>Hi</a:t>
            </a:r>
            <a:r>
              <a:rPr lang="en-US" dirty="0" err="1"/>
              <a:t>pernatremi</a:t>
            </a:r>
            <a:r>
              <a:rPr lang="sr-Latn-RS" dirty="0"/>
              <a:t>j</a:t>
            </a:r>
            <a:r>
              <a:rPr lang="en-US" dirty="0"/>
              <a:t>a </a:t>
            </a:r>
            <a:endParaRPr lang="sr-Latn-RS" dirty="0"/>
          </a:p>
          <a:p>
            <a:r>
              <a:rPr lang="sr-Latn-RS" dirty="0"/>
              <a:t>Hi</a:t>
            </a:r>
            <a:r>
              <a:rPr lang="en-US" dirty="0"/>
              <a:t>po</a:t>
            </a:r>
            <a:r>
              <a:rPr lang="sr-Latn-RS" dirty="0"/>
              <a:t>k</a:t>
            </a:r>
            <a:r>
              <a:rPr lang="en-US" dirty="0" err="1"/>
              <a:t>alcemi</a:t>
            </a:r>
            <a:r>
              <a:rPr lang="sr-Latn-RS" dirty="0"/>
              <a:t>j</a:t>
            </a:r>
            <a:r>
              <a:rPr lang="en-US" dirty="0"/>
              <a:t>a </a:t>
            </a:r>
            <a:endParaRPr lang="sr-Latn-RS" dirty="0"/>
          </a:p>
          <a:p>
            <a:r>
              <a:rPr lang="sr-Latn-RS" dirty="0"/>
              <a:t>Riba</a:t>
            </a:r>
            <a:r>
              <a:rPr lang="en-US" dirty="0"/>
              <a:t>und </a:t>
            </a:r>
            <a:r>
              <a:rPr lang="en-US" dirty="0" err="1"/>
              <a:t>alkalemi</a:t>
            </a:r>
            <a:r>
              <a:rPr lang="sr-Latn-RS" dirty="0"/>
              <a:t>j</a:t>
            </a:r>
            <a:r>
              <a:rPr lang="en-US" dirty="0"/>
              <a:t>a</a:t>
            </a:r>
            <a:endParaRPr lang="sr-Latn-RS" dirty="0"/>
          </a:p>
          <a:p>
            <a:r>
              <a:rPr lang="sr-Latn-RS" dirty="0"/>
              <a:t>Preopterećenje vodom i natrijumom</a:t>
            </a:r>
            <a:endParaRPr lang="en-US" dirty="0"/>
          </a:p>
        </p:txBody>
      </p:sp>
      <p:sp>
        <p:nvSpPr>
          <p:cNvPr id="4" name="TextBox 3">
            <a:extLst>
              <a:ext uri="{FF2B5EF4-FFF2-40B4-BE49-F238E27FC236}">
                <a16:creationId xmlns:a16="http://schemas.microsoft.com/office/drawing/2014/main" id="{F1B3B063-DCD1-E603-259F-63FBFA21BB5C}"/>
              </a:ext>
            </a:extLst>
          </p:cNvPr>
          <p:cNvSpPr txBox="1"/>
          <p:nvPr/>
        </p:nvSpPr>
        <p:spPr>
          <a:xfrm>
            <a:off x="2618509" y="6144491"/>
            <a:ext cx="9403728" cy="523220"/>
          </a:xfrm>
          <a:prstGeom prst="rect">
            <a:avLst/>
          </a:prstGeom>
          <a:solidFill>
            <a:schemeClr val="accent2">
              <a:lumMod val="20000"/>
              <a:lumOff val="80000"/>
            </a:schemeClr>
          </a:solidFill>
        </p:spPr>
        <p:txBody>
          <a:bodyPr wrap="none" rtlCol="0">
            <a:spAutoFit/>
          </a:bodyPr>
          <a:lstStyle/>
          <a:p>
            <a:r>
              <a:rPr lang="en-US" sz="1400" dirty="0"/>
              <a:t>Jung, B., Martinez, M., Claessens, YE. et al. Diagnosis and management of metabolic acidosis: guidelines from a French </a:t>
            </a:r>
            <a:endParaRPr lang="sr-Latn-RS" sz="1400" dirty="0"/>
          </a:p>
          <a:p>
            <a:r>
              <a:rPr lang="en-US" sz="1400" dirty="0"/>
              <a:t>expert panel. Ann. Intensive Care 9, 92 (2019).</a:t>
            </a:r>
          </a:p>
        </p:txBody>
      </p:sp>
    </p:spTree>
    <p:extLst>
      <p:ext uri="{BB962C8B-B14F-4D97-AF65-F5344CB8AC3E}">
        <p14:creationId xmlns:p14="http://schemas.microsoft.com/office/powerpoint/2010/main" val="14123260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255</TotalTime>
  <Words>1658</Words>
  <Application>Microsoft Office PowerPoint</Application>
  <PresentationFormat>Widescreen</PresentationFormat>
  <Paragraphs>92</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Calibri</vt:lpstr>
      <vt:lpstr>Office Theme</vt:lpstr>
      <vt:lpstr>Lečenje metaboličke acidoze</vt:lpstr>
      <vt:lpstr>Princip nastanka metaboličke acidoze</vt:lpstr>
      <vt:lpstr>Klinička slika metaboličke acidoze</vt:lpstr>
      <vt:lpstr>Dijagnoza metaboličke acidoze</vt:lpstr>
      <vt:lpstr>Anjonski razmak (engl. „anion gap“)</vt:lpstr>
      <vt:lpstr>Arterijske gasne analize</vt:lpstr>
      <vt:lpstr>Winters-ova formula</vt:lpstr>
      <vt:lpstr>Lečenje</vt:lpstr>
      <vt:lpstr>Moguća neželjena dejstva primene bikarbonata</vt:lpstr>
      <vt:lpstr>Alternative primeni bikarbonata</vt:lpstr>
      <vt:lpstr>Alternative primeni bikarbonata</vt:lpstr>
      <vt:lpstr>Trometamin kao alternativa bikarbonatima</vt:lpstr>
      <vt:lpstr>Dihloroacetat u lečenju mlečne acidoze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Sloba</dc:creator>
  <cp:lastModifiedBy>IASFA_V23 Токсикологија</cp:lastModifiedBy>
  <cp:revision>37</cp:revision>
  <dcterms:created xsi:type="dcterms:W3CDTF">2025-11-15T18:05:24Z</dcterms:created>
  <dcterms:modified xsi:type="dcterms:W3CDTF">2026-06-11T06:26:02Z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73994</vt:lpwstr>
  </property>
  <property fmtid="{D5CDD505-2E9C-101B-9397-08002B2CF9AE}" name="NXPowerLiteSettings" pid="3">
    <vt:lpwstr>F7000400038000</vt:lpwstr>
  </property>
  <property fmtid="{D5CDD505-2E9C-101B-9397-08002B2CF9AE}" name="NXPowerLiteVersion" pid="4">
    <vt:lpwstr>S11.0.1</vt:lpwstr>
  </property>
</Properties>
</file>