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8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D85401-EDBF-46DB-0065-260064AFC7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90C51A-842B-3F92-0420-719CE7468F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95B4D3-81B1-3439-47FE-951EEF03E0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2AECC-0D1F-4C55-99CA-9983D18BB102}" type="datetimeFigureOut">
              <a:rPr lang="en-GB" smtClean="0"/>
              <a:t>11/06/2026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9D96F8-F810-CF82-219B-E0CB7E0117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B766A4-BF93-2E2C-330E-4CD5C274DF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A1888-9C14-4CA2-AA35-E361945FEB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06049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7B9264-BED9-3261-1601-71BA7EB6F4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EEE93C6-8C4D-2D76-286E-0A9665A732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2A2A3E-9C71-9557-B6B2-D23A35FC0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2AECC-0D1F-4C55-99CA-9983D18BB102}" type="datetimeFigureOut">
              <a:rPr lang="en-GB" smtClean="0"/>
              <a:t>11/06/2026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006D6C-0BAA-3973-144F-BBEEA759E6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D7823E-164E-031C-4A78-799C6950A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A1888-9C14-4CA2-AA35-E361945FEB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92442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D7D5983-B4A7-E307-1E10-00FEC2F741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17A4DB-3D30-A074-9C08-35E865A9AC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A260C6-7FC1-0942-7F11-1F77A931E8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2AECC-0D1F-4C55-99CA-9983D18BB102}" type="datetimeFigureOut">
              <a:rPr lang="en-GB" smtClean="0"/>
              <a:t>11/06/2026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9120AB-2E9E-B9D3-533B-47B60181B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24DC9F-333B-625D-DBB7-6CF5743510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A1888-9C14-4CA2-AA35-E361945FEB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4598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4BA5CB-ECB0-2162-F7AA-3311879F87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404FF1-B6BC-5BDF-5D70-72703B33D3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AD90FE-0FD7-2C05-17C5-99B6CBF979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2AECC-0D1F-4C55-99CA-9983D18BB102}" type="datetimeFigureOut">
              <a:rPr lang="en-GB" smtClean="0"/>
              <a:t>11/06/2026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A73AA1-D9A0-DE6D-D345-49F71F2F9B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F2D808-D5BD-2202-0661-791158C3F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A1888-9C14-4CA2-AA35-E361945FEB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6899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9FFDE2-7A1D-858D-D20B-78A2DA08CA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3F5826-F4E4-7B6A-235C-C04D2454E4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4035F9-4A11-A735-B490-08CC4ABAF0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2AECC-0D1F-4C55-99CA-9983D18BB102}" type="datetimeFigureOut">
              <a:rPr lang="en-GB" smtClean="0"/>
              <a:t>11/06/2026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F79CBD-3FE9-B44C-5D77-F1EC380B68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C38C8B-7571-7B66-1DAB-9A38E9182A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A1888-9C14-4CA2-AA35-E361945FEB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7583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DD929B-8CFD-87A3-5C35-0A56BD1FB2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3ADD88-E401-70D2-F324-7715A9C895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09CF69-3F1A-90FF-3254-6964ADC656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5F060E-D69B-2E66-5C87-979E9C98B1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2AECC-0D1F-4C55-99CA-9983D18BB102}" type="datetimeFigureOut">
              <a:rPr lang="en-GB" smtClean="0"/>
              <a:t>11/06/2026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AF6149-6115-8ED6-EB09-9AA021918D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F18138-AF30-7691-B12B-ADF6193EA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A1888-9C14-4CA2-AA35-E361945FEB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6737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9E154C-D533-131E-98D9-3E5D2A44A5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DE4E72-27F6-BF03-7948-7DA513D5D9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6BFA0E-DE4E-19B5-A028-FEE515F816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7FA8485-D633-6D90-BA1E-2C91FE63B61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3B8E851-CC1F-1294-1AEE-547641D5ECE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E8703A6-2BCF-E688-1C2A-1470A98180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2AECC-0D1F-4C55-99CA-9983D18BB102}" type="datetimeFigureOut">
              <a:rPr lang="en-GB" smtClean="0"/>
              <a:t>11/06/2026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7CED313-DEE6-4F07-DA3A-2DDC22ED1A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CC43B9A-B49C-8E1F-E4E3-4D7B3C8DAC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A1888-9C14-4CA2-AA35-E361945FEB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62705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B12304-B8E1-FCF7-6460-3419D83087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02F3566-5105-CF94-E0E5-6073DD34E0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2AECC-0D1F-4C55-99CA-9983D18BB102}" type="datetimeFigureOut">
              <a:rPr lang="en-GB" smtClean="0"/>
              <a:t>11/06/2026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466FED1-67DF-A9FB-1C84-E2D35EA2AD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EF780B2-B798-76B8-B42D-1ECE87AB0A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A1888-9C14-4CA2-AA35-E361945FEB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03708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6E039F1-7C0C-F6AB-4B1B-C29E6DC75C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2AECC-0D1F-4C55-99CA-9983D18BB102}" type="datetimeFigureOut">
              <a:rPr lang="en-GB" smtClean="0"/>
              <a:t>11/06/2026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A343595-1CA2-FAC6-E17A-C48F325642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31CFCE-1E14-F7EF-2851-A789B88170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A1888-9C14-4CA2-AA35-E361945FEB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78192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DBA760-AFA7-11C5-3531-2A8AAF0260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B37827-607C-FA6F-3255-085AA6406C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744FCF-F9C9-3EE4-5FCF-2323217BFA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E3CAA8-1D2E-B947-48E4-4836A85DBD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2AECC-0D1F-4C55-99CA-9983D18BB102}" type="datetimeFigureOut">
              <a:rPr lang="en-GB" smtClean="0"/>
              <a:t>11/06/2026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21D007-5E73-D70B-BB33-6EF1FC6AB4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D08551-B913-3E92-1AB5-D1F35C81F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A1888-9C14-4CA2-AA35-E361945FEB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2333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C6B2BE-0819-2967-9F13-34A3323E08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F3F4770-D428-AEAB-2AA4-17B68769F5F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971EAEF-45F2-36A9-C7ED-263C27D17F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1849E8-8645-9EBF-AF0F-7DD11CC78B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2AECC-0D1F-4C55-99CA-9983D18BB102}" type="datetimeFigureOut">
              <a:rPr lang="en-GB" smtClean="0"/>
              <a:t>11/06/2026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50EA48-12F4-B93E-5F66-87BDCDA777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01B2CE-7E1E-CF20-6A37-BD119F4C97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A1888-9C14-4CA2-AA35-E361945FEB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7481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EECBE90-1FE4-5E9E-3AB2-AE60517EF4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6DC11C-7D57-D8EB-4731-8C1EC8EFA0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629099-0DA1-2D5D-96B4-3B1BBEC7FE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F2AECC-0D1F-4C55-99CA-9983D18BB102}" type="datetimeFigureOut">
              <a:rPr lang="en-GB" smtClean="0"/>
              <a:t>11/06/2026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C5D64D-A983-E109-2664-E4B34B2C2D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BE8530-91E3-3FAC-3D20-E730A772F9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A1888-9C14-4CA2-AA35-E361945FEB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1947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BA4392-9831-48DE-2120-27C3520EA43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err="1"/>
              <a:t>Eozinofilni</a:t>
            </a:r>
            <a:r>
              <a:rPr lang="en-GB" dirty="0"/>
              <a:t> </a:t>
            </a:r>
            <a:r>
              <a:rPr lang="en-GB" dirty="0" err="1"/>
              <a:t>ezofagitis</a:t>
            </a:r>
            <a:r>
              <a:rPr lang="en-GB" dirty="0"/>
              <a:t>: </a:t>
            </a:r>
            <a:r>
              <a:rPr lang="en-GB" dirty="0" err="1"/>
              <a:t>dijagnoza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lečenje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75D10BC-DC77-464A-9DA0-1BEB3CF0C11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prof. </a:t>
            </a:r>
            <a:r>
              <a:rPr lang="en-GB" dirty="0" err="1"/>
              <a:t>dr</a:t>
            </a:r>
            <a:r>
              <a:rPr lang="en-GB" dirty="0"/>
              <a:t> Slobodan </a:t>
            </a:r>
            <a:r>
              <a:rPr lang="en-GB" dirty="0" err="1"/>
              <a:t>Janković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835578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49820A-356E-B0A2-AF35-B8EB724014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err="1"/>
              <a:t>Neinvazivne</a:t>
            </a:r>
            <a:r>
              <a:rPr lang="sr-Latn-RS" dirty="0"/>
              <a:t> dijagnostičke metode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6417D5-51C0-77AB-DBD4-E3E4889AD8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err="1"/>
              <a:t>Neinvazivni</a:t>
            </a:r>
            <a:r>
              <a:rPr lang="en-GB" dirty="0"/>
              <a:t> </a:t>
            </a:r>
            <a:r>
              <a:rPr lang="en-GB" dirty="0" err="1"/>
              <a:t>pristup</a:t>
            </a:r>
            <a:r>
              <a:rPr lang="en-GB" dirty="0"/>
              <a:t> za </a:t>
            </a:r>
            <a:r>
              <a:rPr lang="en-GB" dirty="0" err="1"/>
              <a:t>procenu</a:t>
            </a:r>
            <a:r>
              <a:rPr lang="en-GB" dirty="0"/>
              <a:t> </a:t>
            </a:r>
            <a:r>
              <a:rPr lang="en-GB" dirty="0" err="1"/>
              <a:t>aktivnosti</a:t>
            </a:r>
            <a:r>
              <a:rPr lang="en-GB" dirty="0"/>
              <a:t> </a:t>
            </a:r>
            <a:r>
              <a:rPr lang="en-GB" dirty="0" err="1"/>
              <a:t>bolesti</a:t>
            </a:r>
            <a:r>
              <a:rPr lang="en-GB" dirty="0"/>
              <a:t> </a:t>
            </a:r>
            <a:r>
              <a:rPr lang="en-GB" dirty="0" err="1"/>
              <a:t>uključuje</a:t>
            </a:r>
            <a:r>
              <a:rPr lang="en-GB" dirty="0"/>
              <a:t> </a:t>
            </a:r>
            <a:r>
              <a:rPr lang="en-GB" dirty="0" err="1"/>
              <a:t>upotrebu</a:t>
            </a:r>
            <a:r>
              <a:rPr lang="en-GB" dirty="0"/>
              <a:t> </a:t>
            </a:r>
            <a:r>
              <a:rPr lang="en-GB" dirty="0" err="1"/>
              <a:t>kapsule</a:t>
            </a:r>
            <a:r>
              <a:rPr lang="en-GB" dirty="0"/>
              <a:t> </a:t>
            </a:r>
            <a:r>
              <a:rPr lang="en-GB" dirty="0" err="1"/>
              <a:t>koja</a:t>
            </a:r>
            <a:r>
              <a:rPr lang="en-GB" dirty="0"/>
              <a:t> </a:t>
            </a:r>
            <a:r>
              <a:rPr lang="en-GB" dirty="0" err="1"/>
              <a:t>sadrži</a:t>
            </a:r>
            <a:r>
              <a:rPr lang="en-GB" dirty="0"/>
              <a:t> </a:t>
            </a:r>
            <a:r>
              <a:rPr lang="en-GB" dirty="0" err="1"/>
              <a:t>mrežasti</a:t>
            </a:r>
            <a:r>
              <a:rPr lang="en-GB" dirty="0"/>
              <a:t> </a:t>
            </a:r>
            <a:r>
              <a:rPr lang="en-GB" dirty="0" err="1"/>
              <a:t>sunđer</a:t>
            </a:r>
            <a:r>
              <a:rPr lang="en-GB" dirty="0"/>
              <a:t> </a:t>
            </a:r>
            <a:r>
              <a:rPr lang="sr-Latn-RS" dirty="0"/>
              <a:t>vezan za</a:t>
            </a:r>
            <a:r>
              <a:rPr lang="en-GB" dirty="0"/>
              <a:t> </a:t>
            </a:r>
            <a:r>
              <a:rPr lang="en-GB" dirty="0" err="1"/>
              <a:t>kanap</a:t>
            </a:r>
            <a:r>
              <a:rPr lang="en-GB" dirty="0"/>
              <a:t>. </a:t>
            </a:r>
            <a:endParaRPr lang="sr-Latn-RS" dirty="0"/>
          </a:p>
          <a:p>
            <a:r>
              <a:rPr lang="en-GB" dirty="0" err="1"/>
              <a:t>Kapsula</a:t>
            </a:r>
            <a:r>
              <a:rPr lang="en-GB" dirty="0"/>
              <a:t> se </a:t>
            </a:r>
            <a:r>
              <a:rPr lang="en-GB" dirty="0" err="1"/>
              <a:t>proguta</a:t>
            </a:r>
            <a:r>
              <a:rPr lang="en-GB" dirty="0"/>
              <a:t> </a:t>
            </a:r>
            <a:r>
              <a:rPr lang="en-GB" dirty="0" err="1"/>
              <a:t>dok</a:t>
            </a:r>
            <a:r>
              <a:rPr lang="en-GB" dirty="0"/>
              <a:t> </a:t>
            </a:r>
            <a:r>
              <a:rPr lang="en-GB" dirty="0" err="1"/>
              <a:t>pacijent</a:t>
            </a:r>
            <a:r>
              <a:rPr lang="en-GB" dirty="0"/>
              <a:t> </a:t>
            </a:r>
            <a:r>
              <a:rPr lang="en-GB" dirty="0" err="1"/>
              <a:t>drži</a:t>
            </a:r>
            <a:r>
              <a:rPr lang="sr-Latn-RS" dirty="0"/>
              <a:t> kraj kanapa</a:t>
            </a:r>
            <a:r>
              <a:rPr lang="en-GB" dirty="0"/>
              <a:t> </a:t>
            </a:r>
            <a:r>
              <a:rPr lang="en-GB" dirty="0" err="1"/>
              <a:t>izvan</a:t>
            </a:r>
            <a:r>
              <a:rPr lang="en-GB" dirty="0"/>
              <a:t> </a:t>
            </a:r>
            <a:r>
              <a:rPr lang="en-GB" dirty="0" err="1"/>
              <a:t>usta</a:t>
            </a:r>
            <a:r>
              <a:rPr lang="en-GB" dirty="0"/>
              <a:t>. Kada se </a:t>
            </a:r>
            <a:r>
              <a:rPr lang="en-GB" dirty="0" err="1"/>
              <a:t>kapsula</a:t>
            </a:r>
            <a:r>
              <a:rPr lang="en-GB" dirty="0"/>
              <a:t> </a:t>
            </a:r>
            <a:r>
              <a:rPr lang="en-GB" dirty="0" err="1"/>
              <a:t>rastvori</a:t>
            </a:r>
            <a:r>
              <a:rPr lang="en-GB" dirty="0"/>
              <a:t>, </a:t>
            </a:r>
            <a:r>
              <a:rPr lang="en-GB" dirty="0" err="1"/>
              <a:t>mrežasti</a:t>
            </a:r>
            <a:r>
              <a:rPr lang="en-GB" dirty="0"/>
              <a:t> </a:t>
            </a:r>
            <a:r>
              <a:rPr lang="en-GB" dirty="0" err="1"/>
              <a:t>sunđer</a:t>
            </a:r>
            <a:r>
              <a:rPr lang="en-GB" dirty="0"/>
              <a:t> se </a:t>
            </a:r>
            <a:r>
              <a:rPr lang="en-GB" dirty="0" err="1"/>
              <a:t>širi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sr-Latn-RS" dirty="0"/>
              <a:t>uklanja</a:t>
            </a:r>
            <a:r>
              <a:rPr lang="en-GB" dirty="0"/>
              <a:t> </a:t>
            </a:r>
            <a:r>
              <a:rPr lang="en-GB" dirty="0" err="1"/>
              <a:t>povlačenjem</a:t>
            </a:r>
            <a:r>
              <a:rPr lang="en-GB" dirty="0"/>
              <a:t> </a:t>
            </a:r>
            <a:r>
              <a:rPr lang="sr-Latn-RS" dirty="0"/>
              <a:t>kanapa</a:t>
            </a:r>
            <a:r>
              <a:rPr lang="en-GB" dirty="0"/>
              <a:t> </a:t>
            </a:r>
            <a:r>
              <a:rPr lang="en-GB" dirty="0" err="1"/>
              <a:t>kroz</a:t>
            </a:r>
            <a:r>
              <a:rPr lang="en-GB" dirty="0"/>
              <a:t> </a:t>
            </a:r>
            <a:r>
              <a:rPr lang="en-GB" dirty="0" err="1"/>
              <a:t>usta</a:t>
            </a:r>
            <a:r>
              <a:rPr lang="en-GB" dirty="0"/>
              <a:t>. </a:t>
            </a:r>
            <a:r>
              <a:rPr lang="sr-Latn-RS" dirty="0"/>
              <a:t>Prilikom uklanjanja sunđer zagrebe sluzokožu i povuče za sobom komadiće, koji se potom fiksiraju u formalinu za histološki pregled. </a:t>
            </a:r>
          </a:p>
          <a:p>
            <a:r>
              <a:rPr lang="sr-Latn-RS" dirty="0"/>
              <a:t>Jedna od studija je pokazala da je </a:t>
            </a:r>
            <a:r>
              <a:rPr lang="en-GB" dirty="0"/>
              <a:t>102 od 105 </a:t>
            </a:r>
            <a:r>
              <a:rPr lang="en-GB" dirty="0" err="1"/>
              <a:t>pacijenata</a:t>
            </a:r>
            <a:r>
              <a:rPr lang="en-GB" dirty="0"/>
              <a:t> </a:t>
            </a:r>
            <a:r>
              <a:rPr lang="en-GB" dirty="0" err="1"/>
              <a:t>imalo</a:t>
            </a:r>
            <a:r>
              <a:rPr lang="en-GB" dirty="0"/>
              <a:t> </a:t>
            </a:r>
            <a:r>
              <a:rPr lang="en-GB" dirty="0" err="1"/>
              <a:t>adekvat</a:t>
            </a:r>
            <a:r>
              <a:rPr lang="sr-Latn-RS" dirty="0"/>
              <a:t>an uzorak tkiva, pa je senzitivnost metode za određivanje aktivnosti bolesti </a:t>
            </a:r>
            <a:r>
              <a:rPr lang="en-GB" dirty="0"/>
              <a:t>75%</a:t>
            </a:r>
            <a:r>
              <a:rPr lang="sr-Latn-RS" dirty="0"/>
              <a:t>, a</a:t>
            </a:r>
            <a:r>
              <a:rPr lang="en-GB" dirty="0"/>
              <a:t> </a:t>
            </a:r>
            <a:r>
              <a:rPr lang="en-GB" dirty="0" err="1"/>
              <a:t>specifično</a:t>
            </a:r>
            <a:r>
              <a:rPr lang="sr-Latn-RS" dirty="0"/>
              <a:t>st</a:t>
            </a:r>
            <a:r>
              <a:rPr lang="en-GB" dirty="0"/>
              <a:t> 86%</a:t>
            </a:r>
            <a:r>
              <a:rPr lang="sr-Latn-RS" dirty="0"/>
              <a:t>.</a:t>
            </a:r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AC9B6C5-2F7F-5B08-4DA1-0B44BC388118}"/>
              </a:ext>
            </a:extLst>
          </p:cNvPr>
          <p:cNvSpPr txBox="1"/>
          <p:nvPr/>
        </p:nvSpPr>
        <p:spPr>
          <a:xfrm>
            <a:off x="6361889" y="6338986"/>
            <a:ext cx="5559535" cy="30777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b="0" i="0" dirty="0" err="1">
                <a:solidFill>
                  <a:srgbClr val="212121"/>
                </a:solidFill>
                <a:effectLst/>
                <a:latin typeface="BlinkMacSystemFont"/>
              </a:rPr>
              <a:t>Alkhowaiter</a:t>
            </a:r>
            <a:r>
              <a:rPr lang="en-US" sz="1400" b="0" i="0" dirty="0">
                <a:solidFill>
                  <a:srgbClr val="212121"/>
                </a:solidFill>
                <a:effectLst/>
                <a:latin typeface="BlinkMacSystemFont"/>
              </a:rPr>
              <a:t> S. Eosinophilic esophagitis. Saudi Med J. 2023;44(7):640-646.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1282636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67F532-5B0D-B8B2-562F-37F4E3CEDA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err="1"/>
              <a:t>Neinvazivne</a:t>
            </a:r>
            <a:r>
              <a:rPr lang="sr-Latn-RS" dirty="0"/>
              <a:t> metode dijagnostike aktivnosti bolesti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5EAB5E-1BDA-3A9B-B903-324EF677FC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Test </a:t>
            </a:r>
            <a:r>
              <a:rPr lang="en-GB" dirty="0" err="1"/>
              <a:t>žica</a:t>
            </a:r>
            <a:r>
              <a:rPr lang="en-GB" dirty="0"/>
              <a:t> </a:t>
            </a:r>
            <a:r>
              <a:rPr lang="en-GB" dirty="0" err="1"/>
              <a:t>jednjaka</a:t>
            </a:r>
            <a:r>
              <a:rPr lang="en-GB" dirty="0"/>
              <a:t> (EST) </a:t>
            </a:r>
            <a:r>
              <a:rPr lang="en-GB" dirty="0" err="1"/>
              <a:t>koristi</a:t>
            </a:r>
            <a:r>
              <a:rPr lang="en-GB" dirty="0"/>
              <a:t> </a:t>
            </a:r>
            <a:r>
              <a:rPr lang="en-GB" dirty="0" err="1"/>
              <a:t>kapsulu</a:t>
            </a:r>
            <a:r>
              <a:rPr lang="en-GB" dirty="0"/>
              <a:t> </a:t>
            </a:r>
            <a:r>
              <a:rPr lang="en-GB" dirty="0" err="1"/>
              <a:t>sa</a:t>
            </a:r>
            <a:r>
              <a:rPr lang="en-GB" dirty="0"/>
              <a:t> </a:t>
            </a:r>
            <a:r>
              <a:rPr lang="en-GB" dirty="0" err="1"/>
              <a:t>upijajućim</a:t>
            </a:r>
            <a:r>
              <a:rPr lang="en-GB" dirty="0"/>
              <a:t> </a:t>
            </a:r>
            <a:r>
              <a:rPr lang="en-GB" dirty="0" err="1"/>
              <a:t>koncem</a:t>
            </a:r>
            <a:r>
              <a:rPr lang="en-GB" dirty="0"/>
              <a:t> u </a:t>
            </a:r>
            <a:r>
              <a:rPr lang="en-GB" dirty="0" err="1"/>
              <a:t>kapsulikoji</a:t>
            </a:r>
            <a:r>
              <a:rPr lang="en-GB" dirty="0"/>
              <a:t> se </a:t>
            </a:r>
            <a:r>
              <a:rPr lang="en-GB" dirty="0" err="1"/>
              <a:t>odmotava</a:t>
            </a:r>
            <a:r>
              <a:rPr lang="en-GB" dirty="0"/>
              <a:t> u </a:t>
            </a:r>
            <a:r>
              <a:rPr lang="en-GB" dirty="0" err="1"/>
              <a:t>jednjaku</a:t>
            </a:r>
            <a:r>
              <a:rPr lang="en-GB" dirty="0"/>
              <a:t> </a:t>
            </a:r>
            <a:r>
              <a:rPr lang="en-GB" dirty="0" err="1"/>
              <a:t>dok</a:t>
            </a:r>
            <a:r>
              <a:rPr lang="en-GB" dirty="0"/>
              <a:t> </a:t>
            </a:r>
            <a:r>
              <a:rPr lang="en-GB" dirty="0" err="1"/>
              <a:t>pacijent</a:t>
            </a:r>
            <a:r>
              <a:rPr lang="en-GB" dirty="0"/>
              <a:t> </a:t>
            </a:r>
            <a:r>
              <a:rPr lang="en-GB" dirty="0" err="1"/>
              <a:t>drži</a:t>
            </a:r>
            <a:r>
              <a:rPr lang="en-GB" dirty="0"/>
              <a:t> </a:t>
            </a:r>
            <a:r>
              <a:rPr lang="en-GB" dirty="0" err="1"/>
              <a:t>konac</a:t>
            </a:r>
            <a:r>
              <a:rPr lang="en-GB" dirty="0"/>
              <a:t> </a:t>
            </a:r>
            <a:r>
              <a:rPr lang="en-GB" dirty="0" err="1"/>
              <a:t>izvan</a:t>
            </a:r>
            <a:r>
              <a:rPr lang="en-GB" dirty="0"/>
              <a:t> </a:t>
            </a:r>
            <a:r>
              <a:rPr lang="en-GB" dirty="0" err="1"/>
              <a:t>usta.Konop</a:t>
            </a:r>
            <a:r>
              <a:rPr lang="en-GB" dirty="0"/>
              <a:t> </a:t>
            </a:r>
            <a:r>
              <a:rPr lang="en-GB" dirty="0" err="1"/>
              <a:t>ostaje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mestu</a:t>
            </a:r>
            <a:r>
              <a:rPr lang="en-GB" dirty="0"/>
              <a:t> </a:t>
            </a:r>
            <a:r>
              <a:rPr lang="en-GB" dirty="0" err="1"/>
              <a:t>jedan</a:t>
            </a:r>
            <a:r>
              <a:rPr lang="en-GB" dirty="0"/>
              <a:t> sat, a </a:t>
            </a:r>
            <a:r>
              <a:rPr lang="en-GB" dirty="0" err="1"/>
              <a:t>zatim</a:t>
            </a:r>
            <a:r>
              <a:rPr lang="en-GB" dirty="0"/>
              <a:t> se </a:t>
            </a:r>
            <a:r>
              <a:rPr lang="en-GB" dirty="0" err="1"/>
              <a:t>izvlači</a:t>
            </a:r>
            <a:r>
              <a:rPr lang="en-GB" dirty="0"/>
              <a:t> </a:t>
            </a:r>
            <a:r>
              <a:rPr lang="en-GB" dirty="0" err="1"/>
              <a:t>iz</a:t>
            </a:r>
            <a:r>
              <a:rPr lang="en-GB" dirty="0"/>
              <a:t> </a:t>
            </a:r>
            <a:r>
              <a:rPr lang="en-GB" dirty="0" err="1"/>
              <a:t>usta</a:t>
            </a:r>
            <a:r>
              <a:rPr lang="en-GB" dirty="0"/>
              <a:t>. Za </a:t>
            </a:r>
            <a:r>
              <a:rPr lang="en-GB" dirty="0" err="1"/>
              <a:t>razliku</a:t>
            </a:r>
            <a:r>
              <a:rPr lang="en-GB" dirty="0"/>
              <a:t> </a:t>
            </a:r>
            <a:r>
              <a:rPr lang="en-GB" dirty="0" err="1"/>
              <a:t>odkapsula</a:t>
            </a:r>
            <a:r>
              <a:rPr lang="en-GB" dirty="0"/>
              <a:t> </a:t>
            </a:r>
            <a:r>
              <a:rPr lang="en-GB" dirty="0" err="1"/>
              <a:t>koja</a:t>
            </a:r>
            <a:r>
              <a:rPr lang="en-GB" dirty="0"/>
              <a:t> </a:t>
            </a:r>
            <a:r>
              <a:rPr lang="en-GB" dirty="0" err="1"/>
              <a:t>sadrži</a:t>
            </a:r>
            <a:r>
              <a:rPr lang="en-GB" dirty="0"/>
              <a:t> </a:t>
            </a:r>
            <a:r>
              <a:rPr lang="en-GB" dirty="0" err="1"/>
              <a:t>mrežasti</a:t>
            </a:r>
            <a:r>
              <a:rPr lang="en-GB" dirty="0"/>
              <a:t> </a:t>
            </a:r>
            <a:r>
              <a:rPr lang="en-GB" dirty="0" err="1"/>
              <a:t>sunđer</a:t>
            </a:r>
            <a:r>
              <a:rPr lang="en-GB" dirty="0"/>
              <a:t> </a:t>
            </a:r>
            <a:r>
              <a:rPr lang="en-GB" dirty="0" err="1"/>
              <a:t>sa</a:t>
            </a:r>
            <a:r>
              <a:rPr lang="en-GB" dirty="0"/>
              <a:t> </a:t>
            </a:r>
            <a:r>
              <a:rPr lang="en-GB" dirty="0" err="1"/>
              <a:t>pričvršćenim</a:t>
            </a:r>
            <a:r>
              <a:rPr lang="en-GB" dirty="0"/>
              <a:t> </a:t>
            </a:r>
            <a:r>
              <a:rPr lang="en-GB" dirty="0" err="1"/>
              <a:t>koncem</a:t>
            </a:r>
            <a:r>
              <a:rPr lang="en-GB" dirty="0"/>
              <a:t> koji </a:t>
            </a:r>
            <a:r>
              <a:rPr lang="en-GB" dirty="0" err="1"/>
              <a:t>sakuplja</a:t>
            </a:r>
            <a:r>
              <a:rPr lang="en-GB" dirty="0"/>
              <a:t> </a:t>
            </a:r>
            <a:r>
              <a:rPr lang="en-GB" dirty="0" err="1"/>
              <a:t>tkivo</a:t>
            </a:r>
            <a:r>
              <a:rPr lang="en-GB" dirty="0"/>
              <a:t> </a:t>
            </a:r>
            <a:r>
              <a:rPr lang="en-GB" dirty="0" err="1"/>
              <a:t>jednjaka,ubod</a:t>
            </a:r>
            <a:r>
              <a:rPr lang="en-GB" dirty="0"/>
              <a:t> </a:t>
            </a:r>
            <a:r>
              <a:rPr lang="en-GB" dirty="0" err="1"/>
              <a:t>upija</a:t>
            </a:r>
            <a:r>
              <a:rPr lang="en-GB" dirty="0"/>
              <a:t> </a:t>
            </a:r>
            <a:r>
              <a:rPr lang="en-GB" dirty="0" err="1"/>
              <a:t>sekret</a:t>
            </a:r>
            <a:r>
              <a:rPr lang="en-GB" dirty="0"/>
              <a:t> </a:t>
            </a:r>
            <a:r>
              <a:rPr lang="en-GB" dirty="0" err="1"/>
              <a:t>jednjaka</a:t>
            </a:r>
            <a:r>
              <a:rPr lang="en-GB" dirty="0"/>
              <a:t>. U </a:t>
            </a:r>
            <a:r>
              <a:rPr lang="en-GB" dirty="0" err="1"/>
              <a:t>studiji</a:t>
            </a:r>
            <a:r>
              <a:rPr lang="en-GB" dirty="0"/>
              <a:t> </a:t>
            </a:r>
            <a:r>
              <a:rPr lang="en-GB" dirty="0" err="1"/>
              <a:t>koja</a:t>
            </a:r>
            <a:r>
              <a:rPr lang="en-GB" dirty="0"/>
              <a:t> je </a:t>
            </a:r>
            <a:r>
              <a:rPr lang="en-GB" dirty="0" err="1"/>
              <a:t>uključivala</a:t>
            </a:r>
            <a:r>
              <a:rPr lang="en-GB" dirty="0"/>
              <a:t> 134 </a:t>
            </a:r>
            <a:r>
              <a:rPr lang="en-GB" dirty="0" err="1"/>
              <a:t>pacijenta</a:t>
            </a:r>
            <a:r>
              <a:rPr lang="en-GB" dirty="0"/>
              <a:t>, </a:t>
            </a:r>
            <a:r>
              <a:rPr lang="en-GB" dirty="0" err="1"/>
              <a:t>analiza</a:t>
            </a:r>
            <a:r>
              <a:rPr lang="en-GB" dirty="0"/>
              <a:t> </a:t>
            </a:r>
            <a:r>
              <a:rPr lang="en-GB" dirty="0" err="1"/>
              <a:t>oProteini</a:t>
            </a:r>
            <a:r>
              <a:rPr lang="en-GB" dirty="0"/>
              <a:t> </a:t>
            </a:r>
            <a:r>
              <a:rPr lang="en-GB" dirty="0" err="1"/>
              <a:t>eozinofilnih</a:t>
            </a:r>
            <a:r>
              <a:rPr lang="en-GB" dirty="0"/>
              <a:t> </a:t>
            </a:r>
            <a:r>
              <a:rPr lang="en-GB" dirty="0" err="1"/>
              <a:t>granula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citokini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nizu</a:t>
            </a:r>
            <a:r>
              <a:rPr lang="en-GB" dirty="0"/>
              <a:t> </a:t>
            </a:r>
            <a:r>
              <a:rPr lang="en-GB" dirty="0" err="1"/>
              <a:t>su</a:t>
            </a:r>
            <a:r>
              <a:rPr lang="en-GB" dirty="0"/>
              <a:t> </a:t>
            </a:r>
            <a:r>
              <a:rPr lang="en-GB" dirty="0" err="1"/>
              <a:t>bili</a:t>
            </a:r>
            <a:r>
              <a:rPr lang="en-GB" dirty="0"/>
              <a:t> 80% </a:t>
            </a:r>
            <a:r>
              <a:rPr lang="en-GB" dirty="0" err="1"/>
              <a:t>osetljivi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75% </a:t>
            </a:r>
            <a:r>
              <a:rPr lang="en-GB" dirty="0" err="1"/>
              <a:t>specifičniza</a:t>
            </a:r>
            <a:r>
              <a:rPr lang="en-GB" dirty="0"/>
              <a:t> </a:t>
            </a:r>
            <a:r>
              <a:rPr lang="en-GB" dirty="0" err="1"/>
              <a:t>određivanje</a:t>
            </a:r>
            <a:r>
              <a:rPr lang="en-GB" dirty="0"/>
              <a:t> </a:t>
            </a:r>
            <a:r>
              <a:rPr lang="en-GB" dirty="0" err="1"/>
              <a:t>aktivnosti</a:t>
            </a:r>
            <a:r>
              <a:rPr lang="en-GB" dirty="0"/>
              <a:t> </a:t>
            </a:r>
            <a:r>
              <a:rPr lang="en-GB" dirty="0" err="1"/>
              <a:t>EoE</a:t>
            </a:r>
            <a:r>
              <a:rPr lang="en-GB" dirty="0"/>
              <a:t> </a:t>
            </a:r>
            <a:r>
              <a:rPr lang="en-GB" dirty="0" err="1"/>
              <a:t>bolesti</a:t>
            </a:r>
            <a:r>
              <a:rPr lang="en-GB" dirty="0"/>
              <a:t>, </a:t>
            </a:r>
            <a:r>
              <a:rPr lang="en-GB" dirty="0" err="1"/>
              <a:t>definisane</a:t>
            </a:r>
            <a:r>
              <a:rPr lang="en-GB" dirty="0"/>
              <a:t> </a:t>
            </a:r>
            <a:r>
              <a:rPr lang="en-GB" dirty="0" err="1"/>
              <a:t>brojem</a:t>
            </a:r>
            <a:r>
              <a:rPr lang="en-GB" dirty="0"/>
              <a:t> </a:t>
            </a:r>
            <a:r>
              <a:rPr lang="en-GB" dirty="0" err="1"/>
              <a:t>eozinofila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biopsiji.27Transnazalna </a:t>
            </a:r>
            <a:r>
              <a:rPr lang="en-GB" dirty="0" err="1"/>
              <a:t>endoskopija</a:t>
            </a:r>
            <a:r>
              <a:rPr lang="en-GB" dirty="0"/>
              <a:t> se </a:t>
            </a:r>
            <a:r>
              <a:rPr lang="en-GB" dirty="0" err="1"/>
              <a:t>može</a:t>
            </a:r>
            <a:r>
              <a:rPr lang="en-GB" dirty="0"/>
              <a:t> </a:t>
            </a:r>
            <a:r>
              <a:rPr lang="en-GB" dirty="0" err="1"/>
              <a:t>izvoditi</a:t>
            </a:r>
            <a:r>
              <a:rPr lang="en-GB" dirty="0"/>
              <a:t> bez </a:t>
            </a:r>
            <a:r>
              <a:rPr lang="en-GB" dirty="0" err="1"/>
              <a:t>sedacije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sastoji</a:t>
            </a:r>
            <a:r>
              <a:rPr lang="en-GB" dirty="0"/>
              <a:t> se od </a:t>
            </a:r>
            <a:r>
              <a:rPr lang="en-GB" dirty="0" err="1"/>
              <a:t>prolaska</a:t>
            </a:r>
            <a:r>
              <a:rPr lang="en-GB" dirty="0"/>
              <a:t> </a:t>
            </a:r>
            <a:r>
              <a:rPr lang="en-GB" dirty="0" err="1"/>
              <a:t>tankogendoskop</a:t>
            </a:r>
            <a:r>
              <a:rPr lang="en-GB" dirty="0"/>
              <a:t> </a:t>
            </a:r>
            <a:r>
              <a:rPr lang="en-GB" dirty="0" err="1"/>
              <a:t>kroz</a:t>
            </a:r>
            <a:r>
              <a:rPr lang="en-GB" dirty="0"/>
              <a:t> </a:t>
            </a:r>
            <a:r>
              <a:rPr lang="en-GB" dirty="0" err="1"/>
              <a:t>nare</a:t>
            </a:r>
            <a:r>
              <a:rPr lang="en-GB" dirty="0"/>
              <a:t> u </a:t>
            </a:r>
            <a:r>
              <a:rPr lang="en-GB" dirty="0" err="1"/>
              <a:t>jednjak</a:t>
            </a:r>
            <a:r>
              <a:rPr lang="en-GB" dirty="0"/>
              <a:t> </a:t>
            </a:r>
            <a:r>
              <a:rPr lang="en-GB" dirty="0" err="1"/>
              <a:t>gde</a:t>
            </a:r>
            <a:r>
              <a:rPr lang="en-GB" dirty="0"/>
              <a:t> se </a:t>
            </a:r>
            <a:r>
              <a:rPr lang="en-GB" dirty="0" err="1"/>
              <a:t>dobijaju</a:t>
            </a:r>
            <a:r>
              <a:rPr lang="en-GB" dirty="0"/>
              <a:t> </a:t>
            </a:r>
            <a:r>
              <a:rPr lang="en-GB" dirty="0" err="1"/>
              <a:t>biopsije</a:t>
            </a:r>
            <a:r>
              <a:rPr lang="en-GB" dirty="0"/>
              <a:t>. </a:t>
            </a:r>
            <a:r>
              <a:rPr lang="en-GB" dirty="0" err="1"/>
              <a:t>Ovaj</a:t>
            </a:r>
            <a:r>
              <a:rPr lang="en-GB" dirty="0"/>
              <a:t> </a:t>
            </a:r>
            <a:r>
              <a:rPr lang="en-GB" dirty="0" err="1"/>
              <a:t>postupakmože</a:t>
            </a:r>
            <a:r>
              <a:rPr lang="en-GB" dirty="0"/>
              <a:t> se </a:t>
            </a:r>
            <a:r>
              <a:rPr lang="en-GB" dirty="0" err="1"/>
              <a:t>izvoditi</a:t>
            </a:r>
            <a:r>
              <a:rPr lang="en-GB" dirty="0"/>
              <a:t> </a:t>
            </a:r>
            <a:r>
              <a:rPr lang="en-GB" dirty="0" err="1"/>
              <a:t>kod</a:t>
            </a:r>
            <a:r>
              <a:rPr lang="en-GB" dirty="0"/>
              <a:t> </a:t>
            </a:r>
            <a:r>
              <a:rPr lang="en-GB" dirty="0" err="1"/>
              <a:t>dece</a:t>
            </a:r>
            <a:r>
              <a:rPr lang="en-GB" dirty="0"/>
              <a:t> od </a:t>
            </a:r>
            <a:r>
              <a:rPr lang="en-GB" dirty="0" err="1"/>
              <a:t>šest</a:t>
            </a:r>
            <a:r>
              <a:rPr lang="en-GB" dirty="0"/>
              <a:t> </a:t>
            </a:r>
            <a:r>
              <a:rPr lang="en-GB" dirty="0" err="1"/>
              <a:t>godina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može</a:t>
            </a:r>
            <a:r>
              <a:rPr lang="en-GB" dirty="0"/>
              <a:t> se </a:t>
            </a:r>
            <a:r>
              <a:rPr lang="en-GB" dirty="0" err="1"/>
              <a:t>olakšatipomoc</a:t>
            </a:r>
            <a:r>
              <a:rPr lang="en-GB" dirty="0"/>
              <a:t>́ </a:t>
            </a:r>
            <a:r>
              <a:rPr lang="en-GB" dirty="0" err="1"/>
              <a:t>naočara</a:t>
            </a:r>
            <a:r>
              <a:rPr lang="en-GB" dirty="0"/>
              <a:t> za </a:t>
            </a:r>
            <a:r>
              <a:rPr lang="en-GB" dirty="0" err="1"/>
              <a:t>virtuelnu</a:t>
            </a:r>
            <a:r>
              <a:rPr lang="en-GB" dirty="0"/>
              <a:t> </a:t>
            </a:r>
            <a:r>
              <a:rPr lang="en-GB" dirty="0" err="1"/>
              <a:t>stvarnost</a:t>
            </a:r>
            <a:r>
              <a:rPr lang="en-GB" dirty="0"/>
              <a:t> da </a:t>
            </a:r>
            <a:r>
              <a:rPr lang="en-GB" dirty="0" err="1"/>
              <a:t>odvrate</a:t>
            </a:r>
            <a:r>
              <a:rPr lang="en-GB" dirty="0"/>
              <a:t> </a:t>
            </a:r>
            <a:r>
              <a:rPr lang="en-GB" dirty="0" err="1"/>
              <a:t>decu</a:t>
            </a:r>
            <a:r>
              <a:rPr lang="en-GB" dirty="0"/>
              <a:t> od </a:t>
            </a:r>
            <a:r>
              <a:rPr lang="en-GB" dirty="0" err="1"/>
              <a:t>tekućeg</a:t>
            </a:r>
            <a:r>
              <a:rPr lang="en-GB" dirty="0"/>
              <a:t> </a:t>
            </a:r>
            <a:r>
              <a:rPr lang="en-GB" dirty="0" err="1"/>
              <a:t>postupka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789851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1BA325-148B-5819-02E7-3B17895DAF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Neinvazivne dijagnostičke metode - nastavak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94F006-EB9D-735B-46F5-F12BBCD2E8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err="1"/>
              <a:t>Razvijen</a:t>
            </a:r>
            <a:r>
              <a:rPr lang="en-GB" dirty="0"/>
              <a:t> je panel za </a:t>
            </a:r>
            <a:r>
              <a:rPr lang="en-GB" dirty="0" err="1"/>
              <a:t>kvantitativn</a:t>
            </a:r>
            <a:r>
              <a:rPr lang="sr-Latn-RS" dirty="0"/>
              <a:t>i PCR</a:t>
            </a:r>
            <a:r>
              <a:rPr lang="en-GB" dirty="0"/>
              <a:t> </a:t>
            </a:r>
            <a:r>
              <a:rPr lang="en-GB" dirty="0" err="1"/>
              <a:t>sa</a:t>
            </a:r>
            <a:r>
              <a:rPr lang="en-GB" dirty="0"/>
              <a:t> 96 gena koji </a:t>
            </a:r>
            <a:r>
              <a:rPr lang="en-GB" dirty="0" err="1"/>
              <a:t>mo</a:t>
            </a:r>
            <a:r>
              <a:rPr lang="sr-Latn-RS" dirty="0"/>
              <a:t>gu </a:t>
            </a:r>
            <a:r>
              <a:rPr lang="en-GB" dirty="0" err="1"/>
              <a:t>razlikovati</a:t>
            </a:r>
            <a:r>
              <a:rPr lang="en-GB" dirty="0"/>
              <a:t> </a:t>
            </a:r>
            <a:r>
              <a:rPr lang="en-GB" dirty="0" err="1"/>
              <a:t>pacijente</a:t>
            </a:r>
            <a:r>
              <a:rPr lang="en-GB" dirty="0"/>
              <a:t> </a:t>
            </a:r>
            <a:r>
              <a:rPr lang="sr-Latn-RS" dirty="0"/>
              <a:t>sa eozinofilnim ezofagitisom </a:t>
            </a:r>
            <a:r>
              <a:rPr lang="en-GB" dirty="0"/>
              <a:t>od </a:t>
            </a:r>
            <a:r>
              <a:rPr lang="sr-Latn-RS" dirty="0"/>
              <a:t>zdravih osoba</a:t>
            </a:r>
            <a:r>
              <a:rPr lang="en-GB" dirty="0"/>
              <a:t>.</a:t>
            </a:r>
            <a:endParaRPr lang="sr-Latn-RS" dirty="0"/>
          </a:p>
          <a:p>
            <a:r>
              <a:rPr lang="en-GB" dirty="0"/>
              <a:t>U </a:t>
            </a:r>
            <a:r>
              <a:rPr lang="en-GB" dirty="0" err="1"/>
              <a:t>istraživanju</a:t>
            </a:r>
            <a:r>
              <a:rPr lang="en-GB" dirty="0"/>
              <a:t> </a:t>
            </a:r>
            <a:r>
              <a:rPr lang="en-GB" dirty="0" err="1"/>
              <a:t>koje</a:t>
            </a:r>
            <a:r>
              <a:rPr lang="en-GB" dirty="0"/>
              <a:t> je </a:t>
            </a:r>
            <a:r>
              <a:rPr lang="en-GB" dirty="0" err="1"/>
              <a:t>obuhvatilo</a:t>
            </a:r>
            <a:r>
              <a:rPr lang="en-GB" dirty="0"/>
              <a:t> 185 </a:t>
            </a:r>
            <a:r>
              <a:rPr lang="en-GB" dirty="0" err="1"/>
              <a:t>pacijenata</a:t>
            </a:r>
            <a:r>
              <a:rPr lang="sr-Latn-RS" dirty="0"/>
              <a:t> </a:t>
            </a:r>
            <a:r>
              <a:rPr lang="en-GB" dirty="0"/>
              <a:t>u </a:t>
            </a:r>
            <a:r>
              <a:rPr lang="en-GB" dirty="0" err="1"/>
              <a:t>kohorti</a:t>
            </a:r>
            <a:r>
              <a:rPr lang="en-GB" dirty="0"/>
              <a:t> </a:t>
            </a:r>
            <a:r>
              <a:rPr lang="sr-Latn-RS" dirty="0"/>
              <a:t>za razvoj panela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100 </a:t>
            </a:r>
            <a:r>
              <a:rPr lang="en-GB" dirty="0" err="1"/>
              <a:t>pacijenata</a:t>
            </a:r>
            <a:r>
              <a:rPr lang="en-GB" dirty="0"/>
              <a:t> u </a:t>
            </a:r>
            <a:r>
              <a:rPr lang="en-GB" dirty="0" err="1"/>
              <a:t>kohorti</a:t>
            </a:r>
            <a:r>
              <a:rPr lang="en-GB" dirty="0"/>
              <a:t> za </a:t>
            </a:r>
            <a:r>
              <a:rPr lang="en-GB" dirty="0" err="1"/>
              <a:t>validaciju</a:t>
            </a:r>
            <a:r>
              <a:rPr lang="sr-Latn-RS" dirty="0"/>
              <a:t> panela</a:t>
            </a:r>
            <a:r>
              <a:rPr lang="en-GB" dirty="0"/>
              <a:t>, </a:t>
            </a:r>
            <a:r>
              <a:rPr lang="en-GB" dirty="0" err="1"/>
              <a:t>pacijenti</a:t>
            </a:r>
            <a:r>
              <a:rPr lang="en-GB" dirty="0"/>
              <a:t> </a:t>
            </a:r>
            <a:r>
              <a:rPr lang="sr-Latn-RS" dirty="0"/>
              <a:t>su klasifikovani</a:t>
            </a:r>
            <a:r>
              <a:rPr lang="en-GB" dirty="0"/>
              <a:t> </a:t>
            </a:r>
            <a:r>
              <a:rPr lang="en-GB" dirty="0" err="1"/>
              <a:t>kao</a:t>
            </a:r>
            <a:r>
              <a:rPr lang="en-GB" dirty="0"/>
              <a:t> </a:t>
            </a:r>
            <a:r>
              <a:rPr lang="en-GB" dirty="0" err="1"/>
              <a:t>fibrostenotički</a:t>
            </a:r>
            <a:r>
              <a:rPr lang="en-GB" dirty="0"/>
              <a:t> </a:t>
            </a:r>
            <a:r>
              <a:rPr lang="en-GB" dirty="0" err="1"/>
              <a:t>ili</a:t>
            </a:r>
            <a:r>
              <a:rPr lang="en-GB" dirty="0"/>
              <a:t> </a:t>
            </a:r>
            <a:r>
              <a:rPr lang="en-GB" dirty="0" err="1"/>
              <a:t>inflamatorni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steroide</a:t>
            </a:r>
            <a:r>
              <a:rPr lang="en-GB" dirty="0"/>
              <a:t> </a:t>
            </a:r>
            <a:r>
              <a:rPr lang="en-GB" dirty="0" err="1"/>
              <a:t>refraktorni</a:t>
            </a:r>
            <a:r>
              <a:rPr lang="en-GB" dirty="0"/>
              <a:t> </a:t>
            </a:r>
            <a:r>
              <a:rPr lang="en-GB" dirty="0" err="1"/>
              <a:t>eozinofilni</a:t>
            </a:r>
            <a:r>
              <a:rPr lang="en-GB" dirty="0"/>
              <a:t> </a:t>
            </a:r>
            <a:r>
              <a:rPr lang="en-GB" dirty="0" err="1"/>
              <a:t>ezofagitis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osnovu</a:t>
            </a:r>
            <a:r>
              <a:rPr lang="en-GB" dirty="0"/>
              <a:t> </a:t>
            </a:r>
            <a:r>
              <a:rPr lang="en-GB" dirty="0" err="1"/>
              <a:t>ekspresije</a:t>
            </a:r>
            <a:r>
              <a:rPr lang="en-GB" dirty="0"/>
              <a:t> gena u </a:t>
            </a:r>
            <a:r>
              <a:rPr lang="en-GB" dirty="0" err="1"/>
              <a:t>tkivu</a:t>
            </a:r>
            <a:r>
              <a:rPr lang="sr-Latn-RS" dirty="0"/>
              <a:t>.</a:t>
            </a:r>
          </a:p>
          <a:p>
            <a:r>
              <a:rPr lang="en-GB" dirty="0" err="1"/>
              <a:t>Funkcionalna</a:t>
            </a:r>
            <a:r>
              <a:rPr lang="en-GB" dirty="0"/>
              <a:t> </a:t>
            </a:r>
            <a:r>
              <a:rPr lang="en-GB" dirty="0" err="1"/>
              <a:t>luminalna</a:t>
            </a:r>
            <a:r>
              <a:rPr lang="en-GB" dirty="0"/>
              <a:t> </a:t>
            </a:r>
            <a:r>
              <a:rPr lang="en-GB" dirty="0" err="1"/>
              <a:t>sonda</a:t>
            </a:r>
            <a:r>
              <a:rPr lang="en-GB" dirty="0"/>
              <a:t> za </a:t>
            </a:r>
            <a:r>
              <a:rPr lang="en-GB" dirty="0" err="1"/>
              <a:t>snimanje</a:t>
            </a:r>
            <a:r>
              <a:rPr lang="en-GB" dirty="0"/>
              <a:t> (FLIP) je </a:t>
            </a:r>
            <a:r>
              <a:rPr lang="en-GB" dirty="0" err="1"/>
              <a:t>balon</a:t>
            </a:r>
            <a:r>
              <a:rPr lang="en-GB" dirty="0"/>
              <a:t> koji se </a:t>
            </a:r>
            <a:r>
              <a:rPr lang="en-GB" dirty="0" err="1"/>
              <a:t>naduvava</a:t>
            </a:r>
            <a:r>
              <a:rPr lang="en-GB" dirty="0"/>
              <a:t> u </a:t>
            </a:r>
            <a:r>
              <a:rPr lang="en-GB" dirty="0" err="1"/>
              <a:t>jednjak</a:t>
            </a:r>
            <a:r>
              <a:rPr lang="sr-Latn-RS" dirty="0"/>
              <a:t>u i</a:t>
            </a:r>
            <a:r>
              <a:rPr lang="en-GB" dirty="0"/>
              <a:t> meri </a:t>
            </a:r>
            <a:r>
              <a:rPr lang="en-GB" dirty="0" err="1"/>
              <a:t>pritisak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prečnik</a:t>
            </a:r>
            <a:r>
              <a:rPr lang="en-GB" dirty="0"/>
              <a:t> </a:t>
            </a:r>
            <a:r>
              <a:rPr lang="en-GB" dirty="0" err="1"/>
              <a:t>duž</a:t>
            </a:r>
            <a:r>
              <a:rPr lang="en-GB" dirty="0"/>
              <a:t> 16 cm </a:t>
            </a:r>
            <a:r>
              <a:rPr lang="en-GB" dirty="0" err="1"/>
              <a:t>jednjaka</a:t>
            </a:r>
            <a:r>
              <a:rPr lang="en-GB" dirty="0"/>
              <a:t> da bi se </a:t>
            </a:r>
            <a:r>
              <a:rPr lang="en-GB" dirty="0" err="1"/>
              <a:t>odredi</a:t>
            </a:r>
            <a:r>
              <a:rPr lang="sr-Latn-RS" dirty="0"/>
              <a:t>lo koliko je jednjak rastegljiv.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452628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C2A63C-62AD-780D-FD30-E80B7EF9B7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320" y="974725"/>
            <a:ext cx="2098040" cy="1325563"/>
          </a:xfrm>
        </p:spPr>
        <p:txBody>
          <a:bodyPr/>
          <a:lstStyle/>
          <a:p>
            <a:r>
              <a:rPr lang="sr-Latn-RS" dirty="0"/>
              <a:t>Lečenje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435556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E348CB-AEB8-B0CF-0061-63E154B14C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Elementalna dijeta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ED4E7E-F126-43F1-980E-954DC41242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Kod dece je pokazano da prelazak na hranu koja sadrži aminokiseline, a ne i proteine, dovodi do smirivanja upale</a:t>
            </a:r>
          </a:p>
          <a:p>
            <a:r>
              <a:rPr lang="sr-Latn-RS" dirty="0"/>
              <a:t>Elementalna dijeta je prvi korak u lečenju, ali je pacijenti teško podnose zbog lošeg ukusa, a na duži rok je teško obezbediti dovoljan unos svih potrebnih mikronutrijenata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A5FA028-4A38-7503-E434-C12FF9A3D751}"/>
              </a:ext>
            </a:extLst>
          </p:cNvPr>
          <p:cNvSpPr txBox="1"/>
          <p:nvPr/>
        </p:nvSpPr>
        <p:spPr>
          <a:xfrm>
            <a:off x="2890736" y="5869186"/>
            <a:ext cx="8879354" cy="30777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/>
              <a:t>Gonsalves NP, Aceves SS. Diagnosis and treatment of eosinophilic esophagitis. J Allergy Clin Immunol. 2020;145(1):1-7. </a:t>
            </a:r>
          </a:p>
        </p:txBody>
      </p:sp>
    </p:spTree>
    <p:extLst>
      <p:ext uri="{BB962C8B-B14F-4D97-AF65-F5344CB8AC3E}">
        <p14:creationId xmlns:p14="http://schemas.microsoft.com/office/powerpoint/2010/main" val="893517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46C93E-879F-6955-AD5D-C906BDB1BD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Eliminaciona dijeta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4A365C-917D-7A37-A5AA-BBE6A17BF7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Eliminaciona dijeta bazirana na kožnim probama na postojenje alergije na određene sastojke hrane</a:t>
            </a:r>
          </a:p>
          <a:p>
            <a:r>
              <a:rPr lang="sr-Latn-RS" dirty="0"/>
              <a:t>Empirijska eliminaciona dijeta bazirana na uklanjanju antigena iz hrane koji najčešće izazivaju alergije:  kravlje mleko</a:t>
            </a:r>
            <a:r>
              <a:rPr lang="en-US" dirty="0"/>
              <a:t>, </a:t>
            </a:r>
            <a:r>
              <a:rPr lang="sr-Latn-RS" dirty="0"/>
              <a:t>jaja</a:t>
            </a:r>
            <a:r>
              <a:rPr lang="en-US" dirty="0"/>
              <a:t>, </a:t>
            </a:r>
            <a:r>
              <a:rPr lang="sr-Latn-RS" dirty="0"/>
              <a:t>soja</a:t>
            </a:r>
            <a:r>
              <a:rPr lang="en-US" dirty="0"/>
              <a:t>, </a:t>
            </a:r>
            <a:r>
              <a:rPr lang="sr-Latn-RS" dirty="0"/>
              <a:t>pšenično brašno</a:t>
            </a:r>
            <a:r>
              <a:rPr lang="en-US" dirty="0"/>
              <a:t>, </a:t>
            </a:r>
            <a:r>
              <a:rPr lang="sr-Latn-RS" dirty="0"/>
              <a:t>kikiriki i orasi</a:t>
            </a:r>
            <a:r>
              <a:rPr lang="en-US" dirty="0"/>
              <a:t>, </a:t>
            </a:r>
            <a:r>
              <a:rPr lang="sr-Latn-RS" dirty="0"/>
              <a:t>i riba</a:t>
            </a:r>
            <a:r>
              <a:rPr lang="en-US" dirty="0"/>
              <a:t>/</a:t>
            </a:r>
            <a:r>
              <a:rPr lang="sr-Latn-RS" dirty="0"/>
              <a:t>školjke. Smirivanje upale se postiže čak kod 71% dece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37786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4BFD7A-8960-B476-1214-BE6DFED4D7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Lokalna primena kortikosteroida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189ED8-6E7D-F98E-F0F1-E21F5E8DF0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Orodisperzibilna tableta budesonida</a:t>
            </a:r>
          </a:p>
          <a:p>
            <a:r>
              <a:rPr lang="sr-Latn-RS" dirty="0"/>
              <a:t>Efekat postoji, ali posle izvesnog vremena se gubi, pa je potrebno primeniti druge modalitete terapije</a:t>
            </a:r>
          </a:p>
          <a:p>
            <a:r>
              <a:rPr lang="sr-Latn-RS" dirty="0"/>
              <a:t>Neželjena dejstva su kandidijaza usne duplje i ezofagusa, kao i insuficijencija nadbubrega.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8B8A173-E456-0F23-7154-2BA2F2C5675D}"/>
              </a:ext>
            </a:extLst>
          </p:cNvPr>
          <p:cNvSpPr txBox="1"/>
          <p:nvPr/>
        </p:nvSpPr>
        <p:spPr>
          <a:xfrm>
            <a:off x="5593405" y="6023074"/>
            <a:ext cx="5622587" cy="30777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1400" b="0" i="0" dirty="0" err="1">
                <a:solidFill>
                  <a:srgbClr val="212121"/>
                </a:solidFill>
                <a:effectLst/>
                <a:latin typeface="BlinkMacSystemFont"/>
              </a:rPr>
              <a:t>Alkhowaiter</a:t>
            </a:r>
            <a:r>
              <a:rPr lang="en-US" sz="1400" b="0" i="0" dirty="0">
                <a:solidFill>
                  <a:srgbClr val="212121"/>
                </a:solidFill>
                <a:effectLst/>
                <a:latin typeface="BlinkMacSystemFont"/>
              </a:rPr>
              <a:t> S. Eosinophilic esophagitis. Saudi Med J. 2023;44(7):640-646.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4292355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47B0A3-1A0E-9F8B-099A-8EB695F1B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Lečenje inhibitorima protonske pumpe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AE5189-8339-F95E-7A09-995FE23008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Povlačenje inflamacije nastaje kod 30-70% bolesnika</a:t>
            </a:r>
          </a:p>
          <a:p>
            <a:r>
              <a:rPr lang="sr-Latn-RS" dirty="0"/>
              <a:t>Daju se visoke doze</a:t>
            </a:r>
          </a:p>
          <a:p>
            <a:r>
              <a:rPr lang="sr-Latn-RS" dirty="0"/>
              <a:t>Neželjena dejstva su veća učestalost respiratornih i gastrointestinalnih infekcija, povećanje rizika od demencije i frakture kostiju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AF10C22-97F6-0F50-7B40-360D1731F892}"/>
              </a:ext>
            </a:extLst>
          </p:cNvPr>
          <p:cNvSpPr txBox="1"/>
          <p:nvPr/>
        </p:nvSpPr>
        <p:spPr>
          <a:xfrm>
            <a:off x="2890736" y="5869186"/>
            <a:ext cx="8879354" cy="30777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/>
              <a:t>Gonsalves NP, Aceves SS. Diagnosis and treatment of eosinophilic esophagitis. J Allergy Clin Immunol. 2020;145(1):1-7. </a:t>
            </a:r>
          </a:p>
        </p:txBody>
      </p:sp>
    </p:spTree>
    <p:extLst>
      <p:ext uri="{BB962C8B-B14F-4D97-AF65-F5344CB8AC3E}">
        <p14:creationId xmlns:p14="http://schemas.microsoft.com/office/powerpoint/2010/main" val="371471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517A98-A33D-377E-3388-88D5F78354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Lečenje alergije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9CAF8F-9CFC-6723-CBB8-E9871BECD3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Lečenje svakog oblika alergije kod pacijenata u smislu eliminacije određenog alergena takođe pomaže u smirivanju upale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45024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DD9D42-E742-47BE-A4CF-D8E740B43C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Biološka terapija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A391CA-1234-9B47-5CFF-E32FE749F2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514860"/>
          </a:xfrm>
        </p:spPr>
        <p:txBody>
          <a:bodyPr/>
          <a:lstStyle/>
          <a:p>
            <a:r>
              <a:rPr lang="sr-Latn-RS" dirty="0"/>
              <a:t>Dupilumab, monoklonsko antitelo protiv receptora za interleukine 4 i 13.</a:t>
            </a:r>
          </a:p>
          <a:p>
            <a:r>
              <a:rPr lang="en-US" dirty="0" err="1"/>
              <a:t>nedeljno</a:t>
            </a:r>
            <a:r>
              <a:rPr lang="en-US" dirty="0"/>
              <a:t> </a:t>
            </a:r>
            <a:r>
              <a:rPr lang="en-US" dirty="0" err="1"/>
              <a:t>subkutano</a:t>
            </a:r>
            <a:r>
              <a:rPr lang="en-US" dirty="0"/>
              <a:t> </a:t>
            </a:r>
            <a:r>
              <a:rPr lang="en-US" dirty="0" err="1"/>
              <a:t>davanje</a:t>
            </a:r>
            <a:r>
              <a:rPr lang="en-US" dirty="0"/>
              <a:t> </a:t>
            </a:r>
            <a:r>
              <a:rPr lang="en-US" dirty="0" err="1"/>
              <a:t>dupilumaba</a:t>
            </a:r>
            <a:r>
              <a:rPr lang="en-US" dirty="0"/>
              <a:t> 300 mg je </a:t>
            </a:r>
            <a:r>
              <a:rPr lang="en-US" dirty="0" err="1"/>
              <a:t>dovelo</a:t>
            </a:r>
            <a:r>
              <a:rPr lang="en-US" dirty="0"/>
              <a:t> do </a:t>
            </a:r>
            <a:r>
              <a:rPr lang="en-US" dirty="0" err="1"/>
              <a:t>značajne</a:t>
            </a:r>
            <a:r>
              <a:rPr lang="en-US" dirty="0"/>
              <a:t> </a:t>
            </a:r>
            <a:r>
              <a:rPr lang="en-US" dirty="0" err="1"/>
              <a:t>histološke</a:t>
            </a:r>
            <a:r>
              <a:rPr lang="en-US" dirty="0"/>
              <a:t> </a:t>
            </a:r>
            <a:r>
              <a:rPr lang="en-US" dirty="0" err="1"/>
              <a:t>remisije</a:t>
            </a:r>
            <a:r>
              <a:rPr lang="en-US" dirty="0"/>
              <a:t> (&lt;6 </a:t>
            </a:r>
            <a:r>
              <a:rPr lang="en-US" dirty="0" err="1"/>
              <a:t>eo</a:t>
            </a:r>
            <a:r>
              <a:rPr lang="sr-Latn-RS" dirty="0"/>
              <a:t>zinofila</a:t>
            </a:r>
            <a:r>
              <a:rPr lang="en-US" dirty="0"/>
              <a:t>/</a:t>
            </a:r>
            <a:r>
              <a:rPr lang="sr-Latn-RS" dirty="0"/>
              <a:t>polju velikog uveličanja</a:t>
            </a:r>
            <a:r>
              <a:rPr lang="en-US" dirty="0"/>
              <a:t> </a:t>
            </a:r>
            <a:r>
              <a:rPr lang="sr-Latn-RS" dirty="0"/>
              <a:t>kod</a:t>
            </a:r>
            <a:r>
              <a:rPr lang="en-US" dirty="0"/>
              <a:t> 59,9%</a:t>
            </a:r>
            <a:r>
              <a:rPr lang="sr-Latn-RS" dirty="0"/>
              <a:t> pacijenata sa dupilumabom</a:t>
            </a:r>
            <a:r>
              <a:rPr lang="en-US" dirty="0"/>
              <a:t> </a:t>
            </a:r>
            <a:r>
              <a:rPr lang="en-US" dirty="0" err="1"/>
              <a:t>naspram</a:t>
            </a:r>
            <a:r>
              <a:rPr lang="en-US" dirty="0"/>
              <a:t> 5,1% </a:t>
            </a:r>
            <a:r>
              <a:rPr lang="sr-Latn-RS" dirty="0"/>
              <a:t> posle </a:t>
            </a:r>
            <a:r>
              <a:rPr lang="en-US" dirty="0" err="1"/>
              <a:t>placeba</a:t>
            </a:r>
            <a:r>
              <a:rPr lang="sr-Latn-RS" dirty="0"/>
              <a:t>)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značajnog</a:t>
            </a:r>
            <a:r>
              <a:rPr lang="en-US" dirty="0"/>
              <a:t> </a:t>
            </a:r>
            <a:r>
              <a:rPr lang="en-US" dirty="0" err="1"/>
              <a:t>smanjenja</a:t>
            </a:r>
            <a:r>
              <a:rPr lang="en-US" dirty="0"/>
              <a:t> </a:t>
            </a:r>
            <a:r>
              <a:rPr lang="en-US" dirty="0" err="1"/>
              <a:t>rezultata</a:t>
            </a:r>
            <a:r>
              <a:rPr lang="en-US" dirty="0"/>
              <a:t> </a:t>
            </a:r>
            <a:r>
              <a:rPr lang="en-US" dirty="0" err="1"/>
              <a:t>disfagije</a:t>
            </a:r>
            <a:r>
              <a:rPr lang="en-US" dirty="0"/>
              <a:t> u </a:t>
            </a:r>
            <a:r>
              <a:rPr lang="en-US" dirty="0" err="1"/>
              <a:t>poređenju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placebom</a:t>
            </a:r>
            <a:r>
              <a:rPr lang="en-US" dirty="0"/>
              <a:t>. </a:t>
            </a:r>
            <a:endParaRPr lang="sr-Latn-RS" dirty="0"/>
          </a:p>
          <a:p>
            <a:r>
              <a:rPr lang="en-US" dirty="0" err="1"/>
              <a:t>Najčešći</a:t>
            </a:r>
            <a:r>
              <a:rPr lang="en-US" dirty="0"/>
              <a:t> </a:t>
            </a:r>
            <a:r>
              <a:rPr lang="en-US" dirty="0" err="1"/>
              <a:t>neželjeni</a:t>
            </a:r>
            <a:r>
              <a:rPr lang="en-US" dirty="0"/>
              <a:t> </a:t>
            </a:r>
            <a:r>
              <a:rPr lang="en-US" dirty="0" err="1"/>
              <a:t>efekti</a:t>
            </a:r>
            <a:r>
              <a:rPr lang="en-US" dirty="0"/>
              <a:t> </a:t>
            </a:r>
            <a:r>
              <a:rPr lang="en-US" dirty="0" err="1"/>
              <a:t>bili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reakcija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mestu</a:t>
            </a:r>
            <a:r>
              <a:rPr lang="en-US" dirty="0"/>
              <a:t> </a:t>
            </a:r>
            <a:r>
              <a:rPr lang="en-US" dirty="0" err="1"/>
              <a:t>injekcije</a:t>
            </a:r>
            <a:r>
              <a:rPr lang="en-US" dirty="0"/>
              <a:t> (16-37,5%), </a:t>
            </a:r>
            <a:r>
              <a:rPr lang="en-US" dirty="0" err="1"/>
              <a:t>nazofaringitis</a:t>
            </a:r>
            <a:r>
              <a:rPr lang="en-US" dirty="0"/>
              <a:t> (11,9%)</a:t>
            </a:r>
            <a:r>
              <a:rPr lang="sr-Latn-RS" dirty="0"/>
              <a:t>,</a:t>
            </a:r>
            <a:r>
              <a:rPr lang="en-US" dirty="0"/>
              <a:t> </a:t>
            </a:r>
            <a:r>
              <a:rPr lang="en-US" dirty="0" err="1"/>
              <a:t>groznica</a:t>
            </a:r>
            <a:r>
              <a:rPr lang="en-US" dirty="0"/>
              <a:t> (6,3% )</a:t>
            </a:r>
            <a:r>
              <a:rPr lang="sr-Latn-RS" dirty="0"/>
              <a:t> i</a:t>
            </a:r>
            <a:r>
              <a:rPr lang="en-US" dirty="0"/>
              <a:t> </a:t>
            </a:r>
            <a:r>
              <a:rPr lang="en-US" dirty="0" err="1"/>
              <a:t>konjunktivitis</a:t>
            </a:r>
            <a:r>
              <a:rPr lang="sr-Latn-RS" dirty="0"/>
              <a:t>.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0C637C4-5F23-2D84-9E0E-DF1A7193A289}"/>
              </a:ext>
            </a:extLst>
          </p:cNvPr>
          <p:cNvSpPr txBox="1"/>
          <p:nvPr/>
        </p:nvSpPr>
        <p:spPr>
          <a:xfrm>
            <a:off x="3696510" y="6157609"/>
            <a:ext cx="8374408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b="0" i="0" dirty="0">
                <a:solidFill>
                  <a:srgbClr val="212121"/>
                </a:solidFill>
                <a:effectLst/>
                <a:latin typeface="BlinkMacSystemFont"/>
              </a:rPr>
              <a:t>Uchida AM, Burk CM, Rothenberg ME, Furuta GT, </a:t>
            </a:r>
            <a:r>
              <a:rPr lang="en-US" sz="1400" b="0" i="0" dirty="0" err="1">
                <a:solidFill>
                  <a:srgbClr val="212121"/>
                </a:solidFill>
                <a:effectLst/>
                <a:latin typeface="BlinkMacSystemFont"/>
              </a:rPr>
              <a:t>Spergel</a:t>
            </a:r>
            <a:r>
              <a:rPr lang="en-US" sz="1400" b="0" i="0" dirty="0">
                <a:solidFill>
                  <a:srgbClr val="212121"/>
                </a:solidFill>
                <a:effectLst/>
                <a:latin typeface="BlinkMacSystemFont"/>
              </a:rPr>
              <a:t> JM. Recent Advances in the Treatment of Eosinophilic </a:t>
            </a:r>
            <a:endParaRPr lang="sr-Latn-RS" sz="1400" b="0" i="0" dirty="0">
              <a:solidFill>
                <a:srgbClr val="212121"/>
              </a:solidFill>
              <a:effectLst/>
              <a:latin typeface="BlinkMacSystemFont"/>
            </a:endParaRPr>
          </a:p>
          <a:p>
            <a:r>
              <a:rPr lang="en-US" sz="1400" b="0" i="0" dirty="0">
                <a:solidFill>
                  <a:srgbClr val="212121"/>
                </a:solidFill>
                <a:effectLst/>
                <a:latin typeface="BlinkMacSystemFont"/>
              </a:rPr>
              <a:t>Esophagitis. J Allergy Clin Immunol </a:t>
            </a:r>
            <a:r>
              <a:rPr lang="en-US" sz="1400" b="0" i="0" dirty="0" err="1">
                <a:solidFill>
                  <a:srgbClr val="212121"/>
                </a:solidFill>
                <a:effectLst/>
                <a:latin typeface="BlinkMacSystemFont"/>
              </a:rPr>
              <a:t>Pract</a:t>
            </a:r>
            <a:r>
              <a:rPr lang="en-US" sz="1400" b="0" i="0" dirty="0">
                <a:solidFill>
                  <a:srgbClr val="212121"/>
                </a:solidFill>
                <a:effectLst/>
                <a:latin typeface="BlinkMacSystemFont"/>
              </a:rPr>
              <a:t>. 2023;11(9):2654-2663. 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2364902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3C0586-8648-1473-46EB-8F61183B0C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Uvod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C515A7-1DC1-297E-B184-94428DD239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483727"/>
          </a:xfrm>
        </p:spPr>
        <p:txBody>
          <a:bodyPr/>
          <a:lstStyle/>
          <a:p>
            <a:r>
              <a:rPr lang="en-GB" dirty="0" err="1"/>
              <a:t>Eozinofilni</a:t>
            </a:r>
            <a:r>
              <a:rPr lang="en-GB" dirty="0"/>
              <a:t> </a:t>
            </a:r>
            <a:r>
              <a:rPr lang="en-GB" dirty="0" err="1"/>
              <a:t>ezofagitis</a:t>
            </a:r>
            <a:r>
              <a:rPr lang="en-GB" dirty="0"/>
              <a:t> je </a:t>
            </a:r>
            <a:r>
              <a:rPr lang="en-GB" dirty="0" err="1"/>
              <a:t>hronično</a:t>
            </a:r>
            <a:r>
              <a:rPr lang="sr-Latn-RS" dirty="0"/>
              <a:t>,</a:t>
            </a:r>
            <a:r>
              <a:rPr lang="en-GB" dirty="0"/>
              <a:t> </a:t>
            </a:r>
            <a:r>
              <a:rPr lang="en-GB" dirty="0" err="1"/>
              <a:t>imunološki</a:t>
            </a:r>
            <a:r>
              <a:rPr lang="en-GB" dirty="0"/>
              <a:t> </a:t>
            </a:r>
            <a:r>
              <a:rPr lang="en-GB" dirty="0" err="1"/>
              <a:t>posredovano</a:t>
            </a:r>
            <a:r>
              <a:rPr lang="en-GB" dirty="0"/>
              <a:t> </a:t>
            </a:r>
            <a:r>
              <a:rPr lang="en-GB" dirty="0" err="1"/>
              <a:t>zapaljen</a:t>
            </a:r>
            <a:r>
              <a:rPr lang="sr-Latn-RS" dirty="0"/>
              <a:t>je </a:t>
            </a:r>
            <a:r>
              <a:rPr lang="en-GB" dirty="0" err="1"/>
              <a:t>jednjaka</a:t>
            </a:r>
            <a:r>
              <a:rPr lang="en-GB" dirty="0"/>
              <a:t>. </a:t>
            </a:r>
            <a:r>
              <a:rPr lang="en-GB" dirty="0" err="1"/>
              <a:t>Incidenc</a:t>
            </a:r>
            <a:r>
              <a:rPr lang="sr-Latn-RS" dirty="0"/>
              <a:t>ij</a:t>
            </a:r>
            <a:r>
              <a:rPr lang="en-GB" dirty="0"/>
              <a:t>a je </a:t>
            </a:r>
            <a:r>
              <a:rPr lang="en-GB" dirty="0" err="1"/>
              <a:t>otprilike</a:t>
            </a:r>
            <a:r>
              <a:rPr lang="en-GB" dirty="0"/>
              <a:t> 5-10 </a:t>
            </a:r>
            <a:r>
              <a:rPr lang="en-GB" dirty="0" err="1"/>
              <a:t>slučajeva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100.000 </a:t>
            </a:r>
            <a:r>
              <a:rPr lang="sr-Latn-RS" dirty="0"/>
              <a:t>osoba </a:t>
            </a:r>
            <a:r>
              <a:rPr lang="en-GB" dirty="0" err="1"/>
              <a:t>godišnje</a:t>
            </a:r>
            <a:r>
              <a:rPr lang="sr-Latn-RS" dirty="0"/>
              <a:t>, a</a:t>
            </a:r>
            <a:r>
              <a:rPr lang="en-GB" dirty="0"/>
              <a:t> </a:t>
            </a:r>
            <a:r>
              <a:rPr lang="en-GB" dirty="0" err="1"/>
              <a:t>prevalencija</a:t>
            </a:r>
            <a:r>
              <a:rPr lang="en-GB" dirty="0"/>
              <a:t> je </a:t>
            </a:r>
            <a:r>
              <a:rPr lang="en-GB" dirty="0" err="1"/>
              <a:t>približno</a:t>
            </a:r>
            <a:r>
              <a:rPr lang="en-GB" dirty="0"/>
              <a:t> 0,5–1 </a:t>
            </a:r>
            <a:r>
              <a:rPr lang="en-GB" dirty="0" err="1"/>
              <a:t>slučaj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1000</a:t>
            </a:r>
            <a:r>
              <a:rPr lang="sr-Latn-RS" dirty="0"/>
              <a:t> osoba</a:t>
            </a:r>
            <a:r>
              <a:rPr lang="en-GB" dirty="0"/>
              <a:t>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96EDBB3-C92B-7D51-594D-461FDF22F92B}"/>
              </a:ext>
            </a:extLst>
          </p:cNvPr>
          <p:cNvSpPr txBox="1"/>
          <p:nvPr/>
        </p:nvSpPr>
        <p:spPr>
          <a:xfrm>
            <a:off x="3068320" y="6185098"/>
            <a:ext cx="8786380" cy="30777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GB" sz="1400" b="0" i="0" dirty="0">
                <a:solidFill>
                  <a:srgbClr val="212121"/>
                </a:solidFill>
                <a:effectLst/>
                <a:latin typeface="BlinkMacSystemFont"/>
              </a:rPr>
              <a:t>Muir A, Falk GW. Eosinophilic Esophagitis: A Review. JAMA. 2021;326(13):1310-1318. </a:t>
            </a:r>
            <a:r>
              <a:rPr lang="en-GB" sz="1400" b="0" i="0" dirty="0" err="1">
                <a:solidFill>
                  <a:srgbClr val="212121"/>
                </a:solidFill>
                <a:effectLst/>
                <a:latin typeface="BlinkMacSystemFont"/>
              </a:rPr>
              <a:t>doi</a:t>
            </a:r>
            <a:r>
              <a:rPr lang="en-GB" sz="1400" b="0" i="0" dirty="0">
                <a:solidFill>
                  <a:srgbClr val="212121"/>
                </a:solidFill>
                <a:effectLst/>
                <a:latin typeface="BlinkMacSystemFont"/>
              </a:rPr>
              <a:t>: 10.1001/jama.2021.14920. 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28841198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7A2DB4-42C7-DAA6-A56A-DBC7DF5077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Dijagnoza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84554-5F43-35EA-77E8-A5B9F127A5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Na </a:t>
            </a:r>
            <a:r>
              <a:rPr lang="en-GB" dirty="0" err="1"/>
              <a:t>osnovu</a:t>
            </a:r>
            <a:r>
              <a:rPr lang="en-GB" dirty="0"/>
              <a:t> </a:t>
            </a:r>
            <a:r>
              <a:rPr lang="en-GB" dirty="0" err="1"/>
              <a:t>međunarodnog</a:t>
            </a:r>
            <a:r>
              <a:rPr lang="en-GB" dirty="0"/>
              <a:t> </a:t>
            </a:r>
            <a:r>
              <a:rPr lang="en-GB" dirty="0" err="1"/>
              <a:t>konsenzusa</a:t>
            </a:r>
            <a:r>
              <a:rPr lang="en-GB" dirty="0"/>
              <a:t> AGREE (</a:t>
            </a:r>
            <a:r>
              <a:rPr lang="en-GB" dirty="0" err="1"/>
              <a:t>Radna</a:t>
            </a:r>
            <a:r>
              <a:rPr lang="en-GB" dirty="0"/>
              <a:t> </a:t>
            </a:r>
            <a:r>
              <a:rPr lang="en-GB" dirty="0" err="1"/>
              <a:t>grupa</a:t>
            </a:r>
            <a:r>
              <a:rPr lang="en-GB" dirty="0"/>
              <a:t> za PPI-REE) </a:t>
            </a:r>
            <a:r>
              <a:rPr lang="en-GB" dirty="0" err="1"/>
              <a:t>iz</a:t>
            </a:r>
            <a:r>
              <a:rPr lang="en-GB" dirty="0"/>
              <a:t> 2018.konferencije, </a:t>
            </a:r>
            <a:r>
              <a:rPr lang="en-GB" dirty="0" err="1"/>
              <a:t>eozinofilni</a:t>
            </a:r>
            <a:r>
              <a:rPr lang="en-GB" dirty="0"/>
              <a:t> </a:t>
            </a:r>
            <a:r>
              <a:rPr lang="en-GB" dirty="0" err="1"/>
              <a:t>ezofagitis</a:t>
            </a:r>
            <a:r>
              <a:rPr lang="en-GB" dirty="0"/>
              <a:t> se </a:t>
            </a:r>
            <a:r>
              <a:rPr lang="en-GB" dirty="0" err="1"/>
              <a:t>definiše</a:t>
            </a:r>
            <a:r>
              <a:rPr lang="en-GB" dirty="0"/>
              <a:t> </a:t>
            </a:r>
            <a:r>
              <a:rPr lang="en-GB" dirty="0" err="1"/>
              <a:t>simptomima</a:t>
            </a:r>
            <a:r>
              <a:rPr lang="en-GB" dirty="0"/>
              <a:t> </a:t>
            </a:r>
            <a:r>
              <a:rPr lang="en-GB" dirty="0" err="1"/>
              <a:t>disfunkcije</a:t>
            </a:r>
            <a:r>
              <a:rPr lang="en-GB" dirty="0"/>
              <a:t> </a:t>
            </a:r>
            <a:r>
              <a:rPr lang="en-GB" dirty="0" err="1"/>
              <a:t>jednjaka</a:t>
            </a:r>
            <a:r>
              <a:rPr lang="sr-Cyrl-RS" dirty="0"/>
              <a:t> </a:t>
            </a:r>
            <a:r>
              <a:rPr lang="en-GB" dirty="0" err="1"/>
              <a:t>kao</a:t>
            </a:r>
            <a:r>
              <a:rPr lang="en-GB" dirty="0"/>
              <a:t> </a:t>
            </a:r>
            <a:r>
              <a:rPr lang="en-GB" dirty="0" err="1"/>
              <a:t>što</a:t>
            </a:r>
            <a:r>
              <a:rPr lang="en-GB" dirty="0"/>
              <a:t> </a:t>
            </a:r>
            <a:r>
              <a:rPr lang="en-GB" dirty="0" err="1"/>
              <a:t>su</a:t>
            </a:r>
            <a:r>
              <a:rPr lang="en-GB" dirty="0"/>
              <a:t> </a:t>
            </a:r>
            <a:r>
              <a:rPr lang="en-GB" dirty="0" err="1"/>
              <a:t>povraćanje</a:t>
            </a:r>
            <a:r>
              <a:rPr lang="en-GB" dirty="0"/>
              <a:t>, </a:t>
            </a:r>
            <a:r>
              <a:rPr lang="en-GB" dirty="0" err="1"/>
              <a:t>disfagija</a:t>
            </a:r>
            <a:r>
              <a:rPr lang="en-GB" dirty="0"/>
              <a:t> </a:t>
            </a:r>
            <a:r>
              <a:rPr lang="en-GB" dirty="0" err="1"/>
              <a:t>ili</a:t>
            </a:r>
            <a:r>
              <a:rPr lang="en-GB" dirty="0"/>
              <a:t> </a:t>
            </a:r>
            <a:r>
              <a:rPr lang="en-GB" dirty="0" err="1"/>
              <a:t>poteškoće</a:t>
            </a:r>
            <a:r>
              <a:rPr lang="en-GB" dirty="0"/>
              <a:t> u </a:t>
            </a:r>
            <a:r>
              <a:rPr lang="en-GB" dirty="0" err="1"/>
              <a:t>hranjenju</a:t>
            </a:r>
            <a:r>
              <a:rPr lang="en-GB" dirty="0"/>
              <a:t> </a:t>
            </a:r>
            <a:r>
              <a:rPr lang="en-GB" dirty="0" err="1"/>
              <a:t>kod</a:t>
            </a:r>
            <a:r>
              <a:rPr lang="en-GB" dirty="0"/>
              <a:t> </a:t>
            </a:r>
            <a:r>
              <a:rPr lang="en-GB" dirty="0" err="1"/>
              <a:t>pacijenata</a:t>
            </a:r>
            <a:r>
              <a:rPr lang="en-GB" dirty="0"/>
              <a:t> </a:t>
            </a:r>
            <a:r>
              <a:rPr lang="en-GB" dirty="0" err="1"/>
              <a:t>sa</a:t>
            </a:r>
            <a:r>
              <a:rPr lang="en-GB" dirty="0"/>
              <a:t> </a:t>
            </a:r>
            <a:r>
              <a:rPr lang="en-GB" dirty="0" err="1"/>
              <a:t>biopsijama</a:t>
            </a:r>
            <a:r>
              <a:rPr lang="en-GB" dirty="0"/>
              <a:t> </a:t>
            </a:r>
            <a:r>
              <a:rPr lang="en-GB" dirty="0" err="1"/>
              <a:t>jednjaka</a:t>
            </a:r>
            <a:r>
              <a:rPr lang="sr-Cyrl-RS" dirty="0"/>
              <a:t> </a:t>
            </a:r>
            <a:r>
              <a:rPr lang="en-GB" dirty="0" err="1"/>
              <a:t>pokazujući</a:t>
            </a:r>
            <a:r>
              <a:rPr lang="en-GB" dirty="0"/>
              <a:t> </a:t>
            </a:r>
            <a:r>
              <a:rPr lang="en-GB" dirty="0" err="1"/>
              <a:t>najmanje</a:t>
            </a:r>
            <a:r>
              <a:rPr lang="en-GB" dirty="0"/>
              <a:t> 15 </a:t>
            </a:r>
            <a:r>
              <a:rPr lang="en-GB" dirty="0" err="1"/>
              <a:t>eozinofila</a:t>
            </a:r>
            <a:r>
              <a:rPr lang="en-GB" dirty="0"/>
              <a:t>/</a:t>
            </a:r>
            <a:r>
              <a:rPr lang="en-GB" dirty="0" err="1"/>
              <a:t>polju</a:t>
            </a:r>
            <a:r>
              <a:rPr lang="en-GB" dirty="0"/>
              <a:t> </a:t>
            </a:r>
            <a:r>
              <a:rPr lang="en-GB" dirty="0" err="1"/>
              <a:t>velike</a:t>
            </a:r>
            <a:r>
              <a:rPr lang="en-GB" dirty="0"/>
              <a:t> </a:t>
            </a:r>
            <a:r>
              <a:rPr lang="en-GB" dirty="0" err="1"/>
              <a:t>snage</a:t>
            </a:r>
            <a:r>
              <a:rPr lang="en-GB" dirty="0"/>
              <a:t> u </a:t>
            </a:r>
            <a:r>
              <a:rPr lang="en-GB" dirty="0" err="1"/>
              <a:t>odsustvu</a:t>
            </a:r>
            <a:r>
              <a:rPr lang="en-GB" dirty="0"/>
              <a:t> </a:t>
            </a:r>
            <a:r>
              <a:rPr lang="en-GB" dirty="0" err="1"/>
              <a:t>drugih</a:t>
            </a:r>
            <a:r>
              <a:rPr lang="en-GB" dirty="0"/>
              <a:t> </a:t>
            </a:r>
            <a:r>
              <a:rPr lang="en-GB" dirty="0" err="1"/>
              <a:t>uslova</a:t>
            </a:r>
            <a:r>
              <a:rPr lang="sr-Cyrl-RS" dirty="0"/>
              <a:t> </a:t>
            </a:r>
            <a:r>
              <a:rPr lang="en-GB" dirty="0" err="1"/>
              <a:t>povezana</a:t>
            </a:r>
            <a:r>
              <a:rPr lang="en-GB" dirty="0"/>
              <a:t> </a:t>
            </a:r>
            <a:r>
              <a:rPr lang="en-GB" dirty="0" err="1"/>
              <a:t>sa</a:t>
            </a:r>
            <a:r>
              <a:rPr lang="en-GB" dirty="0"/>
              <a:t> </a:t>
            </a:r>
            <a:r>
              <a:rPr lang="en-GB" dirty="0" err="1"/>
              <a:t>eozinofilijom</a:t>
            </a:r>
            <a:r>
              <a:rPr lang="en-GB" dirty="0"/>
              <a:t> </a:t>
            </a:r>
            <a:r>
              <a:rPr lang="en-GB" dirty="0" err="1"/>
              <a:t>jednjaka</a:t>
            </a:r>
            <a:r>
              <a:rPr lang="en-GB" dirty="0"/>
              <a:t> </a:t>
            </a:r>
            <a:r>
              <a:rPr lang="en-GB" dirty="0" err="1"/>
              <a:t>kao</a:t>
            </a:r>
            <a:r>
              <a:rPr lang="en-GB" dirty="0"/>
              <a:t> </a:t>
            </a:r>
            <a:r>
              <a:rPr lang="en-GB" dirty="0" err="1"/>
              <a:t>što</a:t>
            </a:r>
            <a:r>
              <a:rPr lang="en-GB" dirty="0"/>
              <a:t> je </a:t>
            </a:r>
            <a:r>
              <a:rPr lang="en-GB" dirty="0" err="1"/>
              <a:t>gastroezofagealna</a:t>
            </a:r>
            <a:r>
              <a:rPr lang="en-GB" dirty="0"/>
              <a:t> </a:t>
            </a:r>
            <a:r>
              <a:rPr lang="en-GB" dirty="0" err="1"/>
              <a:t>refluksna</a:t>
            </a:r>
            <a:r>
              <a:rPr lang="en-GB" dirty="0"/>
              <a:t> </a:t>
            </a:r>
            <a:r>
              <a:rPr lang="en-GB" dirty="0" err="1"/>
              <a:t>bolest</a:t>
            </a:r>
            <a:r>
              <a:rPr lang="en-GB" dirty="0"/>
              <a:t>, </a:t>
            </a:r>
            <a:r>
              <a:rPr lang="en-GB" dirty="0" err="1"/>
              <a:t>ahalazija,vaskulitis</a:t>
            </a:r>
            <a:r>
              <a:rPr lang="en-GB" dirty="0"/>
              <a:t>, </a:t>
            </a:r>
            <a:r>
              <a:rPr lang="en-GB" dirty="0" err="1"/>
              <a:t>hipereozinofilni</a:t>
            </a:r>
            <a:r>
              <a:rPr lang="en-GB" dirty="0"/>
              <a:t> </a:t>
            </a:r>
            <a:r>
              <a:rPr lang="en-GB" dirty="0" err="1"/>
              <a:t>sindrom</a:t>
            </a:r>
            <a:r>
              <a:rPr lang="en-GB" dirty="0"/>
              <a:t>, </a:t>
            </a:r>
            <a:r>
              <a:rPr lang="en-GB" dirty="0" err="1"/>
              <a:t>Kronova</a:t>
            </a:r>
            <a:r>
              <a:rPr lang="en-GB" dirty="0"/>
              <a:t> </a:t>
            </a:r>
            <a:r>
              <a:rPr lang="en-GB" dirty="0" err="1"/>
              <a:t>bolest</a:t>
            </a:r>
            <a:r>
              <a:rPr lang="en-GB" dirty="0"/>
              <a:t>, Ehler</a:t>
            </a:r>
            <a:r>
              <a:rPr lang="sr-Cyrl-RS" dirty="0"/>
              <a:t>-</a:t>
            </a:r>
            <a:r>
              <a:rPr lang="en-GB" dirty="0"/>
              <a:t>Danlos </a:t>
            </a:r>
            <a:r>
              <a:rPr lang="en-GB" dirty="0" err="1"/>
              <a:t>sindrom</a:t>
            </a:r>
            <a:r>
              <a:rPr lang="en-GB" dirty="0"/>
              <a:t>, graft </a:t>
            </a:r>
            <a:r>
              <a:rPr lang="sr-Latn-RS" dirty="0"/>
              <a:t>vs. host sindrom</a:t>
            </a:r>
            <a:r>
              <a:rPr lang="en-GB" dirty="0"/>
              <a:t>, </a:t>
            </a:r>
            <a:r>
              <a:rPr lang="en-GB" dirty="0" err="1"/>
              <a:t>infekcije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preosetljivost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lekove</a:t>
            </a:r>
            <a:r>
              <a:rPr lang="sr-Latn-RS" dirty="0"/>
              <a:t>.</a:t>
            </a:r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016479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2F0709-9D81-A382-8472-58FF0E5137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Epidemiologija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F95DDF-C5DB-CF9B-4D65-57C6E7CB7A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U meta-</a:t>
            </a:r>
            <a:r>
              <a:rPr lang="en-GB" dirty="0" err="1"/>
              <a:t>analizi</a:t>
            </a:r>
            <a:r>
              <a:rPr lang="en-GB" dirty="0"/>
              <a:t> 27 </a:t>
            </a:r>
            <a:r>
              <a:rPr lang="en-GB" dirty="0" err="1"/>
              <a:t>studija</a:t>
            </a:r>
            <a:r>
              <a:rPr lang="en-GB" dirty="0"/>
              <a:t>, </a:t>
            </a:r>
            <a:r>
              <a:rPr lang="sr-Latn-RS" dirty="0"/>
              <a:t>koje su uključivale i decu, i odrasle</a:t>
            </a:r>
            <a:r>
              <a:rPr lang="en-GB" dirty="0"/>
              <a:t>,</a:t>
            </a:r>
            <a:r>
              <a:rPr lang="sr-Latn-RS" dirty="0"/>
              <a:t> </a:t>
            </a:r>
            <a:r>
              <a:rPr lang="en-GB" dirty="0" err="1"/>
              <a:t>združena</a:t>
            </a:r>
            <a:r>
              <a:rPr lang="en-GB" dirty="0"/>
              <a:t> </a:t>
            </a:r>
            <a:r>
              <a:rPr lang="en-GB" dirty="0" err="1"/>
              <a:t>incidencija</a:t>
            </a:r>
            <a:r>
              <a:rPr lang="sr-Latn-RS" dirty="0"/>
              <a:t> je</a:t>
            </a:r>
            <a:r>
              <a:rPr lang="en-GB" dirty="0"/>
              <a:t> </a:t>
            </a:r>
            <a:r>
              <a:rPr lang="en-GB" dirty="0" err="1"/>
              <a:t>bila</a:t>
            </a:r>
            <a:r>
              <a:rPr lang="en-GB" dirty="0"/>
              <a:t> 6</a:t>
            </a:r>
            <a:r>
              <a:rPr lang="sr-Latn-RS" dirty="0"/>
              <a:t>.</a:t>
            </a:r>
            <a:r>
              <a:rPr lang="en-GB" dirty="0"/>
              <a:t>6/100,000/</a:t>
            </a:r>
            <a:r>
              <a:rPr lang="en-GB" dirty="0" err="1"/>
              <a:t>godišnje</a:t>
            </a:r>
            <a:r>
              <a:rPr lang="en-GB" dirty="0"/>
              <a:t> </a:t>
            </a:r>
            <a:r>
              <a:rPr lang="en-GB" dirty="0" err="1"/>
              <a:t>kod</a:t>
            </a:r>
            <a:r>
              <a:rPr lang="en-GB" dirty="0"/>
              <a:t> </a:t>
            </a:r>
            <a:r>
              <a:rPr lang="en-GB" dirty="0" err="1"/>
              <a:t>dece</a:t>
            </a:r>
            <a:r>
              <a:rPr lang="en-GB" dirty="0"/>
              <a:t> </a:t>
            </a:r>
            <a:r>
              <a:rPr lang="sr-Latn-RS" dirty="0"/>
              <a:t>i </a:t>
            </a:r>
            <a:r>
              <a:rPr lang="en-GB" dirty="0"/>
              <a:t>7</a:t>
            </a:r>
            <a:r>
              <a:rPr lang="sr-Latn-RS" dirty="0"/>
              <a:t>.</a:t>
            </a:r>
            <a:r>
              <a:rPr lang="en-GB" dirty="0"/>
              <a:t>7/100,000/</a:t>
            </a:r>
            <a:r>
              <a:rPr lang="en-GB" dirty="0" err="1"/>
              <a:t>godišnje</a:t>
            </a:r>
            <a:r>
              <a:rPr lang="en-GB" dirty="0"/>
              <a:t> </a:t>
            </a:r>
            <a:r>
              <a:rPr lang="en-GB" dirty="0" err="1"/>
              <a:t>kod</a:t>
            </a:r>
            <a:r>
              <a:rPr lang="en-GB" dirty="0"/>
              <a:t> </a:t>
            </a:r>
            <a:r>
              <a:rPr lang="en-GB" dirty="0" err="1"/>
              <a:t>odraslih</a:t>
            </a:r>
            <a:r>
              <a:rPr lang="en-GB" dirty="0"/>
              <a:t>.</a:t>
            </a:r>
            <a:endParaRPr lang="sr-Latn-RS" dirty="0"/>
          </a:p>
          <a:p>
            <a:r>
              <a:rPr lang="en-GB" dirty="0" err="1"/>
              <a:t>Prevalencija</a:t>
            </a:r>
            <a:r>
              <a:rPr lang="en-GB" dirty="0"/>
              <a:t> </a:t>
            </a:r>
            <a:r>
              <a:rPr lang="en-GB" dirty="0" err="1"/>
              <a:t>varira</a:t>
            </a:r>
            <a:r>
              <a:rPr lang="en-GB" dirty="0"/>
              <a:t> u </a:t>
            </a:r>
            <a:r>
              <a:rPr lang="en-GB" dirty="0" err="1"/>
              <a:t>zavisnosti</a:t>
            </a:r>
            <a:r>
              <a:rPr lang="en-GB" dirty="0"/>
              <a:t> od </a:t>
            </a:r>
            <a:r>
              <a:rPr lang="en-GB" dirty="0" err="1"/>
              <a:t>zemlje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kontinenta</a:t>
            </a:r>
            <a:r>
              <a:rPr lang="en-GB" dirty="0"/>
              <a:t>. </a:t>
            </a:r>
            <a:r>
              <a:rPr lang="en-GB" dirty="0" err="1"/>
              <a:t>Najnoviji</a:t>
            </a:r>
            <a:r>
              <a:rPr lang="en-GB" dirty="0"/>
              <a:t> </a:t>
            </a:r>
            <a:r>
              <a:rPr lang="en-GB" dirty="0" err="1"/>
              <a:t>objedinjeni</a:t>
            </a:r>
            <a:r>
              <a:rPr lang="en-GB" dirty="0"/>
              <a:t> </a:t>
            </a:r>
            <a:r>
              <a:rPr lang="en-GB" dirty="0" err="1"/>
              <a:t>podaci</a:t>
            </a:r>
            <a:r>
              <a:rPr lang="en-GB" dirty="0"/>
              <a:t> o </a:t>
            </a:r>
            <a:r>
              <a:rPr lang="en-GB" dirty="0" err="1"/>
              <a:t>prevalenci</a:t>
            </a:r>
            <a:r>
              <a:rPr lang="sr-Latn-RS" dirty="0"/>
              <a:t>ji su</a:t>
            </a:r>
            <a:r>
              <a:rPr lang="en-GB" dirty="0"/>
              <a:t> 34</a:t>
            </a:r>
            <a:r>
              <a:rPr lang="sr-Latn-RS" dirty="0"/>
              <a:t>.</a:t>
            </a:r>
            <a:r>
              <a:rPr lang="en-GB" dirty="0"/>
              <a:t>4 </a:t>
            </a:r>
            <a:r>
              <a:rPr lang="en-GB" dirty="0" err="1"/>
              <a:t>slučaja</a:t>
            </a:r>
            <a:r>
              <a:rPr lang="en-GB" dirty="0"/>
              <a:t>/100,000 (42</a:t>
            </a:r>
            <a:r>
              <a:rPr lang="sr-Latn-RS" dirty="0"/>
              <a:t>.</a:t>
            </a:r>
            <a:r>
              <a:rPr lang="en-GB" dirty="0"/>
              <a:t>2/100,000 </a:t>
            </a:r>
            <a:r>
              <a:rPr lang="sr-Latn-RS" dirty="0"/>
              <a:t>kod</a:t>
            </a:r>
            <a:r>
              <a:rPr lang="en-GB" dirty="0"/>
              <a:t> </a:t>
            </a:r>
            <a:r>
              <a:rPr lang="en-GB" dirty="0" err="1"/>
              <a:t>odrasl</a:t>
            </a:r>
            <a:r>
              <a:rPr lang="sr-Latn-RS" dirty="0"/>
              <a:t>ih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34/100,000 </a:t>
            </a:r>
            <a:r>
              <a:rPr lang="sr-Latn-RS" dirty="0"/>
              <a:t>kod dece)</a:t>
            </a:r>
            <a:r>
              <a:rPr lang="en-GB" dirty="0"/>
              <a:t>.</a:t>
            </a:r>
            <a:endParaRPr lang="sr-Latn-RS" dirty="0"/>
          </a:p>
          <a:p>
            <a:r>
              <a:rPr lang="sr-Latn-RS" dirty="0"/>
              <a:t>U</a:t>
            </a:r>
            <a:r>
              <a:rPr lang="en-GB" dirty="0" err="1"/>
              <a:t>čestalost</a:t>
            </a:r>
            <a:r>
              <a:rPr lang="en-GB" dirty="0"/>
              <a:t> </a:t>
            </a:r>
            <a:r>
              <a:rPr lang="en-GB" dirty="0" err="1"/>
              <a:t>raste</a:t>
            </a:r>
            <a:r>
              <a:rPr lang="en-GB" dirty="0"/>
              <a:t>, </a:t>
            </a:r>
            <a:r>
              <a:rPr lang="en-GB" dirty="0" err="1"/>
              <a:t>možda</a:t>
            </a:r>
            <a:r>
              <a:rPr lang="en-GB" dirty="0"/>
              <a:t> </a:t>
            </a:r>
            <a:r>
              <a:rPr lang="en-GB" dirty="0" err="1"/>
              <a:t>zbog</a:t>
            </a:r>
            <a:r>
              <a:rPr lang="en-GB" dirty="0"/>
              <a:t> </a:t>
            </a:r>
            <a:r>
              <a:rPr lang="en-GB" dirty="0" err="1"/>
              <a:t>sve</a:t>
            </a:r>
            <a:r>
              <a:rPr lang="en-GB" dirty="0"/>
              <a:t> </a:t>
            </a:r>
            <a:r>
              <a:rPr lang="en-GB" dirty="0" err="1"/>
              <a:t>veće</a:t>
            </a:r>
            <a:r>
              <a:rPr lang="en-GB" dirty="0"/>
              <a:t> </a:t>
            </a:r>
            <a:r>
              <a:rPr lang="en-GB" dirty="0" err="1"/>
              <a:t>svesti</a:t>
            </a:r>
            <a:r>
              <a:rPr lang="en-GB" dirty="0"/>
              <a:t> o</a:t>
            </a:r>
            <a:r>
              <a:rPr lang="sr-Latn-RS" dirty="0"/>
              <a:t> eozinofilnom ezofagitisu</a:t>
            </a:r>
            <a:r>
              <a:rPr lang="en-GB" dirty="0"/>
              <a:t> </a:t>
            </a:r>
            <a:r>
              <a:rPr lang="en-GB" dirty="0" err="1"/>
              <a:t>zajedno</a:t>
            </a:r>
            <a:r>
              <a:rPr lang="en-GB" dirty="0"/>
              <a:t> </a:t>
            </a:r>
            <a:r>
              <a:rPr lang="en-GB" dirty="0" err="1"/>
              <a:t>sa</a:t>
            </a:r>
            <a:r>
              <a:rPr lang="sr-Latn-RS" dirty="0"/>
              <a:t> </a:t>
            </a:r>
            <a:r>
              <a:rPr lang="en-GB" dirty="0" err="1"/>
              <a:t>povećan</a:t>
            </a:r>
            <a:r>
              <a:rPr lang="sr-Latn-RS" dirty="0"/>
              <a:t>om</a:t>
            </a:r>
            <a:r>
              <a:rPr lang="en-GB" dirty="0"/>
              <a:t> stop</a:t>
            </a:r>
            <a:r>
              <a:rPr lang="sr-Latn-RS" dirty="0"/>
              <a:t>om</a:t>
            </a:r>
            <a:r>
              <a:rPr lang="en-GB" dirty="0"/>
              <a:t> </a:t>
            </a:r>
            <a:r>
              <a:rPr lang="en-GB" dirty="0" err="1"/>
              <a:t>uzimanja</a:t>
            </a:r>
            <a:r>
              <a:rPr lang="en-GB" dirty="0"/>
              <a:t> </a:t>
            </a:r>
            <a:r>
              <a:rPr lang="en-GB" dirty="0" err="1"/>
              <a:t>uzoraka</a:t>
            </a:r>
            <a:r>
              <a:rPr lang="en-GB" dirty="0"/>
              <a:t> </a:t>
            </a:r>
            <a:r>
              <a:rPr lang="en-GB" dirty="0" err="1"/>
              <a:t>biopsije</a:t>
            </a:r>
            <a:r>
              <a:rPr lang="en-GB" dirty="0"/>
              <a:t> </a:t>
            </a:r>
            <a:r>
              <a:rPr lang="en-GB" dirty="0" err="1"/>
              <a:t>jednjaka</a:t>
            </a:r>
            <a:r>
              <a:rPr lang="en-GB" dirty="0"/>
              <a:t> </a:t>
            </a:r>
            <a:r>
              <a:rPr lang="en-GB" dirty="0" err="1"/>
              <a:t>tokom</a:t>
            </a:r>
            <a:r>
              <a:rPr lang="en-GB" dirty="0"/>
              <a:t> </a:t>
            </a:r>
            <a:r>
              <a:rPr lang="en-GB" dirty="0" err="1"/>
              <a:t>ezofogastroduodenoskopije</a:t>
            </a:r>
            <a:r>
              <a:rPr lang="en-GB" dirty="0"/>
              <a:t>.</a:t>
            </a:r>
            <a:r>
              <a:rPr lang="sr-Latn-RS" dirty="0"/>
              <a:t> </a:t>
            </a:r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8DE0A57-4CB1-D470-9E89-84F155A802B4}"/>
              </a:ext>
            </a:extLst>
          </p:cNvPr>
          <p:cNvSpPr txBox="1"/>
          <p:nvPr/>
        </p:nvSpPr>
        <p:spPr>
          <a:xfrm>
            <a:off x="3068320" y="6185098"/>
            <a:ext cx="8786380" cy="30777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GB" sz="1400" b="0" i="0" dirty="0">
                <a:solidFill>
                  <a:srgbClr val="212121"/>
                </a:solidFill>
                <a:effectLst/>
                <a:latin typeface="BlinkMacSystemFont"/>
              </a:rPr>
              <a:t>Muir A, Falk GW. Eosinophilic Esophagitis: A Review. JAMA. 2021;326(13):1310-1318. </a:t>
            </a:r>
            <a:r>
              <a:rPr lang="en-GB" sz="1400" b="0" i="0" dirty="0" err="1">
                <a:solidFill>
                  <a:srgbClr val="212121"/>
                </a:solidFill>
                <a:effectLst/>
                <a:latin typeface="BlinkMacSystemFont"/>
              </a:rPr>
              <a:t>doi</a:t>
            </a:r>
            <a:r>
              <a:rPr lang="en-GB" sz="1400" b="0" i="0" dirty="0">
                <a:solidFill>
                  <a:srgbClr val="212121"/>
                </a:solidFill>
                <a:effectLst/>
                <a:latin typeface="BlinkMacSystemFont"/>
              </a:rPr>
              <a:t>: 10.1001/jama.2021.14920. 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27420301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F97A97-2AB4-3DF0-D24C-30BB7C6F6E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1765"/>
            <a:ext cx="10515600" cy="549275"/>
          </a:xfrm>
        </p:spPr>
        <p:txBody>
          <a:bodyPr>
            <a:normAutofit fontScale="90000"/>
          </a:bodyPr>
          <a:lstStyle/>
          <a:p>
            <a:r>
              <a:rPr lang="sr-Latn-RS" dirty="0" err="1"/>
              <a:t>Patofiziologija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18DD81-0A4D-6DAF-958F-07DF4DBBA3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79146"/>
            <a:ext cx="11171353" cy="1801494"/>
          </a:xfrm>
        </p:spPr>
        <p:txBody>
          <a:bodyPr>
            <a:normAutofit fontScale="92500" lnSpcReduction="10000"/>
          </a:bodyPr>
          <a:lstStyle/>
          <a:p>
            <a:r>
              <a:rPr lang="en-GB" dirty="0" err="1"/>
              <a:t>Patofiziologija</a:t>
            </a:r>
            <a:r>
              <a:rPr lang="en-GB" dirty="0"/>
              <a:t> </a:t>
            </a:r>
            <a:r>
              <a:rPr lang="sr-Latn-RS" dirty="0"/>
              <a:t>eozinofilnog ezofagitisa</a:t>
            </a:r>
            <a:r>
              <a:rPr lang="en-GB" dirty="0"/>
              <a:t> je </a:t>
            </a:r>
            <a:r>
              <a:rPr lang="en-GB" dirty="0" err="1"/>
              <a:t>nepotpuno</a:t>
            </a:r>
            <a:r>
              <a:rPr lang="en-GB" dirty="0"/>
              <a:t> </a:t>
            </a:r>
            <a:r>
              <a:rPr lang="en-GB" dirty="0" err="1"/>
              <a:t>shvaćena</a:t>
            </a:r>
            <a:r>
              <a:rPr lang="en-GB" dirty="0"/>
              <a:t>. </a:t>
            </a:r>
            <a:r>
              <a:rPr lang="en-GB" dirty="0" err="1"/>
              <a:t>Kod</a:t>
            </a:r>
            <a:r>
              <a:rPr lang="en-GB" dirty="0"/>
              <a:t> </a:t>
            </a:r>
            <a:r>
              <a:rPr lang="en-GB" dirty="0" err="1"/>
              <a:t>osetljivih</a:t>
            </a:r>
            <a:r>
              <a:rPr lang="en-GB" dirty="0"/>
              <a:t> </a:t>
            </a:r>
            <a:r>
              <a:rPr lang="en-GB" dirty="0" err="1"/>
              <a:t>osoba</a:t>
            </a:r>
            <a:r>
              <a:rPr lang="en-GB" dirty="0"/>
              <a:t>,</a:t>
            </a:r>
            <a:r>
              <a:rPr lang="sr-Latn-RS" dirty="0"/>
              <a:t> </a:t>
            </a:r>
            <a:r>
              <a:rPr lang="en-GB" dirty="0" err="1"/>
              <a:t>povezan</a:t>
            </a:r>
            <a:r>
              <a:rPr lang="sr-Latn-RS" dirty="0"/>
              <a:t>a</a:t>
            </a:r>
            <a:r>
              <a:rPr lang="en-GB" dirty="0"/>
              <a:t> je </a:t>
            </a:r>
            <a:r>
              <a:rPr lang="sr-Latn-RS" dirty="0"/>
              <a:t>ishrana mlekom i pšenicom sa </a:t>
            </a:r>
            <a:r>
              <a:rPr lang="en-GB" dirty="0"/>
              <a:t> </a:t>
            </a:r>
            <a:r>
              <a:rPr lang="en-GB" dirty="0" err="1"/>
              <a:t>infiltracijom</a:t>
            </a:r>
            <a:r>
              <a:rPr lang="en-GB" dirty="0"/>
              <a:t> </a:t>
            </a:r>
            <a:r>
              <a:rPr lang="en-GB" dirty="0" err="1"/>
              <a:t>sluzokože</a:t>
            </a:r>
            <a:r>
              <a:rPr lang="en-GB" dirty="0"/>
              <a:t> </a:t>
            </a:r>
            <a:r>
              <a:rPr lang="en-GB" dirty="0" err="1"/>
              <a:t>jednjaka</a:t>
            </a:r>
            <a:r>
              <a:rPr lang="en-GB" dirty="0"/>
              <a:t> </a:t>
            </a:r>
            <a:r>
              <a:rPr lang="en-GB" dirty="0" err="1"/>
              <a:t>mešovitom</a:t>
            </a:r>
            <a:r>
              <a:rPr lang="en-GB" dirty="0"/>
              <a:t> </a:t>
            </a:r>
            <a:r>
              <a:rPr lang="en-GB" dirty="0" err="1"/>
              <a:t>populacijom</a:t>
            </a:r>
            <a:r>
              <a:rPr lang="en-GB" dirty="0"/>
              <a:t> </a:t>
            </a:r>
            <a:r>
              <a:rPr lang="en-GB" dirty="0" err="1"/>
              <a:t>granulocita</a:t>
            </a:r>
            <a:r>
              <a:rPr lang="en-GB" dirty="0"/>
              <a:t> (</a:t>
            </a:r>
            <a:r>
              <a:rPr lang="en-GB" dirty="0" err="1"/>
              <a:t>eozinofili,mastociti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bazofili</a:t>
            </a:r>
            <a:r>
              <a:rPr lang="en-GB" dirty="0"/>
              <a:t>). Ova </a:t>
            </a:r>
            <a:r>
              <a:rPr lang="en-GB" dirty="0" err="1"/>
              <a:t>upala</a:t>
            </a:r>
            <a:r>
              <a:rPr lang="en-GB" dirty="0"/>
              <a:t> </a:t>
            </a:r>
            <a:r>
              <a:rPr lang="en-GB" dirty="0" err="1"/>
              <a:t>umanjuje</a:t>
            </a:r>
            <a:r>
              <a:rPr lang="en-GB" dirty="0"/>
              <a:t> </a:t>
            </a:r>
            <a:r>
              <a:rPr lang="en-GB" dirty="0" err="1"/>
              <a:t>integritet</a:t>
            </a:r>
            <a:r>
              <a:rPr lang="en-GB" dirty="0"/>
              <a:t> </a:t>
            </a:r>
            <a:r>
              <a:rPr lang="en-GB" dirty="0" err="1"/>
              <a:t>epitelne</a:t>
            </a:r>
            <a:r>
              <a:rPr lang="en-GB" dirty="0"/>
              <a:t> </a:t>
            </a:r>
            <a:r>
              <a:rPr lang="en-GB" dirty="0" err="1"/>
              <a:t>barijere</a:t>
            </a:r>
            <a:r>
              <a:rPr lang="en-GB" dirty="0"/>
              <a:t>, </a:t>
            </a:r>
            <a:r>
              <a:rPr lang="en-GB" dirty="0" err="1"/>
              <a:t>oštećuje</a:t>
            </a:r>
            <a:r>
              <a:rPr lang="en-GB" dirty="0"/>
              <a:t> </a:t>
            </a:r>
            <a:r>
              <a:rPr lang="en-GB" dirty="0" err="1"/>
              <a:t>sluznicu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vremenom</a:t>
            </a:r>
            <a:r>
              <a:rPr lang="en-GB" dirty="0"/>
              <a:t> je </a:t>
            </a:r>
            <a:r>
              <a:rPr lang="en-GB" dirty="0" err="1"/>
              <a:t>povezana</a:t>
            </a:r>
            <a:r>
              <a:rPr lang="en-GB" dirty="0"/>
              <a:t> </a:t>
            </a:r>
            <a:r>
              <a:rPr lang="en-GB" dirty="0" err="1"/>
              <a:t>sa</a:t>
            </a:r>
            <a:r>
              <a:rPr lang="en-GB" dirty="0"/>
              <a:t> </a:t>
            </a:r>
            <a:r>
              <a:rPr lang="en-GB" dirty="0" err="1"/>
              <a:t>fibrozom</a:t>
            </a:r>
            <a:r>
              <a:rPr lang="en-GB" dirty="0"/>
              <a:t> </a:t>
            </a:r>
            <a:r>
              <a:rPr lang="en-GB" dirty="0" err="1"/>
              <a:t>jednjaka</a:t>
            </a:r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08A120F-46D8-C366-8086-6DF065F8938A}"/>
              </a:ext>
            </a:extLst>
          </p:cNvPr>
          <p:cNvSpPr txBox="1"/>
          <p:nvPr/>
        </p:nvSpPr>
        <p:spPr>
          <a:xfrm>
            <a:off x="3009954" y="6517252"/>
            <a:ext cx="8786380" cy="30777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GB" sz="1400" b="0" i="0" dirty="0">
                <a:solidFill>
                  <a:srgbClr val="212121"/>
                </a:solidFill>
                <a:effectLst/>
                <a:latin typeface="BlinkMacSystemFont"/>
              </a:rPr>
              <a:t>Muir A, Falk GW. Eosinophilic Esophagitis: A Review. JAMA. 2021;326(13):1310-1318. </a:t>
            </a:r>
            <a:r>
              <a:rPr lang="en-GB" sz="1400" b="0" i="0" dirty="0" err="1">
                <a:solidFill>
                  <a:srgbClr val="212121"/>
                </a:solidFill>
                <a:effectLst/>
                <a:latin typeface="BlinkMacSystemFont"/>
              </a:rPr>
              <a:t>doi</a:t>
            </a:r>
            <a:r>
              <a:rPr lang="en-GB" sz="1400" b="0" i="0" dirty="0">
                <a:solidFill>
                  <a:srgbClr val="212121"/>
                </a:solidFill>
                <a:effectLst/>
                <a:latin typeface="BlinkMacSystemFont"/>
              </a:rPr>
              <a:t>: 10.1001/jama.2021.14920. 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9025278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542529-FF48-F7A8-6101-41115392A2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Genetika i okruženje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E2591C-90E6-5D1F-A21B-198A68EE9B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r-Latn-RS" dirty="0"/>
              <a:t>Eozinofilni ezofagitis</a:t>
            </a:r>
            <a:r>
              <a:rPr lang="en-GB" dirty="0"/>
              <a:t> je </a:t>
            </a:r>
            <a:r>
              <a:rPr lang="en-GB" dirty="0" err="1"/>
              <a:t>češći</a:t>
            </a:r>
            <a:r>
              <a:rPr lang="en-GB" dirty="0"/>
              <a:t> </a:t>
            </a:r>
            <a:r>
              <a:rPr lang="en-GB" dirty="0" err="1"/>
              <a:t>među</a:t>
            </a:r>
            <a:r>
              <a:rPr lang="en-GB" dirty="0"/>
              <a:t> </a:t>
            </a:r>
            <a:r>
              <a:rPr lang="en-GB" dirty="0" err="1"/>
              <a:t>rođacima</a:t>
            </a:r>
            <a:r>
              <a:rPr lang="en-GB" dirty="0"/>
              <a:t> </a:t>
            </a:r>
            <a:r>
              <a:rPr lang="en-GB" dirty="0" err="1"/>
              <a:t>prvog</a:t>
            </a:r>
            <a:r>
              <a:rPr lang="en-GB" dirty="0"/>
              <a:t> </a:t>
            </a:r>
            <a:r>
              <a:rPr lang="en-GB" dirty="0" err="1"/>
              <a:t>stepena</a:t>
            </a:r>
            <a:r>
              <a:rPr lang="en-GB" dirty="0"/>
              <a:t> </a:t>
            </a:r>
            <a:r>
              <a:rPr lang="en-GB" dirty="0" err="1"/>
              <a:t>pacijenata</a:t>
            </a:r>
            <a:r>
              <a:rPr lang="en-GB" dirty="0"/>
              <a:t> </a:t>
            </a:r>
            <a:r>
              <a:rPr lang="en-GB" dirty="0" err="1"/>
              <a:t>sa</a:t>
            </a:r>
            <a:r>
              <a:rPr lang="en-GB" dirty="0"/>
              <a:t> </a:t>
            </a:r>
            <a:r>
              <a:rPr lang="en-GB" dirty="0" err="1"/>
              <a:t>eozinofilnim</a:t>
            </a:r>
            <a:r>
              <a:rPr lang="en-GB" dirty="0"/>
              <a:t> </a:t>
            </a:r>
            <a:r>
              <a:rPr lang="en-GB" dirty="0" err="1"/>
              <a:t>ezofagitisom</a:t>
            </a:r>
            <a:r>
              <a:rPr lang="sr-Latn-RS" dirty="0"/>
              <a:t>.</a:t>
            </a:r>
          </a:p>
          <a:p>
            <a:r>
              <a:rPr lang="sr-Latn-RS" dirty="0"/>
              <a:t>Studije su </a:t>
            </a:r>
            <a:r>
              <a:rPr lang="en-GB" dirty="0" err="1"/>
              <a:t>identifikovale</a:t>
            </a:r>
            <a:r>
              <a:rPr lang="en-GB" dirty="0"/>
              <a:t> 31 gen</a:t>
            </a:r>
            <a:r>
              <a:rPr lang="sr-Latn-RS" dirty="0"/>
              <a:t>-</a:t>
            </a:r>
            <a:r>
              <a:rPr lang="en-GB" dirty="0" err="1"/>
              <a:t>kandidat</a:t>
            </a:r>
            <a:r>
              <a:rPr lang="sr-Latn-RS" dirty="0"/>
              <a:t> za vezu sa eozinofilnim ezofagitisom,</a:t>
            </a:r>
            <a:r>
              <a:rPr lang="en-GB" dirty="0"/>
              <a:t> </a:t>
            </a:r>
            <a:r>
              <a:rPr lang="en-GB" dirty="0" err="1"/>
              <a:t>uključujući</a:t>
            </a:r>
            <a:r>
              <a:rPr lang="sr-Latn-RS" dirty="0"/>
              <a:t> </a:t>
            </a:r>
            <a:r>
              <a:rPr lang="en-GB" dirty="0"/>
              <a:t>TSLP,</a:t>
            </a:r>
            <a:r>
              <a:rPr lang="sr-Latn-RS" dirty="0"/>
              <a:t> </a:t>
            </a:r>
            <a:r>
              <a:rPr lang="en-GB" dirty="0"/>
              <a:t>CAPN14 </a:t>
            </a:r>
            <a:r>
              <a:rPr lang="en-GB" dirty="0" err="1"/>
              <a:t>i</a:t>
            </a:r>
            <a:r>
              <a:rPr lang="sr-Latn-RS" dirty="0"/>
              <a:t> </a:t>
            </a:r>
            <a:r>
              <a:rPr lang="en-GB" dirty="0"/>
              <a:t>EMSI. Pored </a:t>
            </a:r>
            <a:r>
              <a:rPr lang="en-GB" dirty="0" err="1"/>
              <a:t>ovih</a:t>
            </a:r>
            <a:r>
              <a:rPr lang="en-GB" dirty="0"/>
              <a:t> </a:t>
            </a:r>
            <a:r>
              <a:rPr lang="en-GB" dirty="0" err="1"/>
              <a:t>genetskih</a:t>
            </a:r>
            <a:r>
              <a:rPr lang="en-GB" dirty="0"/>
              <a:t> </a:t>
            </a:r>
            <a:r>
              <a:rPr lang="en-GB" dirty="0" err="1"/>
              <a:t>faktora</a:t>
            </a:r>
            <a:r>
              <a:rPr lang="en-GB" dirty="0"/>
              <a:t> </a:t>
            </a:r>
            <a:r>
              <a:rPr lang="en-GB" dirty="0" err="1"/>
              <a:t>rizika</a:t>
            </a:r>
            <a:r>
              <a:rPr lang="en-GB" dirty="0"/>
              <a:t>,</a:t>
            </a:r>
            <a:r>
              <a:rPr lang="sr-Latn-RS" dirty="0"/>
              <a:t> </a:t>
            </a:r>
            <a:r>
              <a:rPr lang="en-GB" dirty="0" err="1"/>
              <a:t>nepoznati</a:t>
            </a:r>
            <a:r>
              <a:rPr lang="en-GB" dirty="0"/>
              <a:t> </a:t>
            </a:r>
            <a:r>
              <a:rPr lang="en-GB" dirty="0" err="1"/>
              <a:t>faktori</a:t>
            </a:r>
            <a:r>
              <a:rPr lang="en-GB" dirty="0"/>
              <a:t> </a:t>
            </a:r>
            <a:r>
              <a:rPr lang="en-GB" dirty="0" err="1"/>
              <a:t>životne</a:t>
            </a:r>
            <a:r>
              <a:rPr lang="en-GB" dirty="0"/>
              <a:t> </a:t>
            </a:r>
            <a:r>
              <a:rPr lang="en-GB" dirty="0" err="1"/>
              <a:t>sredine</a:t>
            </a:r>
            <a:r>
              <a:rPr lang="en-GB" dirty="0"/>
              <a:t>, </a:t>
            </a:r>
            <a:r>
              <a:rPr lang="en-GB" dirty="0" err="1"/>
              <a:t>posebno</a:t>
            </a:r>
            <a:r>
              <a:rPr lang="en-GB" dirty="0"/>
              <a:t> u </a:t>
            </a:r>
            <a:r>
              <a:rPr lang="en-GB" dirty="0" err="1"/>
              <a:t>ranom</a:t>
            </a:r>
            <a:r>
              <a:rPr lang="en-GB" dirty="0"/>
              <a:t> </a:t>
            </a:r>
            <a:r>
              <a:rPr lang="en-GB" dirty="0" err="1"/>
              <a:t>životu</a:t>
            </a:r>
            <a:r>
              <a:rPr lang="en-GB" dirty="0"/>
              <a:t>, </a:t>
            </a:r>
            <a:r>
              <a:rPr lang="en-GB" dirty="0" err="1"/>
              <a:t>povezani</a:t>
            </a:r>
            <a:r>
              <a:rPr lang="en-GB" dirty="0"/>
              <a:t> </a:t>
            </a:r>
            <a:r>
              <a:rPr lang="en-GB" dirty="0" err="1"/>
              <a:t>su</a:t>
            </a:r>
            <a:r>
              <a:rPr lang="en-GB" dirty="0"/>
              <a:t> </a:t>
            </a:r>
            <a:r>
              <a:rPr lang="en-GB" dirty="0" err="1"/>
              <a:t>sa</a:t>
            </a:r>
            <a:r>
              <a:rPr lang="en-GB" dirty="0"/>
              <a:t> </a:t>
            </a:r>
            <a:r>
              <a:rPr lang="en-GB" dirty="0" err="1"/>
              <a:t>razvojem</a:t>
            </a:r>
            <a:r>
              <a:rPr lang="sr-Latn-RS" dirty="0"/>
              <a:t> eozinofilnog ezofagitisa</a:t>
            </a:r>
            <a:r>
              <a:rPr lang="en-GB" dirty="0"/>
              <a:t>. </a:t>
            </a:r>
            <a:endParaRPr lang="sr-Latn-RS" dirty="0"/>
          </a:p>
          <a:p>
            <a:r>
              <a:rPr lang="en-GB" dirty="0"/>
              <a:t>U </a:t>
            </a:r>
            <a:r>
              <a:rPr lang="en-GB" dirty="0" err="1"/>
              <a:t>studijama</a:t>
            </a:r>
            <a:r>
              <a:rPr lang="en-GB" dirty="0"/>
              <a:t> </a:t>
            </a:r>
            <a:r>
              <a:rPr lang="en-GB" dirty="0" err="1"/>
              <a:t>blizanaca</a:t>
            </a:r>
            <a:r>
              <a:rPr lang="en-GB" dirty="0"/>
              <a:t>, </a:t>
            </a:r>
            <a:r>
              <a:rPr lang="en-GB" dirty="0" err="1"/>
              <a:t>učestalost</a:t>
            </a:r>
            <a:r>
              <a:rPr lang="en-GB" dirty="0"/>
              <a:t> </a:t>
            </a:r>
            <a:r>
              <a:rPr lang="sr-Latn-RS" dirty="0"/>
              <a:t>eozinofilnog ezofagitisa</a:t>
            </a:r>
            <a:r>
              <a:rPr lang="en-GB" dirty="0"/>
              <a:t> </a:t>
            </a:r>
            <a:r>
              <a:rPr lang="en-GB" dirty="0" err="1"/>
              <a:t>kod</a:t>
            </a:r>
            <a:r>
              <a:rPr lang="en-GB" dirty="0"/>
              <a:t> </a:t>
            </a:r>
            <a:r>
              <a:rPr lang="en-GB" dirty="0" err="1"/>
              <a:t>monozigotnog</a:t>
            </a:r>
            <a:r>
              <a:rPr lang="en-GB" dirty="0"/>
              <a:t> </a:t>
            </a:r>
            <a:r>
              <a:rPr lang="en-GB" dirty="0" err="1"/>
              <a:t>blizanca</a:t>
            </a:r>
            <a:r>
              <a:rPr lang="en-GB" dirty="0"/>
              <a:t> </a:t>
            </a:r>
            <a:r>
              <a:rPr lang="en-GB" dirty="0" err="1"/>
              <a:t>pacijenta</a:t>
            </a:r>
            <a:r>
              <a:rPr lang="en-GB" dirty="0"/>
              <a:t> </a:t>
            </a:r>
            <a:r>
              <a:rPr lang="en-GB" dirty="0" err="1"/>
              <a:t>sa</a:t>
            </a:r>
            <a:r>
              <a:rPr lang="sr-Latn-RS" dirty="0"/>
              <a:t> </a:t>
            </a:r>
            <a:r>
              <a:rPr lang="en-GB" dirty="0" err="1"/>
              <a:t>eozinofilni</a:t>
            </a:r>
            <a:r>
              <a:rPr lang="sr-Latn-RS" dirty="0"/>
              <a:t>m</a:t>
            </a:r>
            <a:r>
              <a:rPr lang="en-GB" dirty="0"/>
              <a:t> </a:t>
            </a:r>
            <a:r>
              <a:rPr lang="en-GB" dirty="0" err="1"/>
              <a:t>ezofagitis</a:t>
            </a:r>
            <a:r>
              <a:rPr lang="sr-Latn-RS" dirty="0"/>
              <a:t>om</a:t>
            </a:r>
            <a:r>
              <a:rPr lang="en-GB" dirty="0"/>
              <a:t> je 41%</a:t>
            </a:r>
            <a:r>
              <a:rPr lang="sr-Latn-RS" dirty="0"/>
              <a:t>,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24% </a:t>
            </a:r>
            <a:r>
              <a:rPr lang="en-GB" dirty="0" err="1"/>
              <a:t>kod</a:t>
            </a:r>
            <a:r>
              <a:rPr lang="en-GB" dirty="0"/>
              <a:t> </a:t>
            </a:r>
            <a:r>
              <a:rPr lang="en-GB" dirty="0" err="1"/>
              <a:t>dizigotnog</a:t>
            </a:r>
            <a:r>
              <a:rPr lang="en-GB" dirty="0"/>
              <a:t> </a:t>
            </a:r>
            <a:r>
              <a:rPr lang="en-GB" dirty="0" err="1"/>
              <a:t>blizanca</a:t>
            </a:r>
            <a:r>
              <a:rPr lang="sr-Latn-RS" dirty="0"/>
              <a:t>.</a:t>
            </a:r>
            <a:r>
              <a:rPr lang="en-GB" dirty="0"/>
              <a:t> </a:t>
            </a:r>
            <a:endParaRPr lang="sr-Latn-RS" dirty="0"/>
          </a:p>
          <a:p>
            <a:r>
              <a:rPr lang="en-GB" dirty="0" err="1"/>
              <a:t>Rizik</a:t>
            </a:r>
            <a:r>
              <a:rPr lang="en-GB" dirty="0"/>
              <a:t> od </a:t>
            </a:r>
            <a:r>
              <a:rPr lang="en-GB" dirty="0" err="1"/>
              <a:t>eozinofilnog</a:t>
            </a:r>
            <a:r>
              <a:rPr lang="en-GB" dirty="0"/>
              <a:t> </a:t>
            </a:r>
            <a:r>
              <a:rPr lang="en-GB" dirty="0" err="1"/>
              <a:t>ezofagitisa</a:t>
            </a:r>
            <a:r>
              <a:rPr lang="en-GB" dirty="0"/>
              <a:t> je </a:t>
            </a:r>
            <a:r>
              <a:rPr lang="en-GB" dirty="0" err="1"/>
              <a:t>približno</a:t>
            </a:r>
            <a:r>
              <a:rPr lang="en-GB" dirty="0"/>
              <a:t> 2,4% </a:t>
            </a:r>
            <a:r>
              <a:rPr lang="en-GB" dirty="0" err="1"/>
              <a:t>kod</a:t>
            </a:r>
            <a:r>
              <a:rPr lang="en-GB" dirty="0"/>
              <a:t> </a:t>
            </a:r>
            <a:r>
              <a:rPr lang="en-GB" dirty="0" err="1"/>
              <a:t>braće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sestara</a:t>
            </a:r>
            <a:r>
              <a:rPr lang="en-GB" dirty="0"/>
              <a:t> </a:t>
            </a:r>
            <a:r>
              <a:rPr lang="sr-Latn-RS" dirty="0"/>
              <a:t>obolele osobe</a:t>
            </a:r>
            <a:r>
              <a:rPr lang="en-GB" dirty="0"/>
              <a:t>, </a:t>
            </a:r>
            <a:r>
              <a:rPr lang="en-GB" dirty="0" err="1"/>
              <a:t>što</a:t>
            </a:r>
            <a:r>
              <a:rPr lang="en-GB" dirty="0"/>
              <a:t> </a:t>
            </a:r>
            <a:r>
              <a:rPr lang="en-GB" dirty="0" err="1"/>
              <a:t>ukazuje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sr-Latn-RS" dirty="0"/>
              <a:t> </a:t>
            </a:r>
            <a:r>
              <a:rPr lang="en-GB" dirty="0" err="1"/>
              <a:t>zajednički</a:t>
            </a:r>
            <a:r>
              <a:rPr lang="en-GB" dirty="0"/>
              <a:t> </a:t>
            </a:r>
            <a:r>
              <a:rPr lang="en-GB" dirty="0" err="1"/>
              <a:t>perinatalni</a:t>
            </a:r>
            <a:r>
              <a:rPr lang="en-GB" dirty="0"/>
              <a:t> </a:t>
            </a:r>
            <a:r>
              <a:rPr lang="en-GB" dirty="0" err="1"/>
              <a:t>faktor</a:t>
            </a:r>
            <a:r>
              <a:rPr lang="en-GB" dirty="0"/>
              <a:t> </a:t>
            </a:r>
            <a:r>
              <a:rPr lang="en-GB" dirty="0" err="1"/>
              <a:t>rizika</a:t>
            </a:r>
            <a:r>
              <a:rPr lang="en-GB" dirty="0"/>
              <a:t> u </a:t>
            </a:r>
            <a:r>
              <a:rPr lang="en-GB" dirty="0" err="1"/>
              <a:t>životnoj</a:t>
            </a:r>
            <a:r>
              <a:rPr lang="en-GB" dirty="0"/>
              <a:t> </a:t>
            </a:r>
            <a:r>
              <a:rPr lang="en-GB" dirty="0" err="1"/>
              <a:t>sredini</a:t>
            </a:r>
            <a:r>
              <a:rPr lang="en-GB" dirty="0"/>
              <a:t>. </a:t>
            </a:r>
            <a:endParaRPr lang="sr-Latn-RS" dirty="0"/>
          </a:p>
          <a:p>
            <a:r>
              <a:rPr lang="sr-Latn-RS" dirty="0"/>
              <a:t>I</a:t>
            </a:r>
            <a:r>
              <a:rPr lang="en-GB" dirty="0" err="1"/>
              <a:t>zloženost</a:t>
            </a:r>
            <a:r>
              <a:rPr lang="en-GB" dirty="0"/>
              <a:t> </a:t>
            </a:r>
            <a:r>
              <a:rPr lang="en-GB" dirty="0" err="1"/>
              <a:t>antibioticima</a:t>
            </a:r>
            <a:r>
              <a:rPr lang="en-GB" dirty="0"/>
              <a:t> </a:t>
            </a:r>
            <a:r>
              <a:rPr lang="en-GB" dirty="0" err="1"/>
              <a:t>tokom</a:t>
            </a:r>
            <a:r>
              <a:rPr lang="en-GB" dirty="0"/>
              <a:t> </a:t>
            </a:r>
            <a:r>
              <a:rPr lang="en-GB" dirty="0" err="1"/>
              <a:t>detinjstva</a:t>
            </a:r>
            <a:r>
              <a:rPr lang="en-GB" dirty="0"/>
              <a:t> je </a:t>
            </a:r>
            <a:r>
              <a:rPr lang="en-GB" dirty="0" err="1"/>
              <a:t>povezana</a:t>
            </a:r>
            <a:r>
              <a:rPr lang="en-GB" dirty="0"/>
              <a:t> </a:t>
            </a:r>
            <a:r>
              <a:rPr lang="en-GB" dirty="0" err="1"/>
              <a:t>sa</a:t>
            </a:r>
            <a:r>
              <a:rPr lang="en-GB" dirty="0"/>
              <a:t> </a:t>
            </a:r>
            <a:r>
              <a:rPr lang="en-GB" dirty="0" err="1"/>
              <a:t>povećanim</a:t>
            </a:r>
            <a:r>
              <a:rPr lang="en-GB" dirty="0"/>
              <a:t> </a:t>
            </a:r>
            <a:r>
              <a:rPr lang="en-GB" dirty="0" err="1"/>
              <a:t>rizikom</a:t>
            </a:r>
            <a:r>
              <a:rPr lang="en-GB" dirty="0"/>
              <a:t> </a:t>
            </a:r>
            <a:r>
              <a:rPr lang="en-GB" dirty="0" err="1"/>
              <a:t>zarazvoj</a:t>
            </a:r>
            <a:r>
              <a:rPr lang="en-GB" dirty="0"/>
              <a:t> </a:t>
            </a:r>
            <a:r>
              <a:rPr lang="sr-Latn-RS" dirty="0"/>
              <a:t> eozinofilnog ezofagitisa</a:t>
            </a:r>
            <a:r>
              <a:rPr lang="en-GB" dirty="0"/>
              <a:t>.</a:t>
            </a:r>
            <a:endParaRPr lang="sr-Latn-RS" dirty="0"/>
          </a:p>
          <a:p>
            <a:r>
              <a:rPr lang="sr-Latn-RS" dirty="0"/>
              <a:t>Drugi faktori rizika su</a:t>
            </a:r>
            <a:r>
              <a:rPr lang="en-GB" dirty="0"/>
              <a:t> </a:t>
            </a:r>
            <a:r>
              <a:rPr lang="en-GB" dirty="0" err="1"/>
              <a:t>porođaj</a:t>
            </a:r>
            <a:r>
              <a:rPr lang="en-GB" dirty="0"/>
              <a:t> </a:t>
            </a:r>
            <a:r>
              <a:rPr lang="en-GB" dirty="0" err="1"/>
              <a:t>carskim</a:t>
            </a:r>
            <a:r>
              <a:rPr lang="en-GB" dirty="0"/>
              <a:t> </a:t>
            </a:r>
            <a:r>
              <a:rPr lang="en-GB" dirty="0" err="1"/>
              <a:t>rezom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sr-Latn-RS" dirty="0"/>
              <a:t>ishrana mlečnim</a:t>
            </a:r>
            <a:r>
              <a:rPr lang="en-GB" dirty="0"/>
              <a:t> </a:t>
            </a:r>
            <a:r>
              <a:rPr lang="en-GB" dirty="0" err="1"/>
              <a:t>formulama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656556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B75214-BC5A-582E-2443-41DBBC0BDD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Klinička slika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638C9D-C938-AADA-48E9-879DF2B669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dirty="0" err="1"/>
              <a:t>Odojčadi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mladi</a:t>
            </a:r>
            <a:r>
              <a:rPr lang="sr-Latn-RS" dirty="0"/>
              <a:t> imaju </a:t>
            </a:r>
            <a:r>
              <a:rPr lang="en-GB" dirty="0" err="1"/>
              <a:t>nespecifične</a:t>
            </a:r>
            <a:r>
              <a:rPr lang="en-GB" dirty="0"/>
              <a:t> </a:t>
            </a:r>
            <a:r>
              <a:rPr lang="en-GB" dirty="0" err="1"/>
              <a:t>simptome</a:t>
            </a:r>
            <a:r>
              <a:rPr lang="en-GB" dirty="0"/>
              <a:t> </a:t>
            </a:r>
            <a:r>
              <a:rPr lang="en-GB" dirty="0" err="1"/>
              <a:t>ili</a:t>
            </a:r>
            <a:r>
              <a:rPr lang="en-GB" dirty="0"/>
              <a:t> </a:t>
            </a:r>
            <a:r>
              <a:rPr lang="en-GB" dirty="0" err="1"/>
              <a:t>znakove</a:t>
            </a:r>
            <a:r>
              <a:rPr lang="en-GB" dirty="0"/>
              <a:t> </a:t>
            </a:r>
            <a:r>
              <a:rPr lang="en-GB" dirty="0" err="1"/>
              <a:t>kao</a:t>
            </a:r>
            <a:r>
              <a:rPr lang="en-GB" dirty="0"/>
              <a:t> </a:t>
            </a:r>
            <a:r>
              <a:rPr lang="en-GB" dirty="0" err="1"/>
              <a:t>što</a:t>
            </a:r>
            <a:r>
              <a:rPr lang="sr-Latn-RS" dirty="0"/>
              <a:t> su sporo napredovanje</a:t>
            </a:r>
            <a:r>
              <a:rPr lang="en-GB" dirty="0"/>
              <a:t>, </a:t>
            </a:r>
            <a:r>
              <a:rPr lang="en-GB" dirty="0" err="1"/>
              <a:t>teškoće</a:t>
            </a:r>
            <a:r>
              <a:rPr lang="en-GB" dirty="0"/>
              <a:t> u </a:t>
            </a:r>
            <a:r>
              <a:rPr lang="en-GB" dirty="0" err="1"/>
              <a:t>hranjenju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povraćanje</a:t>
            </a:r>
            <a:r>
              <a:rPr lang="en-GB" dirty="0"/>
              <a:t>. </a:t>
            </a:r>
            <a:endParaRPr lang="sr-Latn-RS" dirty="0"/>
          </a:p>
          <a:p>
            <a:r>
              <a:rPr lang="en-GB" dirty="0" err="1"/>
              <a:t>Adolescenti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odrasli</a:t>
            </a:r>
            <a:r>
              <a:rPr lang="en-GB" dirty="0"/>
              <a:t> </a:t>
            </a:r>
            <a:r>
              <a:rPr lang="en-GB" dirty="0" err="1"/>
              <a:t>obično</a:t>
            </a:r>
            <a:r>
              <a:rPr lang="en-GB" dirty="0"/>
              <a:t> </a:t>
            </a:r>
            <a:r>
              <a:rPr lang="en-GB" dirty="0" err="1"/>
              <a:t>imaju</a:t>
            </a:r>
            <a:r>
              <a:rPr lang="en-GB" dirty="0"/>
              <a:t> </a:t>
            </a:r>
            <a:r>
              <a:rPr lang="en-GB" dirty="0" err="1"/>
              <a:t>simptomepovezana</a:t>
            </a:r>
            <a:r>
              <a:rPr lang="en-GB" dirty="0"/>
              <a:t> </a:t>
            </a:r>
            <a:r>
              <a:rPr lang="en-GB" dirty="0" err="1"/>
              <a:t>sa</a:t>
            </a:r>
            <a:r>
              <a:rPr lang="en-GB" dirty="0"/>
              <a:t> </a:t>
            </a:r>
            <a:r>
              <a:rPr lang="en-GB" dirty="0" err="1"/>
              <a:t>fibrozom</a:t>
            </a:r>
            <a:r>
              <a:rPr lang="en-GB" dirty="0"/>
              <a:t> </a:t>
            </a:r>
            <a:r>
              <a:rPr lang="en-GB" dirty="0" err="1"/>
              <a:t>jednjaka</a:t>
            </a:r>
            <a:r>
              <a:rPr lang="en-GB" dirty="0"/>
              <a:t>, </a:t>
            </a:r>
            <a:r>
              <a:rPr lang="en-GB" dirty="0" err="1"/>
              <a:t>sa</a:t>
            </a:r>
            <a:r>
              <a:rPr lang="en-GB" dirty="0"/>
              <a:t> </a:t>
            </a:r>
            <a:r>
              <a:rPr lang="en-GB" dirty="0" err="1"/>
              <a:t>preko</a:t>
            </a:r>
            <a:r>
              <a:rPr lang="en-GB" dirty="0"/>
              <a:t> 70% </a:t>
            </a:r>
            <a:r>
              <a:rPr lang="en-GB" dirty="0" err="1"/>
              <a:t>odraslih</a:t>
            </a:r>
            <a:r>
              <a:rPr lang="en-GB" dirty="0"/>
              <a:t> koji </a:t>
            </a:r>
            <a:r>
              <a:rPr lang="en-GB" dirty="0" err="1"/>
              <a:t>imaju</a:t>
            </a:r>
            <a:r>
              <a:rPr lang="en-GB" dirty="0"/>
              <a:t> </a:t>
            </a:r>
            <a:r>
              <a:rPr lang="en-GB" dirty="0" err="1"/>
              <a:t>disfagiju</a:t>
            </a:r>
            <a:r>
              <a:rPr lang="en-GB" dirty="0"/>
              <a:t>. </a:t>
            </a:r>
            <a:endParaRPr lang="sr-Latn-RS" dirty="0"/>
          </a:p>
          <a:p>
            <a:r>
              <a:rPr lang="en-GB" dirty="0" err="1"/>
              <a:t>Približno</a:t>
            </a:r>
            <a:r>
              <a:rPr lang="en-GB" dirty="0"/>
              <a:t> 50% </a:t>
            </a:r>
            <a:r>
              <a:rPr lang="en-GB" dirty="0" err="1"/>
              <a:t>pacijenata</a:t>
            </a:r>
            <a:r>
              <a:rPr lang="en-GB" dirty="0"/>
              <a:t> </a:t>
            </a:r>
            <a:r>
              <a:rPr lang="sr-Latn-RS" dirty="0"/>
              <a:t>koji se jave </a:t>
            </a:r>
            <a:r>
              <a:rPr lang="en-GB" dirty="0"/>
              <a:t>u </a:t>
            </a:r>
            <a:r>
              <a:rPr lang="en-GB" dirty="0" err="1"/>
              <a:t>hitnim</a:t>
            </a:r>
            <a:r>
              <a:rPr lang="en-GB" dirty="0"/>
              <a:t> </a:t>
            </a:r>
            <a:r>
              <a:rPr lang="en-GB" dirty="0" err="1"/>
              <a:t>slučajevima</a:t>
            </a:r>
            <a:r>
              <a:rPr lang="en-GB" dirty="0"/>
              <a:t> </a:t>
            </a:r>
            <a:r>
              <a:rPr lang="en-GB" dirty="0" err="1"/>
              <a:t>sa</a:t>
            </a:r>
            <a:r>
              <a:rPr lang="en-GB" dirty="0"/>
              <a:t> </a:t>
            </a:r>
            <a:r>
              <a:rPr lang="en-GB" dirty="0" err="1"/>
              <a:t>impakcijom</a:t>
            </a:r>
            <a:r>
              <a:rPr lang="en-GB" dirty="0"/>
              <a:t> </a:t>
            </a:r>
            <a:r>
              <a:rPr lang="en-GB" dirty="0" err="1"/>
              <a:t>hrane</a:t>
            </a:r>
            <a:r>
              <a:rPr lang="en-GB" dirty="0"/>
              <a:t> </a:t>
            </a:r>
            <a:r>
              <a:rPr lang="sr-Latn-RS" dirty="0"/>
              <a:t>u </a:t>
            </a:r>
            <a:r>
              <a:rPr lang="en-GB" dirty="0" err="1"/>
              <a:t>jednjak</a:t>
            </a:r>
            <a:r>
              <a:rPr lang="sr-Latn-RS" dirty="0"/>
              <a:t>u,</a:t>
            </a:r>
            <a:r>
              <a:rPr lang="en-GB" dirty="0"/>
              <a:t> </a:t>
            </a:r>
            <a:r>
              <a:rPr lang="en-GB" dirty="0" err="1"/>
              <a:t>koja</a:t>
            </a:r>
            <a:r>
              <a:rPr lang="en-GB" dirty="0"/>
              <a:t> </a:t>
            </a:r>
            <a:r>
              <a:rPr lang="en-GB" dirty="0" err="1"/>
              <a:t>zahteva</a:t>
            </a:r>
            <a:r>
              <a:rPr lang="en-GB" dirty="0"/>
              <a:t> </a:t>
            </a:r>
            <a:r>
              <a:rPr lang="en-GB" dirty="0" err="1"/>
              <a:t>endoskopsko</a:t>
            </a:r>
            <a:r>
              <a:rPr lang="en-GB" dirty="0"/>
              <a:t> </a:t>
            </a:r>
            <a:r>
              <a:rPr lang="en-GB" dirty="0" err="1"/>
              <a:t>uklanjanje</a:t>
            </a:r>
            <a:r>
              <a:rPr lang="sr-Latn-RS" dirty="0"/>
              <a:t>, </a:t>
            </a:r>
            <a:r>
              <a:rPr lang="en-GB" dirty="0" err="1"/>
              <a:t>imaju</a:t>
            </a:r>
            <a:r>
              <a:rPr lang="en-GB" dirty="0"/>
              <a:t> </a:t>
            </a:r>
            <a:r>
              <a:rPr lang="en-GB" dirty="0" err="1"/>
              <a:t>eozinofilni</a:t>
            </a:r>
            <a:r>
              <a:rPr lang="en-GB" dirty="0"/>
              <a:t> </a:t>
            </a:r>
            <a:r>
              <a:rPr lang="en-GB" dirty="0" err="1"/>
              <a:t>ezofagitis</a:t>
            </a:r>
            <a:r>
              <a:rPr lang="en-GB" dirty="0"/>
              <a:t>. </a:t>
            </a:r>
            <a:endParaRPr lang="sr-Latn-RS" dirty="0"/>
          </a:p>
          <a:p>
            <a:r>
              <a:rPr lang="sr-Latn-RS" dirty="0"/>
              <a:t>K</a:t>
            </a:r>
            <a:r>
              <a:rPr lang="en-GB" dirty="0"/>
              <a:t>od </a:t>
            </a:r>
            <a:r>
              <a:rPr lang="en-GB" dirty="0" err="1"/>
              <a:t>pacijenata</a:t>
            </a:r>
            <a:r>
              <a:rPr lang="en-GB" dirty="0"/>
              <a:t> </a:t>
            </a:r>
            <a:r>
              <a:rPr lang="en-GB" dirty="0" err="1"/>
              <a:t>sa</a:t>
            </a:r>
            <a:r>
              <a:rPr lang="en-GB" dirty="0"/>
              <a:t> </a:t>
            </a:r>
            <a:r>
              <a:rPr lang="en-GB" dirty="0" err="1"/>
              <a:t>simptomima</a:t>
            </a:r>
            <a:r>
              <a:rPr lang="en-GB" dirty="0"/>
              <a:t> </a:t>
            </a:r>
            <a:r>
              <a:rPr lang="en-GB" dirty="0" err="1"/>
              <a:t>eozinofilnog</a:t>
            </a:r>
            <a:r>
              <a:rPr lang="en-GB" dirty="0"/>
              <a:t> </a:t>
            </a:r>
            <a:r>
              <a:rPr lang="en-GB" dirty="0" err="1"/>
              <a:t>ezofagitisa</a:t>
            </a:r>
            <a:r>
              <a:rPr lang="en-GB" dirty="0"/>
              <a:t> &gt;</a:t>
            </a:r>
            <a:r>
              <a:rPr lang="sr-Latn-RS" dirty="0"/>
              <a:t> </a:t>
            </a:r>
            <a:r>
              <a:rPr lang="en-GB" dirty="0"/>
              <a:t>21 </a:t>
            </a:r>
            <a:r>
              <a:rPr lang="en-GB" dirty="0" err="1"/>
              <a:t>godin</a:t>
            </a:r>
            <a:r>
              <a:rPr lang="sr-Latn-RS" dirty="0"/>
              <a:t>e</a:t>
            </a:r>
            <a:r>
              <a:rPr lang="en-GB" dirty="0"/>
              <a:t> u </a:t>
            </a:r>
            <a:r>
              <a:rPr lang="en-GB" dirty="0" err="1"/>
              <a:t>vreme</a:t>
            </a:r>
            <a:r>
              <a:rPr lang="en-GB" dirty="0"/>
              <a:t> </a:t>
            </a:r>
            <a:r>
              <a:rPr lang="en-GB" dirty="0" err="1"/>
              <a:t>postavljanja</a:t>
            </a:r>
            <a:r>
              <a:rPr lang="en-GB" dirty="0"/>
              <a:t> </a:t>
            </a:r>
            <a:r>
              <a:rPr lang="en-GB" dirty="0" err="1"/>
              <a:t>dijagnoze</a:t>
            </a:r>
            <a:r>
              <a:rPr lang="en-GB" dirty="0"/>
              <a:t>, </a:t>
            </a:r>
            <a:r>
              <a:rPr lang="sr-Latn-RS" dirty="0"/>
              <a:t>procenat striktura je 52%,  a impakcije hrane </a:t>
            </a:r>
            <a:r>
              <a:rPr lang="en-GB" dirty="0"/>
              <a:t>57%. </a:t>
            </a:r>
            <a:endParaRPr lang="sr-Latn-RS" dirty="0"/>
          </a:p>
          <a:p>
            <a:r>
              <a:rPr lang="sr-Latn-RS" dirty="0"/>
              <a:t>Z</a:t>
            </a:r>
            <a:r>
              <a:rPr lang="en-GB" dirty="0"/>
              <a:t>a </a:t>
            </a:r>
            <a:r>
              <a:rPr lang="en-GB" dirty="0" err="1"/>
              <a:t>svaku</a:t>
            </a:r>
            <a:r>
              <a:rPr lang="en-GB" dirty="0"/>
              <a:t> </a:t>
            </a:r>
            <a:r>
              <a:rPr lang="en-GB" dirty="0" err="1"/>
              <a:t>godinu</a:t>
            </a:r>
            <a:r>
              <a:rPr lang="en-GB" dirty="0"/>
              <a:t> </a:t>
            </a:r>
            <a:r>
              <a:rPr lang="en-GB" dirty="0" err="1"/>
              <a:t>simptoma</a:t>
            </a:r>
            <a:r>
              <a:rPr lang="en-GB" dirty="0"/>
              <a:t> </a:t>
            </a:r>
            <a:r>
              <a:rPr lang="en-GB" dirty="0" err="1"/>
              <a:t>eozinofilnog</a:t>
            </a:r>
            <a:r>
              <a:rPr lang="en-GB" dirty="0"/>
              <a:t> </a:t>
            </a:r>
            <a:r>
              <a:rPr lang="en-GB" dirty="0" err="1"/>
              <a:t>ezofagitisa</a:t>
            </a:r>
            <a:r>
              <a:rPr lang="sr-Latn-RS" dirty="0"/>
              <a:t> </a:t>
            </a:r>
            <a:r>
              <a:rPr lang="en-GB" dirty="0"/>
              <a:t>koji </a:t>
            </a:r>
            <a:r>
              <a:rPr lang="en-GB" dirty="0" err="1"/>
              <a:t>nisu</a:t>
            </a:r>
            <a:r>
              <a:rPr lang="en-GB" dirty="0"/>
              <a:t> </a:t>
            </a:r>
            <a:r>
              <a:rPr lang="en-GB" dirty="0" err="1"/>
              <a:t>bili</a:t>
            </a:r>
            <a:r>
              <a:rPr lang="en-GB" dirty="0"/>
              <a:t> </a:t>
            </a:r>
            <a:r>
              <a:rPr lang="en-GB" dirty="0" err="1"/>
              <a:t>lečeni</a:t>
            </a:r>
            <a:r>
              <a:rPr lang="en-GB" dirty="0"/>
              <a:t>, </a:t>
            </a:r>
            <a:r>
              <a:rPr lang="en-GB" dirty="0" err="1"/>
              <a:t>rizik</a:t>
            </a:r>
            <a:r>
              <a:rPr lang="en-GB" dirty="0"/>
              <a:t> od </a:t>
            </a:r>
            <a:r>
              <a:rPr lang="en-GB" dirty="0" err="1"/>
              <a:t>strikture</a:t>
            </a:r>
            <a:r>
              <a:rPr lang="en-GB" dirty="0"/>
              <a:t> se </a:t>
            </a:r>
            <a:r>
              <a:rPr lang="en-GB" dirty="0" err="1"/>
              <a:t>poveća</a:t>
            </a:r>
            <a:r>
              <a:rPr lang="sr-Latn-RS" dirty="0"/>
              <a:t>va</a:t>
            </a:r>
            <a:r>
              <a:rPr lang="en-GB" dirty="0"/>
              <a:t> za 9%.</a:t>
            </a:r>
            <a:endParaRPr lang="sr-Latn-RS" dirty="0"/>
          </a:p>
          <a:p>
            <a:r>
              <a:rPr lang="en-GB" dirty="0" err="1"/>
              <a:t>Pacijenti</a:t>
            </a:r>
            <a:r>
              <a:rPr lang="en-GB" dirty="0"/>
              <a:t> </a:t>
            </a:r>
            <a:r>
              <a:rPr lang="en-GB" dirty="0" err="1"/>
              <a:t>obično</a:t>
            </a:r>
            <a:r>
              <a:rPr lang="en-GB" dirty="0"/>
              <a:t> </a:t>
            </a:r>
            <a:r>
              <a:rPr lang="en-GB" dirty="0" err="1"/>
              <a:t>modifikuju</a:t>
            </a:r>
            <a:r>
              <a:rPr lang="en-GB" dirty="0"/>
              <a:t> </a:t>
            </a:r>
            <a:r>
              <a:rPr lang="en-GB" dirty="0" err="1"/>
              <a:t>svoje</a:t>
            </a:r>
            <a:r>
              <a:rPr lang="en-GB" dirty="0"/>
              <a:t> </a:t>
            </a:r>
            <a:r>
              <a:rPr lang="en-GB" dirty="0" err="1"/>
              <a:t>ponašanje</a:t>
            </a:r>
            <a:r>
              <a:rPr lang="en-GB" dirty="0"/>
              <a:t> u </a:t>
            </a:r>
            <a:r>
              <a:rPr lang="en-GB" dirty="0" err="1"/>
              <a:t>ishrani</a:t>
            </a:r>
            <a:r>
              <a:rPr lang="en-GB" dirty="0"/>
              <a:t> </a:t>
            </a:r>
            <a:r>
              <a:rPr lang="en-GB" dirty="0" err="1"/>
              <a:t>tako</a:t>
            </a:r>
            <a:r>
              <a:rPr lang="en-GB" dirty="0"/>
              <a:t> </a:t>
            </a:r>
            <a:r>
              <a:rPr lang="en-GB" dirty="0" err="1"/>
              <a:t>što</a:t>
            </a:r>
            <a:r>
              <a:rPr lang="en-GB" dirty="0"/>
              <a:t> </a:t>
            </a:r>
            <a:r>
              <a:rPr lang="en-GB" dirty="0" err="1"/>
              <a:t>temeljno</a:t>
            </a:r>
            <a:r>
              <a:rPr lang="en-GB" dirty="0"/>
              <a:t> </a:t>
            </a:r>
            <a:r>
              <a:rPr lang="en-GB" dirty="0" err="1"/>
              <a:t>žvaću</a:t>
            </a:r>
            <a:r>
              <a:rPr lang="en-GB" dirty="0"/>
              <a:t>, </a:t>
            </a:r>
            <a:r>
              <a:rPr lang="en-GB" dirty="0" err="1"/>
              <a:t>biraju</a:t>
            </a:r>
            <a:r>
              <a:rPr lang="sr-Latn-RS" dirty="0"/>
              <a:t> </a:t>
            </a:r>
            <a:r>
              <a:rPr lang="en-GB" dirty="0" err="1"/>
              <a:t>mekšu</a:t>
            </a:r>
            <a:r>
              <a:rPr lang="en-GB" dirty="0"/>
              <a:t> </a:t>
            </a:r>
            <a:r>
              <a:rPr lang="en-GB" dirty="0" err="1"/>
              <a:t>hranu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često</a:t>
            </a:r>
            <a:r>
              <a:rPr lang="en-GB" dirty="0"/>
              <a:t> </a:t>
            </a:r>
            <a:r>
              <a:rPr lang="en-GB" dirty="0" err="1"/>
              <a:t>pij</a:t>
            </a:r>
            <a:r>
              <a:rPr lang="sr-Latn-RS" dirty="0"/>
              <a:t>u</a:t>
            </a:r>
            <a:r>
              <a:rPr lang="en-GB" dirty="0"/>
              <a:t> </a:t>
            </a:r>
            <a:r>
              <a:rPr lang="en-GB" dirty="0" err="1"/>
              <a:t>tokom</a:t>
            </a:r>
            <a:r>
              <a:rPr lang="en-GB" dirty="0"/>
              <a:t> </a:t>
            </a:r>
            <a:r>
              <a:rPr lang="en-GB" dirty="0" err="1"/>
              <a:t>obroka</a:t>
            </a:r>
            <a:r>
              <a:rPr lang="en-GB" dirty="0"/>
              <a:t>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4AE3B75-85B4-D02C-C7E1-5988CDC5E035}"/>
              </a:ext>
            </a:extLst>
          </p:cNvPr>
          <p:cNvSpPr txBox="1"/>
          <p:nvPr/>
        </p:nvSpPr>
        <p:spPr>
          <a:xfrm>
            <a:off x="2461098" y="6338986"/>
            <a:ext cx="9308959" cy="30777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b="0" i="0" dirty="0" err="1">
                <a:solidFill>
                  <a:srgbClr val="212121"/>
                </a:solidFill>
                <a:effectLst/>
                <a:latin typeface="BlinkMacSystemFont"/>
              </a:rPr>
              <a:t>Dellon</a:t>
            </a:r>
            <a:r>
              <a:rPr lang="en-US" sz="1400" b="0" i="0" dirty="0">
                <a:solidFill>
                  <a:srgbClr val="212121"/>
                </a:solidFill>
                <a:effectLst/>
                <a:latin typeface="BlinkMacSystemFont"/>
              </a:rPr>
              <a:t> ES, Hirano I. Epidemiology and Natural History of Eosinophilic Esophagitis. Gastroenterology. 2018;154(2):319-332.e3.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9721407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D613BD-2D1D-AD95-2DB9-6D2B6BA22B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Endoskopija i patologija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621DA3-DFE0-ED8D-6637-B934B17F5C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err="1"/>
              <a:t>Dijagnoza</a:t>
            </a:r>
            <a:r>
              <a:rPr lang="en-GB" dirty="0"/>
              <a:t> </a:t>
            </a:r>
            <a:r>
              <a:rPr lang="en-GB" dirty="0" err="1"/>
              <a:t>EoE</a:t>
            </a:r>
            <a:r>
              <a:rPr lang="en-GB" dirty="0"/>
              <a:t> </a:t>
            </a:r>
            <a:r>
              <a:rPr lang="en-GB" dirty="0" err="1"/>
              <a:t>zahteva</a:t>
            </a:r>
            <a:r>
              <a:rPr lang="en-GB" dirty="0"/>
              <a:t> </a:t>
            </a:r>
            <a:r>
              <a:rPr lang="en-GB" dirty="0" err="1"/>
              <a:t>endoskopiju</a:t>
            </a:r>
            <a:r>
              <a:rPr lang="en-GB" dirty="0"/>
              <a:t> </a:t>
            </a:r>
            <a:r>
              <a:rPr lang="en-GB" dirty="0" err="1"/>
              <a:t>sa</a:t>
            </a:r>
            <a:r>
              <a:rPr lang="en-GB" dirty="0"/>
              <a:t> </a:t>
            </a:r>
            <a:r>
              <a:rPr lang="en-GB" dirty="0" err="1"/>
              <a:t>biopsijom</a:t>
            </a:r>
            <a:r>
              <a:rPr lang="en-GB" dirty="0"/>
              <a:t>. </a:t>
            </a:r>
            <a:endParaRPr lang="sr-Latn-RS" dirty="0"/>
          </a:p>
          <a:p>
            <a:r>
              <a:rPr lang="en-GB" dirty="0" err="1"/>
              <a:t>Endoskopski</a:t>
            </a:r>
            <a:r>
              <a:rPr lang="en-GB" dirty="0"/>
              <a:t> </a:t>
            </a:r>
            <a:r>
              <a:rPr lang="en-GB" dirty="0" err="1"/>
              <a:t>nalazi</a:t>
            </a:r>
            <a:r>
              <a:rPr lang="en-GB" dirty="0"/>
              <a:t> </a:t>
            </a:r>
            <a:r>
              <a:rPr lang="en-GB" dirty="0" err="1"/>
              <a:t>kod</a:t>
            </a:r>
            <a:r>
              <a:rPr lang="en-GB" dirty="0"/>
              <a:t> </a:t>
            </a:r>
            <a:r>
              <a:rPr lang="en-GB" dirty="0" err="1"/>
              <a:t>pacijenata</a:t>
            </a:r>
            <a:r>
              <a:rPr lang="en-GB" dirty="0"/>
              <a:t> se </a:t>
            </a:r>
            <a:r>
              <a:rPr lang="en-GB" dirty="0" err="1"/>
              <a:t>sastoji</a:t>
            </a:r>
            <a:r>
              <a:rPr lang="en-GB" dirty="0"/>
              <a:t> od </a:t>
            </a:r>
            <a:r>
              <a:rPr lang="en-GB" dirty="0" err="1"/>
              <a:t>brazdi</a:t>
            </a:r>
            <a:r>
              <a:rPr lang="en-GB" dirty="0"/>
              <a:t> (</a:t>
            </a:r>
            <a:r>
              <a:rPr lang="en-GB" dirty="0" err="1"/>
              <a:t>koje</a:t>
            </a:r>
            <a:r>
              <a:rPr lang="en-GB" dirty="0"/>
              <a:t> se </a:t>
            </a:r>
            <a:r>
              <a:rPr lang="en-GB" dirty="0" err="1"/>
              <a:t>pojavljuju</a:t>
            </a:r>
            <a:r>
              <a:rPr lang="en-GB" dirty="0"/>
              <a:t> </a:t>
            </a:r>
            <a:r>
              <a:rPr lang="en-GB" dirty="0" err="1"/>
              <a:t>kao</a:t>
            </a:r>
            <a:r>
              <a:rPr lang="en-GB" dirty="0"/>
              <a:t> </a:t>
            </a:r>
            <a:r>
              <a:rPr lang="en-GB" dirty="0" err="1"/>
              <a:t>vertikalne</a:t>
            </a:r>
            <a:r>
              <a:rPr lang="en-GB" dirty="0"/>
              <a:t> </a:t>
            </a:r>
            <a:r>
              <a:rPr lang="en-GB" dirty="0" err="1"/>
              <a:t>linije</a:t>
            </a:r>
            <a:r>
              <a:rPr lang="en-GB" dirty="0"/>
              <a:t> </a:t>
            </a:r>
            <a:r>
              <a:rPr lang="en-GB" dirty="0" err="1"/>
              <a:t>unutar</a:t>
            </a:r>
            <a:r>
              <a:rPr lang="en-GB" dirty="0"/>
              <a:t> </a:t>
            </a:r>
            <a:r>
              <a:rPr lang="en-GB" dirty="0" err="1"/>
              <a:t>sluzokože</a:t>
            </a:r>
            <a:r>
              <a:rPr lang="en-GB" dirty="0"/>
              <a:t>), </a:t>
            </a:r>
            <a:r>
              <a:rPr lang="en-GB" dirty="0" err="1"/>
              <a:t>trahealizacije</a:t>
            </a:r>
            <a:r>
              <a:rPr lang="en-GB" dirty="0"/>
              <a:t>(</a:t>
            </a:r>
            <a:r>
              <a:rPr lang="en-GB" dirty="0" err="1"/>
              <a:t>pojavljuju</a:t>
            </a:r>
            <a:r>
              <a:rPr lang="en-GB" dirty="0"/>
              <a:t> se </a:t>
            </a:r>
            <a:r>
              <a:rPr lang="en-GB" dirty="0" err="1"/>
              <a:t>kao</a:t>
            </a:r>
            <a:r>
              <a:rPr lang="en-GB" dirty="0"/>
              <a:t> </a:t>
            </a:r>
            <a:r>
              <a:rPr lang="en-GB" dirty="0" err="1"/>
              <a:t>koncentrični</a:t>
            </a:r>
            <a:r>
              <a:rPr lang="en-GB" dirty="0"/>
              <a:t> </a:t>
            </a:r>
            <a:r>
              <a:rPr lang="en-GB" dirty="0" err="1"/>
              <a:t>prstenovi</a:t>
            </a:r>
            <a:r>
              <a:rPr lang="en-GB" dirty="0"/>
              <a:t> </a:t>
            </a:r>
            <a:r>
              <a:rPr lang="en-GB" dirty="0" err="1"/>
              <a:t>suženja</a:t>
            </a:r>
            <a:r>
              <a:rPr lang="en-GB" dirty="0"/>
              <a:t> </a:t>
            </a:r>
            <a:r>
              <a:rPr lang="en-GB" dirty="0" err="1"/>
              <a:t>jednjaka</a:t>
            </a:r>
            <a:r>
              <a:rPr lang="en-GB" dirty="0"/>
              <a:t>), </a:t>
            </a:r>
            <a:r>
              <a:rPr lang="en-GB" dirty="0" err="1"/>
              <a:t>eksudat</a:t>
            </a:r>
            <a:r>
              <a:rPr lang="en-GB" dirty="0"/>
              <a:t> (</a:t>
            </a:r>
            <a:r>
              <a:rPr lang="en-GB" dirty="0" err="1"/>
              <a:t>beli</a:t>
            </a:r>
            <a:r>
              <a:rPr lang="en-GB" dirty="0"/>
              <a:t> </a:t>
            </a:r>
            <a:r>
              <a:rPr lang="en-GB" dirty="0" err="1"/>
              <a:t>plakovi</a:t>
            </a:r>
            <a:r>
              <a:rPr lang="en-GB" dirty="0"/>
              <a:t>), </a:t>
            </a:r>
            <a:r>
              <a:rPr lang="en-GB" dirty="0" err="1"/>
              <a:t>edem</a:t>
            </a:r>
            <a:r>
              <a:rPr lang="sr-Latn-RS" dirty="0"/>
              <a:t> </a:t>
            </a:r>
            <a:r>
              <a:rPr lang="en-GB" dirty="0"/>
              <a:t>(</a:t>
            </a:r>
            <a:r>
              <a:rPr lang="en-GB" dirty="0" err="1"/>
              <a:t>smanjena</a:t>
            </a:r>
            <a:r>
              <a:rPr lang="en-GB" dirty="0"/>
              <a:t> </a:t>
            </a:r>
            <a:r>
              <a:rPr lang="en-GB" dirty="0" err="1"/>
              <a:t>vaskulatura</a:t>
            </a:r>
            <a:r>
              <a:rPr lang="en-GB" dirty="0"/>
              <a:t> </a:t>
            </a:r>
            <a:r>
              <a:rPr lang="en-GB" dirty="0" err="1"/>
              <a:t>sluzokože</a:t>
            </a:r>
            <a:r>
              <a:rPr lang="en-GB" dirty="0"/>
              <a:t>)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striktura</a:t>
            </a:r>
            <a:r>
              <a:rPr lang="en-GB" dirty="0"/>
              <a:t>. </a:t>
            </a:r>
            <a:endParaRPr lang="sr-Latn-RS" dirty="0"/>
          </a:p>
          <a:p>
            <a:r>
              <a:rPr lang="sr-Latn-RS" dirty="0"/>
              <a:t>Potrebno je uzeti biopsiju sa najmanje 6 mesta sluzokože. </a:t>
            </a:r>
          </a:p>
          <a:p>
            <a:r>
              <a:rPr lang="sr-Latn-RS" dirty="0"/>
              <a:t>Ako se nađe</a:t>
            </a:r>
            <a:r>
              <a:rPr lang="en-GB" dirty="0"/>
              <a:t> ≥ 15 </a:t>
            </a:r>
            <a:r>
              <a:rPr lang="en-GB" dirty="0" err="1"/>
              <a:t>eozinofila</a:t>
            </a:r>
            <a:r>
              <a:rPr lang="en-GB" dirty="0"/>
              <a:t> po </a:t>
            </a:r>
            <a:r>
              <a:rPr lang="en-GB" dirty="0" err="1"/>
              <a:t>polju</a:t>
            </a:r>
            <a:r>
              <a:rPr lang="en-GB" dirty="0"/>
              <a:t> </a:t>
            </a:r>
            <a:r>
              <a:rPr lang="en-GB" dirty="0" err="1"/>
              <a:t>veli</a:t>
            </a:r>
            <a:r>
              <a:rPr lang="sr-Latn-RS" dirty="0"/>
              <a:t>kog uveličanja</a:t>
            </a:r>
            <a:r>
              <a:rPr lang="en-GB" dirty="0"/>
              <a:t> je </a:t>
            </a:r>
            <a:r>
              <a:rPr lang="en-GB" dirty="0" err="1"/>
              <a:t>potrebno</a:t>
            </a:r>
            <a:r>
              <a:rPr lang="en-GB" dirty="0"/>
              <a:t> za </a:t>
            </a:r>
            <a:r>
              <a:rPr lang="en-GB" dirty="0" err="1"/>
              <a:t>dijagnozu</a:t>
            </a:r>
            <a:r>
              <a:rPr lang="en-GB" dirty="0"/>
              <a:t>.</a:t>
            </a:r>
            <a:endParaRPr lang="sr-Latn-RS" dirty="0"/>
          </a:p>
          <a:p>
            <a:r>
              <a:rPr lang="en-GB" dirty="0" err="1"/>
              <a:t>Pokazalo</a:t>
            </a:r>
            <a:r>
              <a:rPr lang="en-GB" dirty="0"/>
              <a:t> se da je ova </a:t>
            </a:r>
            <a:r>
              <a:rPr lang="en-GB" dirty="0" err="1"/>
              <a:t>granična</a:t>
            </a:r>
            <a:r>
              <a:rPr lang="en-GB" dirty="0"/>
              <a:t> </a:t>
            </a:r>
            <a:r>
              <a:rPr lang="en-GB" dirty="0" err="1"/>
              <a:t>vrednost</a:t>
            </a:r>
            <a:r>
              <a:rPr lang="en-GB" dirty="0"/>
              <a:t> 100%</a:t>
            </a:r>
            <a:r>
              <a:rPr lang="sr-Latn-RS" dirty="0"/>
              <a:t> </a:t>
            </a:r>
            <a:r>
              <a:rPr lang="en-GB" dirty="0" err="1"/>
              <a:t>osetljiva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96% </a:t>
            </a:r>
            <a:r>
              <a:rPr lang="en-GB" dirty="0" err="1"/>
              <a:t>specifična</a:t>
            </a:r>
            <a:r>
              <a:rPr lang="en-GB" dirty="0"/>
              <a:t> za </a:t>
            </a:r>
            <a:r>
              <a:rPr lang="en-GB" dirty="0" err="1"/>
              <a:t>dijagnozu</a:t>
            </a:r>
            <a:r>
              <a:rPr lang="sr-Latn-RS" dirty="0"/>
              <a:t>.</a:t>
            </a:r>
            <a:r>
              <a:rPr lang="en-GB" dirty="0"/>
              <a:t> </a:t>
            </a:r>
            <a:r>
              <a:rPr lang="en-GB" dirty="0" err="1"/>
              <a:t>Cilj</a:t>
            </a:r>
            <a:r>
              <a:rPr lang="en-GB" dirty="0"/>
              <a:t> </a:t>
            </a:r>
            <a:r>
              <a:rPr lang="en-GB" dirty="0" err="1"/>
              <a:t>terapije</a:t>
            </a:r>
            <a:r>
              <a:rPr lang="en-GB" dirty="0"/>
              <a:t> je </a:t>
            </a:r>
            <a:r>
              <a:rPr lang="en-GB" dirty="0" err="1"/>
              <a:t>smanjenje</a:t>
            </a:r>
            <a:r>
              <a:rPr lang="en-GB" dirty="0"/>
              <a:t> </a:t>
            </a:r>
            <a:r>
              <a:rPr lang="sr-Latn-RS" dirty="0"/>
              <a:t>broja </a:t>
            </a:r>
            <a:r>
              <a:rPr lang="en-GB" dirty="0" err="1"/>
              <a:t>eozinofila</a:t>
            </a:r>
            <a:r>
              <a:rPr lang="en-GB" dirty="0"/>
              <a:t> </a:t>
            </a:r>
            <a:r>
              <a:rPr lang="en-GB" dirty="0" err="1"/>
              <a:t>ispod</a:t>
            </a:r>
            <a:r>
              <a:rPr lang="en-GB" dirty="0"/>
              <a:t> 15 po </a:t>
            </a:r>
            <a:r>
              <a:rPr lang="en-GB" dirty="0" err="1"/>
              <a:t>polju</a:t>
            </a:r>
            <a:r>
              <a:rPr lang="en-GB" dirty="0"/>
              <a:t> </a:t>
            </a:r>
            <a:r>
              <a:rPr lang="en-GB" dirty="0" err="1"/>
              <a:t>velik</a:t>
            </a:r>
            <a:r>
              <a:rPr lang="sr-Latn-RS" dirty="0"/>
              <a:t>og</a:t>
            </a:r>
            <a:r>
              <a:rPr lang="en-GB" dirty="0"/>
              <a:t> </a:t>
            </a:r>
            <a:r>
              <a:rPr lang="sr-Latn-RS" dirty="0"/>
              <a:t>uveličanja</a:t>
            </a:r>
            <a:r>
              <a:rPr lang="en-GB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84661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CF454F-8AA6-D2B9-CF2F-A332D57F4B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Kako utvrditi da li bolest reaguje na terapiju?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3AA01D-FBE0-E34F-DD10-0B513FF308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err="1"/>
              <a:t>Simptomi</a:t>
            </a:r>
            <a:r>
              <a:rPr lang="en-GB" dirty="0"/>
              <a:t> </a:t>
            </a:r>
            <a:r>
              <a:rPr lang="en-GB" dirty="0" err="1"/>
              <a:t>otežanog</a:t>
            </a:r>
            <a:r>
              <a:rPr lang="en-GB" dirty="0"/>
              <a:t> </a:t>
            </a:r>
            <a:r>
              <a:rPr lang="en-GB" dirty="0" err="1"/>
              <a:t>hranjenja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disfagije</a:t>
            </a:r>
            <a:r>
              <a:rPr lang="en-GB" dirty="0"/>
              <a:t> </a:t>
            </a:r>
            <a:r>
              <a:rPr lang="en-GB" dirty="0" err="1"/>
              <a:t>nisu</a:t>
            </a:r>
            <a:r>
              <a:rPr lang="en-GB" dirty="0"/>
              <a:t> </a:t>
            </a:r>
            <a:r>
              <a:rPr lang="en-GB" dirty="0" err="1"/>
              <a:t>pouzdan</a:t>
            </a:r>
            <a:r>
              <a:rPr lang="en-GB" dirty="0"/>
              <a:t> </a:t>
            </a:r>
            <a:r>
              <a:rPr lang="en-GB" dirty="0" err="1"/>
              <a:t>pokazatelj</a:t>
            </a:r>
            <a:r>
              <a:rPr lang="sr-Latn-RS" dirty="0"/>
              <a:t> izostanka odgovora na terapiju. </a:t>
            </a:r>
          </a:p>
          <a:p>
            <a:r>
              <a:rPr lang="sr-Latn-RS" dirty="0"/>
              <a:t>Potrebne su ponovljene endoskopije i biopsije</a:t>
            </a:r>
          </a:p>
          <a:p>
            <a:r>
              <a:rPr lang="sr-Latn-RS" dirty="0"/>
              <a:t>Važno je kontrolisati inflamaciju, kako bi se sprečila progresija u fubrozu i stenozu</a:t>
            </a:r>
          </a:p>
          <a:p>
            <a:r>
              <a:rPr lang="en-GB" dirty="0" err="1"/>
              <a:t>Pacijenti</a:t>
            </a:r>
            <a:r>
              <a:rPr lang="en-GB" dirty="0"/>
              <a:t> </a:t>
            </a:r>
            <a:r>
              <a:rPr lang="en-GB" dirty="0" err="1"/>
              <a:t>sa</a:t>
            </a:r>
            <a:r>
              <a:rPr lang="en-GB" dirty="0"/>
              <a:t> </a:t>
            </a:r>
            <a:r>
              <a:rPr lang="en-GB" dirty="0" err="1"/>
              <a:t>manje</a:t>
            </a:r>
            <a:r>
              <a:rPr lang="en-GB" dirty="0"/>
              <a:t> od </a:t>
            </a:r>
            <a:r>
              <a:rPr lang="en-GB" dirty="0" err="1"/>
              <a:t>dve</a:t>
            </a:r>
            <a:r>
              <a:rPr lang="en-GB" dirty="0"/>
              <a:t> </a:t>
            </a:r>
            <a:r>
              <a:rPr lang="en-GB" dirty="0" err="1"/>
              <a:t>godine</a:t>
            </a:r>
            <a:r>
              <a:rPr lang="sr-Latn-RS" dirty="0"/>
              <a:t> </a:t>
            </a:r>
            <a:r>
              <a:rPr lang="en-GB" dirty="0" err="1"/>
              <a:t>nelečena</a:t>
            </a:r>
            <a:r>
              <a:rPr lang="en-GB" dirty="0"/>
              <a:t> </a:t>
            </a:r>
            <a:r>
              <a:rPr lang="en-GB" dirty="0" err="1"/>
              <a:t>bolest</a:t>
            </a:r>
            <a:r>
              <a:rPr lang="en-GB" dirty="0"/>
              <a:t> </a:t>
            </a:r>
            <a:r>
              <a:rPr lang="sr-Latn-RS" dirty="0"/>
              <a:t>imaju</a:t>
            </a:r>
            <a:r>
              <a:rPr lang="en-GB" dirty="0"/>
              <a:t> 17,2% </a:t>
            </a:r>
            <a:r>
              <a:rPr lang="en-GB" dirty="0" err="1"/>
              <a:t>prevalenciju</a:t>
            </a:r>
            <a:r>
              <a:rPr lang="en-GB" dirty="0"/>
              <a:t> </a:t>
            </a:r>
            <a:r>
              <a:rPr lang="en-GB" dirty="0" err="1"/>
              <a:t>strikture</a:t>
            </a:r>
            <a:r>
              <a:rPr lang="en-GB" dirty="0"/>
              <a:t>, on</a:t>
            </a:r>
            <a:r>
              <a:rPr lang="sr-Latn-RS" dirty="0"/>
              <a:t>i</a:t>
            </a:r>
            <a:r>
              <a:rPr lang="en-GB" dirty="0"/>
              <a:t> </a:t>
            </a:r>
            <a:r>
              <a:rPr lang="en-GB" dirty="0" err="1"/>
              <a:t>sa</a:t>
            </a:r>
            <a:r>
              <a:rPr lang="en-GB" dirty="0"/>
              <a:t> 5-8 </a:t>
            </a:r>
            <a:r>
              <a:rPr lang="en-GB" dirty="0" err="1"/>
              <a:t>godina</a:t>
            </a:r>
            <a:r>
              <a:rPr lang="en-GB" dirty="0"/>
              <a:t> </a:t>
            </a:r>
            <a:r>
              <a:rPr lang="en-GB" dirty="0" err="1"/>
              <a:t>kašnjenja</a:t>
            </a:r>
            <a:r>
              <a:rPr lang="en-GB" dirty="0"/>
              <a:t> u </a:t>
            </a:r>
            <a:r>
              <a:rPr lang="en-GB" dirty="0" err="1"/>
              <a:t>lečenju</a:t>
            </a:r>
            <a:r>
              <a:rPr lang="en-GB" dirty="0"/>
              <a:t> 38,9%, a oni </a:t>
            </a:r>
            <a:r>
              <a:rPr lang="en-GB" dirty="0" err="1"/>
              <a:t>sa</a:t>
            </a:r>
            <a:r>
              <a:rPr lang="en-GB" dirty="0"/>
              <a:t> </a:t>
            </a:r>
            <a:r>
              <a:rPr lang="en-GB" dirty="0" err="1"/>
              <a:t>kašnjenjem</a:t>
            </a:r>
            <a:r>
              <a:rPr lang="en-GB" dirty="0"/>
              <a:t> u </a:t>
            </a:r>
            <a:r>
              <a:rPr lang="en-GB" dirty="0" err="1"/>
              <a:t>lečenju</a:t>
            </a:r>
            <a:r>
              <a:rPr lang="en-GB" dirty="0"/>
              <a:t> </a:t>
            </a:r>
            <a:r>
              <a:rPr lang="en-GB" dirty="0" err="1"/>
              <a:t>preko</a:t>
            </a:r>
            <a:r>
              <a:rPr lang="en-GB" dirty="0"/>
              <a:t> 20 </a:t>
            </a:r>
            <a:r>
              <a:rPr lang="en-GB" dirty="0" err="1"/>
              <a:t>godina</a:t>
            </a:r>
            <a:r>
              <a:rPr lang="sr-Latn-RS" dirty="0"/>
              <a:t> su</a:t>
            </a:r>
            <a:r>
              <a:rPr lang="en-GB" dirty="0"/>
              <a:t> </a:t>
            </a:r>
            <a:r>
              <a:rPr lang="en-GB" dirty="0" err="1"/>
              <a:t>imali</a:t>
            </a:r>
            <a:r>
              <a:rPr lang="en-GB" dirty="0"/>
              <a:t> </a:t>
            </a:r>
            <a:r>
              <a:rPr lang="en-GB" dirty="0" err="1"/>
              <a:t>prevalencij</a:t>
            </a:r>
            <a:r>
              <a:rPr lang="sr-Latn-RS" dirty="0"/>
              <a:t>u</a:t>
            </a:r>
            <a:r>
              <a:rPr lang="en-GB" dirty="0"/>
              <a:t> </a:t>
            </a:r>
            <a:r>
              <a:rPr lang="en-GB" dirty="0" err="1"/>
              <a:t>striktura</a:t>
            </a:r>
            <a:r>
              <a:rPr lang="en-GB" dirty="0"/>
              <a:t> od 70,8%.</a:t>
            </a:r>
          </a:p>
        </p:txBody>
      </p:sp>
    </p:spTree>
    <p:extLst>
      <p:ext uri="{BB962C8B-B14F-4D97-AF65-F5344CB8AC3E}">
        <p14:creationId xmlns:p14="http://schemas.microsoft.com/office/powerpoint/2010/main" val="5844593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</TotalTime>
  <Words>1576</Words>
  <Application>Microsoft Office PowerPoint</Application>
  <PresentationFormat>Widescreen</PresentationFormat>
  <Paragraphs>78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BlinkMacSystemFont</vt:lpstr>
      <vt:lpstr>Calibri</vt:lpstr>
      <vt:lpstr>Calibri Light</vt:lpstr>
      <vt:lpstr>Office Theme</vt:lpstr>
      <vt:lpstr>Eozinofilni ezofagitis: dijagnoza i lečenje</vt:lpstr>
      <vt:lpstr>Uvod</vt:lpstr>
      <vt:lpstr>Dijagnoza</vt:lpstr>
      <vt:lpstr>Epidemiologija</vt:lpstr>
      <vt:lpstr>Patofiziologija</vt:lpstr>
      <vt:lpstr>Genetika i okruženje</vt:lpstr>
      <vt:lpstr>Klinička slika</vt:lpstr>
      <vt:lpstr>Endoskopija i patologija</vt:lpstr>
      <vt:lpstr>Kako utvrditi da li bolest reaguje na terapiju?</vt:lpstr>
      <vt:lpstr>Neinvazivne dijagnostičke metode</vt:lpstr>
      <vt:lpstr>Neinvazivne metode dijagnostike aktivnosti bolesti</vt:lpstr>
      <vt:lpstr>Neinvazivne dijagnostičke metode - nastavak</vt:lpstr>
      <vt:lpstr>Lečenje</vt:lpstr>
      <vt:lpstr>Elementalna dijeta</vt:lpstr>
      <vt:lpstr>Eliminaciona dijeta</vt:lpstr>
      <vt:lpstr>Lokalna primena kortikosteroida</vt:lpstr>
      <vt:lpstr>Lečenje inhibitorima protonske pumpe</vt:lpstr>
      <vt:lpstr>Lečenje alergije</vt:lpstr>
      <vt:lpstr>Biološka terapija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Slobodan Jankovic</dc:creator>
  <cp:lastModifiedBy>IASFA_V23 Токсикологија</cp:lastModifiedBy>
  <cp:revision>30</cp:revision>
  <dcterms:created xsi:type="dcterms:W3CDTF">2024-12-25T19:50:14Z</dcterms:created>
  <dcterms:modified xsi:type="dcterms:W3CDTF">2026-06-11T06:29:21Z</dcterms:modified>
</cp:coreProperties>
</file>