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9" r:id="rId5"/>
    <p:sldId id="276" r:id="rId6"/>
    <p:sldId id="277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78" r:id="rId15"/>
    <p:sldId id="269" r:id="rId16"/>
    <p:sldId id="268" r:id="rId17"/>
    <p:sldId id="270" r:id="rId18"/>
    <p:sldId id="271" r:id="rId19"/>
    <p:sldId id="272" r:id="rId20"/>
    <p:sldId id="273" r:id="rId21"/>
    <p:sldId id="274" r:id="rId22"/>
    <p:sldId id="261" r:id="rId23"/>
    <p:sldId id="26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47F50-ED95-7325-20A6-7B5140025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C4B2F3-5292-247F-8932-0F08FD313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114F3-8E1C-C39D-3471-A230B64D4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67842-3A77-0FE7-6FB0-B0A8EA10F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C6D2C-9465-FA02-CA11-F81C3406D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78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C4837-7584-DA50-0F6D-D41354D93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49865-353A-A7BA-109C-49CAF589D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753B2-9605-C9E8-BB6E-17515DD77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47001-24A6-5CC7-EF8D-3A9D77FC9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48269-B801-7C67-7E67-6ACBC0896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48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71695B-2900-AB32-E0E7-CD54F2B0E4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8D6904-E03A-6FF2-1A98-58970389A2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A9EC1-2F51-DD38-92F1-314D4D6E7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BC21A-7FC5-6E93-2AFE-85E97810D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C856E-FAB8-FCAA-93BD-6643087D6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49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E0A1F-BCED-E694-9EFE-12B021C43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E4D27-D707-427A-E66F-AAA527B84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86B4A-F7F3-8B17-85C5-7D8DAB5D1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D7E33-35CB-05E6-8219-34072F577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1212C-05AA-A4A2-1731-2ADEC25B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66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C1980-9A07-9401-3A09-D123241E3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F44A87-952E-F34B-BA16-89B3AD830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2CE1B-3E7C-4B06-5924-0A9C10FB2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B9744-32DB-D2DC-5683-BE1CA6876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26815-48E1-99D6-8560-3824A9171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44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34AB9-BE06-05E4-85CA-41085FF0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BFCA1-31F9-0CA9-C4D7-74E5B98E9C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3281A5-5992-813C-9591-ABA212AD8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2DE45-F727-D716-1489-001146899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6C341-5599-41CD-94DD-0B43812A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502FC-B9FB-2202-E1AE-62782632A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22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C1716-06E4-4D20-C4CE-0EB2F6E1D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8C6DDF-5676-1C1C-C10D-FB72EBB5C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E80A3-33C5-11A0-027D-C9086C9CF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48DDAD-D2FC-47EF-6D89-EC4F18DBF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CA0A7F-B107-379E-C498-1B5E1153EC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EB3754-9F84-27E0-BF3B-D147FC287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BA8F23-8BCD-8516-644C-3ACBE94A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6AE98D-267F-BDFA-A3FA-2750141B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196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AB648-1C70-2F8B-E98E-66F00B3F3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B4F7DC-6E50-484D-3FA6-24D2010E7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D0B8A-8EA3-C88C-85CF-990E39CEA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61965A-9912-57C3-30A1-6B59A65EE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035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2CEF41-A570-422E-8524-0611C74DC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FF07E2-0BDF-173E-7D43-01016C518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BD369B-4F6A-9C98-7374-D0651B4EE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38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D37C3-F994-8A6E-CAB7-4C41B48F0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E7389-E025-974C-F142-E0E4739C7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76867-F089-B51E-12AA-F4FD5FD4A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E79643-E8AA-DC88-2BB6-AD3CB973C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636D9C-CEEA-3A17-E45F-6ABB8EC89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59EF4-FAF1-521C-8514-1EEAAA0AD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448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6C2D3-1F64-9E99-5DB7-41BFD8191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43FFA1-C6BF-93B8-3CA0-BEFD9AE9EA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2EAD0-2292-A020-D24D-787EEB61E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5DE199-AC57-AF42-FF06-928C6150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7AE01-D511-D5C6-7B14-377B7E655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B69BC-9200-E536-F96F-F7289725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53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610E15-C655-7AB9-1808-750DB76DC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D9715-1A92-10E4-F812-82E711E35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0E1B2-3758-30F0-D0D9-8A895D492C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7828B-4B34-492D-A7DA-29CAF4ED6E1F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CB528-D867-9CAA-DA9C-EB24AA7E49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C9892-8C75-1ABE-516A-6998DD8D6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0D112-780D-447D-908A-777EDB0167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4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86F15-C813-CE3B-70F2-BA45A6FD61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Biološka</a:t>
            </a:r>
            <a:r>
              <a:rPr lang="en-GB" dirty="0"/>
              <a:t> </a:t>
            </a:r>
            <a:r>
              <a:rPr lang="en-GB" dirty="0" err="1"/>
              <a:t>terapija</a:t>
            </a:r>
            <a:r>
              <a:rPr lang="en-GB" dirty="0"/>
              <a:t> </a:t>
            </a:r>
            <a:r>
              <a:rPr lang="en-GB" dirty="0" err="1"/>
              <a:t>bronhijalne</a:t>
            </a:r>
            <a:r>
              <a:rPr lang="en-GB" dirty="0"/>
              <a:t> </a:t>
            </a:r>
            <a:r>
              <a:rPr lang="en-GB" dirty="0" err="1"/>
              <a:t>astme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DFFC22-119A-3450-D6B8-3CA4E7430E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</a:t>
            </a:r>
            <a:r>
              <a:rPr lang="en-US" dirty="0" err="1"/>
              <a:t>rof</a:t>
            </a:r>
            <a:r>
              <a:rPr lang="en-US" dirty="0"/>
              <a:t>. </a:t>
            </a:r>
            <a:r>
              <a:rPr lang="en-US" dirty="0" err="1"/>
              <a:t>dr</a:t>
            </a:r>
            <a:r>
              <a:rPr lang="en-US" dirty="0"/>
              <a:t> Slobodan </a:t>
            </a:r>
            <a:r>
              <a:rPr lang="en-US" dirty="0" err="1"/>
              <a:t>Jankovi</a:t>
            </a:r>
            <a:r>
              <a:rPr lang="sr-Latn-RS" dirty="0"/>
              <a:t>ć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5686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C7BB8-EEC1-76E5-CF62-D0634947D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Omalizumab</a:t>
            </a:r>
            <a:r>
              <a:rPr lang="sr-Latn-RS" dirty="0"/>
              <a:t> – neželjena dejstva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D4953-5452-F351-729D-84910CCA6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/>
              <a:t>Najčešće</a:t>
            </a:r>
            <a:r>
              <a:rPr lang="en-GB" dirty="0"/>
              <a:t> </a:t>
            </a:r>
            <a:r>
              <a:rPr lang="en-GB" dirty="0" err="1"/>
              <a:t>prijavljeni</a:t>
            </a:r>
            <a:r>
              <a:rPr lang="en-GB" dirty="0"/>
              <a:t> </a:t>
            </a:r>
            <a:r>
              <a:rPr lang="en-GB" dirty="0" err="1"/>
              <a:t>neželjeni</a:t>
            </a:r>
            <a:r>
              <a:rPr lang="en-GB" dirty="0"/>
              <a:t> </a:t>
            </a:r>
            <a:r>
              <a:rPr lang="en-GB" dirty="0" err="1"/>
              <a:t>događaji</a:t>
            </a:r>
            <a:r>
              <a:rPr lang="en-GB" dirty="0"/>
              <a:t> </a:t>
            </a:r>
            <a:r>
              <a:rPr lang="en-GB" dirty="0" err="1"/>
              <a:t>tokom</a:t>
            </a:r>
            <a:r>
              <a:rPr lang="en-GB" dirty="0"/>
              <a:t> </a:t>
            </a:r>
            <a:r>
              <a:rPr lang="en-GB" dirty="0" err="1"/>
              <a:t>kliničkih</a:t>
            </a:r>
            <a:r>
              <a:rPr lang="en-GB" dirty="0"/>
              <a:t> </a:t>
            </a:r>
            <a:r>
              <a:rPr lang="en-GB" dirty="0" err="1"/>
              <a:t>ispitivanja</a:t>
            </a:r>
            <a:r>
              <a:rPr lang="en-GB" dirty="0"/>
              <a:t> </a:t>
            </a:r>
            <a:r>
              <a:rPr lang="en-GB" dirty="0" err="1"/>
              <a:t>omalizumaba</a:t>
            </a:r>
            <a:r>
              <a:rPr lang="en-GB" dirty="0"/>
              <a:t> </a:t>
            </a:r>
            <a:r>
              <a:rPr lang="en-GB" dirty="0" err="1"/>
              <a:t>bili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sr-Latn-RS" dirty="0"/>
              <a:t>:</a:t>
            </a:r>
          </a:p>
          <a:p>
            <a:r>
              <a:rPr lang="en-GB" dirty="0"/>
              <a:t> </a:t>
            </a:r>
            <a:r>
              <a:rPr lang="en-GB" dirty="0" err="1"/>
              <a:t>reakcije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mestu</a:t>
            </a:r>
            <a:r>
              <a:rPr lang="en-GB" dirty="0"/>
              <a:t> </a:t>
            </a:r>
            <a:r>
              <a:rPr lang="en-GB" dirty="0" err="1"/>
              <a:t>injekcije</a:t>
            </a:r>
            <a:r>
              <a:rPr lang="en-GB" dirty="0"/>
              <a:t> (45%), </a:t>
            </a:r>
            <a:endParaRPr lang="sr-Latn-RS" dirty="0"/>
          </a:p>
          <a:p>
            <a:r>
              <a:rPr lang="en-GB" dirty="0" err="1"/>
              <a:t>virusna</a:t>
            </a:r>
            <a:r>
              <a:rPr lang="en-GB" dirty="0"/>
              <a:t> </a:t>
            </a:r>
            <a:r>
              <a:rPr lang="en-GB" dirty="0" err="1"/>
              <a:t>infekcija</a:t>
            </a:r>
            <a:r>
              <a:rPr lang="en-GB" dirty="0"/>
              <a:t> (23%), </a:t>
            </a:r>
            <a:endParaRPr lang="sr-Latn-RS" dirty="0"/>
          </a:p>
          <a:p>
            <a:r>
              <a:rPr lang="en-GB" dirty="0" err="1"/>
              <a:t>infekcija</a:t>
            </a:r>
            <a:r>
              <a:rPr lang="en-GB" dirty="0"/>
              <a:t> </a:t>
            </a:r>
            <a:r>
              <a:rPr lang="en-GB" dirty="0" err="1"/>
              <a:t>gornjih</a:t>
            </a:r>
            <a:r>
              <a:rPr lang="en-GB" dirty="0"/>
              <a:t> </a:t>
            </a:r>
            <a:r>
              <a:rPr lang="en-GB" dirty="0" err="1"/>
              <a:t>disajnih</a:t>
            </a:r>
            <a:r>
              <a:rPr lang="en-GB" dirty="0"/>
              <a:t> </a:t>
            </a:r>
            <a:r>
              <a:rPr lang="en-GB" dirty="0" err="1"/>
              <a:t>puteva</a:t>
            </a:r>
            <a:r>
              <a:rPr lang="en-GB" dirty="0"/>
              <a:t> (20%), </a:t>
            </a:r>
            <a:endParaRPr lang="sr-Latn-RS" dirty="0"/>
          </a:p>
          <a:p>
            <a:r>
              <a:rPr lang="en-GB" dirty="0"/>
              <a:t>sinusitis (16%), </a:t>
            </a:r>
            <a:endParaRPr lang="sr-Latn-RS" dirty="0"/>
          </a:p>
          <a:p>
            <a:r>
              <a:rPr lang="en-GB" dirty="0" err="1"/>
              <a:t>glavobolja</a:t>
            </a:r>
            <a:r>
              <a:rPr lang="en-GB" dirty="0"/>
              <a:t> (15%) </a:t>
            </a:r>
            <a:endParaRPr lang="sr-Latn-RS" dirty="0"/>
          </a:p>
          <a:p>
            <a:r>
              <a:rPr lang="en-GB" dirty="0" err="1"/>
              <a:t>faringitis</a:t>
            </a:r>
            <a:r>
              <a:rPr lang="en-GB" dirty="0"/>
              <a:t> (11%). </a:t>
            </a:r>
            <a:endParaRPr lang="sr-Latn-RS" dirty="0"/>
          </a:p>
          <a:p>
            <a:r>
              <a:rPr lang="en-GB" dirty="0" err="1"/>
              <a:t>Prijavljene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anafilaktičke</a:t>
            </a:r>
            <a:r>
              <a:rPr lang="en-GB" dirty="0"/>
              <a:t> </a:t>
            </a:r>
            <a:r>
              <a:rPr lang="en-GB" dirty="0" err="1"/>
              <a:t>reakcije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omalizumabom</a:t>
            </a:r>
            <a:r>
              <a:rPr lang="en-GB" dirty="0"/>
              <a:t>, </a:t>
            </a:r>
            <a:r>
              <a:rPr lang="en-GB" dirty="0" err="1"/>
              <a:t>koje</a:t>
            </a:r>
            <a:r>
              <a:rPr lang="en-GB" dirty="0"/>
              <a:t> se </a:t>
            </a:r>
            <a:r>
              <a:rPr lang="en-GB" dirty="0" err="1"/>
              <a:t>obično</a:t>
            </a:r>
            <a:r>
              <a:rPr lang="en-GB" dirty="0"/>
              <a:t> </a:t>
            </a:r>
            <a:r>
              <a:rPr lang="en-GB" dirty="0" err="1"/>
              <a:t>javljaju</a:t>
            </a:r>
            <a:r>
              <a:rPr lang="en-GB" dirty="0"/>
              <a:t> u </a:t>
            </a:r>
            <a:r>
              <a:rPr lang="en-GB" dirty="0" err="1"/>
              <a:t>roku</a:t>
            </a:r>
            <a:r>
              <a:rPr lang="en-GB" dirty="0"/>
              <a:t> od 2 </a:t>
            </a:r>
            <a:r>
              <a:rPr lang="en-GB" dirty="0" err="1"/>
              <a:t>sata</a:t>
            </a:r>
            <a:r>
              <a:rPr lang="en-GB" dirty="0"/>
              <a:t> od </a:t>
            </a:r>
            <a:r>
              <a:rPr lang="en-GB" dirty="0" err="1"/>
              <a:t>prve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narednih</a:t>
            </a:r>
            <a:r>
              <a:rPr lang="en-GB" dirty="0"/>
              <a:t> </a:t>
            </a:r>
            <a:r>
              <a:rPr lang="en-GB" dirty="0" err="1"/>
              <a:t>doza</a:t>
            </a:r>
            <a:r>
              <a:rPr lang="en-GB" dirty="0"/>
              <a:t>, </a:t>
            </a:r>
            <a:r>
              <a:rPr lang="en-GB" dirty="0" err="1"/>
              <a:t>iako</a:t>
            </a:r>
            <a:r>
              <a:rPr lang="en-GB" dirty="0"/>
              <a:t> je </a:t>
            </a:r>
            <a:r>
              <a:rPr lang="en-GB" dirty="0" err="1"/>
              <a:t>incidencija</a:t>
            </a:r>
            <a:r>
              <a:rPr lang="en-GB" dirty="0"/>
              <a:t> </a:t>
            </a:r>
            <a:r>
              <a:rPr lang="en-GB" dirty="0" err="1"/>
              <a:t>niska</a:t>
            </a:r>
            <a:r>
              <a:rPr lang="en-GB" dirty="0"/>
              <a:t> (0,1% do 0,2%).</a:t>
            </a:r>
          </a:p>
        </p:txBody>
      </p:sp>
    </p:spTree>
    <p:extLst>
      <p:ext uri="{BB962C8B-B14F-4D97-AF65-F5344CB8AC3E}">
        <p14:creationId xmlns:p14="http://schemas.microsoft.com/office/powerpoint/2010/main" val="2280124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45423-08FA-0A55-B880-88F80818F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Dupilumab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F4AD5-CC1E-F091-A0B3-FF08E1FF6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2769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Dupilumab je </a:t>
            </a:r>
            <a:r>
              <a:rPr lang="en-GB" dirty="0" err="1"/>
              <a:t>potpuno</a:t>
            </a:r>
            <a:r>
              <a:rPr lang="en-GB" dirty="0"/>
              <a:t> </a:t>
            </a:r>
            <a:r>
              <a:rPr lang="en-GB" dirty="0" err="1"/>
              <a:t>humano</a:t>
            </a:r>
            <a:r>
              <a:rPr lang="en-GB" dirty="0"/>
              <a:t> </a:t>
            </a:r>
            <a:r>
              <a:rPr lang="en-GB" dirty="0" err="1"/>
              <a:t>monoklonsko</a:t>
            </a:r>
            <a:r>
              <a:rPr lang="en-GB" dirty="0"/>
              <a:t> </a:t>
            </a:r>
            <a:r>
              <a:rPr lang="en-GB" dirty="0" err="1"/>
              <a:t>antitelo</a:t>
            </a:r>
            <a:r>
              <a:rPr lang="en-GB" dirty="0"/>
              <a:t> </a:t>
            </a:r>
            <a:r>
              <a:rPr lang="en-GB" dirty="0" err="1"/>
              <a:t>podklase</a:t>
            </a:r>
            <a:r>
              <a:rPr lang="en-GB" dirty="0"/>
              <a:t> </a:t>
            </a:r>
            <a:r>
              <a:rPr lang="en-GB" dirty="0" err="1"/>
              <a:t>imunoglobulina</a:t>
            </a:r>
            <a:r>
              <a:rPr lang="en-GB" dirty="0"/>
              <a:t> G4 </a:t>
            </a:r>
            <a:r>
              <a:rPr lang="sr-Latn-RS" dirty="0"/>
              <a:t>koje</a:t>
            </a:r>
            <a:r>
              <a:rPr lang="en-GB" dirty="0"/>
              <a:t> </a:t>
            </a:r>
            <a:r>
              <a:rPr lang="en-GB" dirty="0" err="1"/>
              <a:t>blokira</a:t>
            </a:r>
            <a:r>
              <a:rPr lang="en-GB" dirty="0"/>
              <a:t> interleukin-4/interleukin-13 (IL-4/IL-13) receptor</a:t>
            </a:r>
            <a:r>
              <a:rPr lang="sr-Latn-RS" dirty="0"/>
              <a:t>e</a:t>
            </a:r>
            <a:r>
              <a:rPr lang="en-GB" dirty="0"/>
              <a:t>.</a:t>
            </a:r>
            <a:endParaRPr lang="sr-Latn-RS" dirty="0"/>
          </a:p>
          <a:p>
            <a:r>
              <a:rPr lang="sr-Latn-RS" dirty="0"/>
              <a:t>Primenjuje se potkožno, jednom na svake 2 nedelje</a:t>
            </a:r>
          </a:p>
          <a:p>
            <a:r>
              <a:rPr lang="sr-Latn-RS" dirty="0"/>
              <a:t>Odrasli i adolescenti  stariji od 12 godina kao dodatni tretman za održavanje teške astme sa upalom tipa 2 koju karakterišu povišeni eozinofili u krvi i/ili povećana frakcija izdahnutog azotnog oksida (FeNO)  koji su neadekvatno kontrolisani sa visokim dozama inhalacionih kortikosteroida (ICS) plus još jedan lek za lečenje održavanja.</a:t>
            </a:r>
          </a:p>
          <a:p>
            <a:r>
              <a:rPr lang="sr-Latn-RS" dirty="0"/>
              <a:t>Indikovan je kod dece uzrasta od 6 do 11 godina kao dodatni tretman za održavanje teške astme sa upalom tipa 2 koju karakterišu povišeni eozinofili u krvi i/ili povećana frakcija izdahnutog azotnog oksida (FeNO), koji su neadekvatno kontrolisani sa srednje do visoke doze inhalacionih kortikosteroida (ICS) plus još jedan lek za lečenje održavanja.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C1ABF3-6A6A-99A8-EF0C-D6A4AA4582C2}"/>
              </a:ext>
            </a:extLst>
          </p:cNvPr>
          <p:cNvSpPr txBox="1"/>
          <p:nvPr/>
        </p:nvSpPr>
        <p:spPr>
          <a:xfrm>
            <a:off x="3029221" y="6149448"/>
            <a:ext cx="8951489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Gade A, Ghani H, Patel P, et al. Dupilumab. [Updated 2024 Feb 28]. In: </a:t>
            </a:r>
            <a:r>
              <a:rPr lang="en-US" sz="1400" dirty="0" err="1"/>
              <a:t>StatPearls</a:t>
            </a:r>
            <a:r>
              <a:rPr lang="en-US" sz="1400" dirty="0"/>
              <a:t> [Internet]. </a:t>
            </a:r>
            <a:endParaRPr lang="sr-Latn-RS" sz="1400" dirty="0"/>
          </a:p>
          <a:p>
            <a:r>
              <a:rPr lang="en-US" sz="1400" dirty="0"/>
              <a:t>Treasure Island (FL): </a:t>
            </a:r>
            <a:r>
              <a:rPr lang="en-US" sz="1400" dirty="0" err="1"/>
              <a:t>StatPearls</a:t>
            </a:r>
            <a:r>
              <a:rPr lang="en-US" sz="1400" dirty="0"/>
              <a:t> Publishing; 2024 Jan-. Available from: https://www.ncbi.nlm.nih.gov/books/NBK585114/</a:t>
            </a:r>
          </a:p>
        </p:txBody>
      </p:sp>
    </p:spTree>
    <p:extLst>
      <p:ext uri="{BB962C8B-B14F-4D97-AF65-F5344CB8AC3E}">
        <p14:creationId xmlns:p14="http://schemas.microsoft.com/office/powerpoint/2010/main" val="595689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701B-72D1-522F-AB65-E11A0C17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Dupilumab: bezbednost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46C69-27A8-82FC-CBC4-3EDE9BC6C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B</a:t>
            </a:r>
            <a:r>
              <a:rPr lang="en-GB" dirty="0" err="1"/>
              <a:t>olov</a:t>
            </a:r>
            <a:r>
              <a:rPr lang="sr-Latn-RS" dirty="0"/>
              <a:t>i</a:t>
            </a:r>
            <a:r>
              <a:rPr lang="en-GB" dirty="0"/>
              <a:t> u </a:t>
            </a:r>
            <a:r>
              <a:rPr lang="en-GB" dirty="0" err="1"/>
              <a:t>zglobovima</a:t>
            </a:r>
            <a:r>
              <a:rPr lang="en-GB" dirty="0"/>
              <a:t>, </a:t>
            </a:r>
            <a:r>
              <a:rPr lang="en-GB" dirty="0" err="1"/>
              <a:t>oticanje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upal</a:t>
            </a:r>
            <a:r>
              <a:rPr lang="sr-Latn-RS" dirty="0"/>
              <a:t>a</a:t>
            </a:r>
            <a:r>
              <a:rPr lang="en-GB" dirty="0"/>
              <a:t> </a:t>
            </a:r>
            <a:r>
              <a:rPr lang="en-GB" dirty="0" err="1"/>
              <a:t>očnih</a:t>
            </a:r>
            <a:r>
              <a:rPr lang="en-GB" dirty="0"/>
              <a:t> </a:t>
            </a:r>
            <a:r>
              <a:rPr lang="en-GB" dirty="0" err="1"/>
              <a:t>kapaka</a:t>
            </a:r>
            <a:r>
              <a:rPr lang="en-GB" dirty="0"/>
              <a:t>,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alergijske</a:t>
            </a:r>
            <a:r>
              <a:rPr lang="en-GB" dirty="0"/>
              <a:t> </a:t>
            </a:r>
            <a:r>
              <a:rPr lang="en-GB" dirty="0" err="1"/>
              <a:t>reakcije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kratak</a:t>
            </a:r>
            <a:r>
              <a:rPr lang="en-GB" dirty="0"/>
              <a:t> dah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sr-Latn-RS" dirty="0"/>
              <a:t>zviždanje u plućima.</a:t>
            </a:r>
          </a:p>
          <a:p>
            <a:r>
              <a:rPr lang="sr-Latn-RS" dirty="0"/>
              <a:t>N</a:t>
            </a:r>
            <a:r>
              <a:rPr lang="en-GB" dirty="0" err="1"/>
              <a:t>ajčešći</a:t>
            </a:r>
            <a:r>
              <a:rPr lang="en-GB" dirty="0"/>
              <a:t> </a:t>
            </a:r>
            <a:r>
              <a:rPr lang="en-GB" dirty="0" err="1"/>
              <a:t>neželjeni</a:t>
            </a:r>
            <a:r>
              <a:rPr lang="en-GB" dirty="0"/>
              <a:t> </a:t>
            </a:r>
            <a:r>
              <a:rPr lang="en-GB" dirty="0" err="1"/>
              <a:t>efekti</a:t>
            </a:r>
            <a:r>
              <a:rPr lang="en-GB" dirty="0"/>
              <a:t> </a:t>
            </a:r>
            <a:r>
              <a:rPr lang="en-GB" dirty="0" err="1"/>
              <a:t>primećeni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atopijskim</a:t>
            </a:r>
            <a:r>
              <a:rPr lang="en-GB" dirty="0"/>
              <a:t> </a:t>
            </a:r>
            <a:r>
              <a:rPr lang="en-GB" dirty="0" err="1"/>
              <a:t>dermatitisom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dupilumabu</a:t>
            </a:r>
            <a:r>
              <a:rPr lang="en-GB" dirty="0"/>
              <a:t> </a:t>
            </a:r>
            <a:r>
              <a:rPr lang="en-GB" dirty="0" err="1"/>
              <a:t>uključuju</a:t>
            </a:r>
            <a:r>
              <a:rPr lang="en-GB" dirty="0"/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reakcije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na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mestu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injekcije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i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upalu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oka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i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očnih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kapaka</a:t>
            </a:r>
            <a:r>
              <a:rPr lang="en-GB" dirty="0"/>
              <a:t>, </a:t>
            </a:r>
            <a:r>
              <a:rPr lang="en-GB" dirty="0" err="1"/>
              <a:t>uključujući</a:t>
            </a:r>
            <a:r>
              <a:rPr lang="en-GB" dirty="0"/>
              <a:t> </a:t>
            </a:r>
            <a:r>
              <a:rPr lang="en-GB" dirty="0" err="1"/>
              <a:t>crvenilo</a:t>
            </a:r>
            <a:r>
              <a:rPr lang="en-GB" dirty="0"/>
              <a:t>, </a:t>
            </a:r>
            <a:r>
              <a:rPr lang="en-GB" dirty="0" err="1"/>
              <a:t>otok</a:t>
            </a:r>
            <a:r>
              <a:rPr lang="en-GB" dirty="0"/>
              <a:t>, </a:t>
            </a:r>
            <a:r>
              <a:rPr lang="en-GB" dirty="0" err="1"/>
              <a:t>svrab</a:t>
            </a:r>
            <a:r>
              <a:rPr lang="en-GB" dirty="0"/>
              <a:t>, </a:t>
            </a:r>
            <a:r>
              <a:rPr lang="en-GB" dirty="0" err="1"/>
              <a:t>zamagljen</a:t>
            </a:r>
            <a:r>
              <a:rPr lang="en-GB" dirty="0"/>
              <a:t> vid </a:t>
            </a:r>
            <a:r>
              <a:rPr lang="en-GB" dirty="0" err="1"/>
              <a:t>i</a:t>
            </a:r>
            <a:r>
              <a:rPr lang="en-GB" dirty="0"/>
              <a:t> herpes u </a:t>
            </a:r>
            <a:r>
              <a:rPr lang="en-GB" dirty="0" err="1"/>
              <a:t>ustima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usnama</a:t>
            </a:r>
            <a:r>
              <a:rPr lang="en-GB" dirty="0"/>
              <a:t>.[</a:t>
            </a:r>
            <a:endParaRPr lang="sr-Latn-RS" dirty="0"/>
          </a:p>
          <a:p>
            <a:r>
              <a:rPr lang="en-GB" b="1" u="sng" dirty="0" err="1">
                <a:solidFill>
                  <a:srgbClr val="FF0000"/>
                </a:solidFill>
              </a:rPr>
              <a:t>Nazofaringitis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i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glavobolja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češće</a:t>
            </a:r>
            <a:r>
              <a:rPr lang="en-GB" dirty="0"/>
              <a:t> </a:t>
            </a:r>
            <a:r>
              <a:rPr lang="en-GB" dirty="0" err="1"/>
              <a:t>prijavljivani</a:t>
            </a:r>
            <a:r>
              <a:rPr lang="en-GB" dirty="0"/>
              <a:t> </a:t>
            </a:r>
            <a:r>
              <a:rPr lang="en-GB" dirty="0" err="1"/>
              <a:t>među</a:t>
            </a:r>
            <a:r>
              <a:rPr lang="en-GB" dirty="0"/>
              <a:t> </a:t>
            </a:r>
            <a:r>
              <a:rPr lang="en-GB" dirty="0" err="1"/>
              <a:t>pacijentima</a:t>
            </a:r>
            <a:r>
              <a:rPr lang="en-GB" dirty="0"/>
              <a:t> koji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primali</a:t>
            </a:r>
            <a:r>
              <a:rPr lang="en-GB" dirty="0"/>
              <a:t> dupilumab </a:t>
            </a:r>
            <a:r>
              <a:rPr lang="en-GB" dirty="0" err="1"/>
              <a:t>nego</a:t>
            </a:r>
            <a:r>
              <a:rPr lang="en-GB" dirty="0"/>
              <a:t> </a:t>
            </a:r>
            <a:r>
              <a:rPr lang="en-GB" dirty="0" err="1"/>
              <a:t>onima</a:t>
            </a:r>
            <a:r>
              <a:rPr lang="en-GB" dirty="0"/>
              <a:t> koji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primali</a:t>
            </a:r>
            <a:r>
              <a:rPr lang="en-GB" dirty="0"/>
              <a:t> placebo.</a:t>
            </a:r>
            <a:endParaRPr lang="sr-Latn-RS" dirty="0"/>
          </a:p>
          <a:p>
            <a:r>
              <a:rPr lang="en-GB" dirty="0"/>
              <a:t>Dupilumab </a:t>
            </a:r>
            <a:r>
              <a:rPr lang="en-GB" dirty="0" err="1"/>
              <a:t>može</a:t>
            </a:r>
            <a:r>
              <a:rPr lang="en-GB" dirty="0"/>
              <a:t> da </a:t>
            </a:r>
            <a:r>
              <a:rPr lang="en-GB" dirty="0" err="1"/>
              <a:t>izazove</a:t>
            </a:r>
            <a:r>
              <a:rPr lang="en-GB" dirty="0"/>
              <a:t> </a:t>
            </a:r>
            <a:r>
              <a:rPr lang="en-GB" dirty="0" err="1"/>
              <a:t>različite</a:t>
            </a:r>
            <a:r>
              <a:rPr lang="en-GB" dirty="0"/>
              <a:t> </a:t>
            </a:r>
            <a:r>
              <a:rPr lang="en-GB" dirty="0" err="1"/>
              <a:t>oblike</a:t>
            </a:r>
            <a:r>
              <a:rPr lang="en-GB" dirty="0"/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artropatije</a:t>
            </a:r>
            <a:r>
              <a:rPr lang="en-GB" b="1" u="sng" dirty="0">
                <a:solidFill>
                  <a:srgbClr val="FF0000"/>
                </a:solidFill>
              </a:rPr>
              <a:t>, </a:t>
            </a:r>
            <a:r>
              <a:rPr lang="en-GB" b="1" u="sng" dirty="0" err="1">
                <a:solidFill>
                  <a:srgbClr val="FF0000"/>
                </a:solidFill>
              </a:rPr>
              <a:t>entezitisa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i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b="1" u="sng" dirty="0" err="1">
                <a:solidFill>
                  <a:srgbClr val="FF0000"/>
                </a:solidFill>
              </a:rPr>
              <a:t>tendinopatije</a:t>
            </a:r>
            <a:r>
              <a:rPr lang="en-GB" b="1" u="sng" dirty="0">
                <a:solidFill>
                  <a:srgbClr val="FF0000"/>
                </a:solidFill>
              </a:rPr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određenih</a:t>
            </a:r>
            <a:r>
              <a:rPr lang="en-GB" dirty="0"/>
              <a:t> </a:t>
            </a:r>
            <a:r>
              <a:rPr lang="en-GB" dirty="0" err="1"/>
              <a:t>visoko</a:t>
            </a:r>
            <a:r>
              <a:rPr lang="en-GB" dirty="0"/>
              <a:t> </a:t>
            </a:r>
            <a:r>
              <a:rPr lang="en-GB" dirty="0" err="1"/>
              <a:t>atopijskih</a:t>
            </a:r>
            <a:r>
              <a:rPr lang="en-GB" dirty="0"/>
              <a:t> </a:t>
            </a:r>
            <a:r>
              <a:rPr lang="en-GB" dirty="0" err="1"/>
              <a:t>osoba</a:t>
            </a:r>
            <a:r>
              <a:rPr lang="en-GB" dirty="0"/>
              <a:t> </a:t>
            </a:r>
            <a:r>
              <a:rPr lang="en-GB" dirty="0" err="1"/>
              <a:t>tako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pojačava</a:t>
            </a:r>
            <a:r>
              <a:rPr lang="en-GB" dirty="0"/>
              <a:t> IL-17 </a:t>
            </a:r>
            <a:r>
              <a:rPr lang="en-GB" dirty="0" err="1"/>
              <a:t>posredovani</a:t>
            </a:r>
            <a:r>
              <a:rPr lang="en-GB" dirty="0"/>
              <a:t> </a:t>
            </a:r>
            <a:r>
              <a:rPr lang="en-GB" dirty="0" err="1"/>
              <a:t>periferni</a:t>
            </a:r>
            <a:r>
              <a:rPr lang="en-GB" dirty="0"/>
              <a:t> </a:t>
            </a:r>
            <a:r>
              <a:rPr lang="en-GB" dirty="0" err="1"/>
              <a:t>spondiloartritis</a:t>
            </a:r>
            <a:r>
              <a:rPr lang="en-GB" dirty="0"/>
              <a:t>/</a:t>
            </a:r>
            <a:r>
              <a:rPr lang="en-GB" dirty="0" err="1"/>
              <a:t>psorijatični</a:t>
            </a:r>
            <a:r>
              <a:rPr lang="en-GB" dirty="0"/>
              <a:t> </a:t>
            </a:r>
            <a:r>
              <a:rPr lang="en-GB" dirty="0" err="1"/>
              <a:t>artritis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803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17A49-32F5-6E50-388C-F63A5A722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Mepolizumab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59D91-F9F3-AE95-80BC-C949DEA45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3859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Mepolizumab je </a:t>
            </a:r>
            <a:r>
              <a:rPr lang="en-GB" dirty="0" err="1"/>
              <a:t>humanizovano</a:t>
            </a:r>
            <a:r>
              <a:rPr lang="en-GB" dirty="0"/>
              <a:t> </a:t>
            </a:r>
            <a:r>
              <a:rPr lang="en-GB" dirty="0" err="1"/>
              <a:t>monoklonsko</a:t>
            </a:r>
            <a:r>
              <a:rPr lang="en-GB" dirty="0"/>
              <a:t> </a:t>
            </a:r>
            <a:r>
              <a:rPr lang="en-GB" dirty="0" err="1"/>
              <a:t>antitelo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selektivno</a:t>
            </a:r>
            <a:r>
              <a:rPr lang="en-GB" dirty="0"/>
              <a:t> </a:t>
            </a:r>
            <a:r>
              <a:rPr lang="en-GB" dirty="0" err="1"/>
              <a:t>cilja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interleukin-5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odobreno</a:t>
            </a:r>
            <a:r>
              <a:rPr lang="en-GB" dirty="0"/>
              <a:t> je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dodatni</a:t>
            </a:r>
            <a:r>
              <a:rPr lang="en-GB" dirty="0"/>
              <a:t> </a:t>
            </a:r>
            <a:r>
              <a:rPr lang="en-GB" dirty="0" err="1"/>
              <a:t>tretman</a:t>
            </a:r>
            <a:r>
              <a:rPr lang="en-GB" dirty="0"/>
              <a:t> za </a:t>
            </a:r>
            <a:r>
              <a:rPr lang="en-GB" dirty="0" err="1"/>
              <a:t>pacijente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teškom</a:t>
            </a:r>
            <a:r>
              <a:rPr lang="en-GB" dirty="0"/>
              <a:t> </a:t>
            </a:r>
            <a:r>
              <a:rPr lang="en-GB" dirty="0" err="1"/>
              <a:t>eozinofilnom</a:t>
            </a:r>
            <a:r>
              <a:rPr lang="en-GB" dirty="0"/>
              <a:t> </a:t>
            </a:r>
            <a:r>
              <a:rPr lang="en-GB" dirty="0" err="1"/>
              <a:t>astmom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Tokom</a:t>
            </a:r>
            <a:r>
              <a:rPr lang="en-GB" dirty="0"/>
              <a:t> </a:t>
            </a:r>
            <a:r>
              <a:rPr lang="en-GB" dirty="0" err="1"/>
              <a:t>programa</a:t>
            </a:r>
            <a:r>
              <a:rPr lang="en-GB" dirty="0"/>
              <a:t> </a:t>
            </a:r>
            <a:r>
              <a:rPr lang="en-GB" dirty="0" err="1"/>
              <a:t>kliničkog</a:t>
            </a:r>
            <a:r>
              <a:rPr lang="en-GB" dirty="0"/>
              <a:t> </a:t>
            </a:r>
            <a:r>
              <a:rPr lang="en-GB" dirty="0" err="1"/>
              <a:t>razvoja</a:t>
            </a:r>
            <a:r>
              <a:rPr lang="en-GB" dirty="0"/>
              <a:t> </a:t>
            </a:r>
            <a:r>
              <a:rPr lang="en-GB" dirty="0" err="1"/>
              <a:t>mepolizumaba</a:t>
            </a:r>
            <a:r>
              <a:rPr lang="en-GB" dirty="0"/>
              <a:t>, </a:t>
            </a:r>
            <a:r>
              <a:rPr lang="en-GB" dirty="0" err="1"/>
              <a:t>pacijenti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teškom</a:t>
            </a:r>
            <a:r>
              <a:rPr lang="en-GB" dirty="0"/>
              <a:t> </a:t>
            </a:r>
            <a:r>
              <a:rPr lang="en-GB" dirty="0" err="1"/>
              <a:t>eozinofilnom</a:t>
            </a:r>
            <a:r>
              <a:rPr lang="en-GB" dirty="0"/>
              <a:t> </a:t>
            </a:r>
            <a:r>
              <a:rPr lang="en-GB" dirty="0" err="1"/>
              <a:t>astmom</a:t>
            </a:r>
            <a:r>
              <a:rPr lang="en-GB" dirty="0"/>
              <a:t> </a:t>
            </a:r>
            <a:r>
              <a:rPr lang="en-GB" dirty="0" err="1"/>
              <a:t>lečeni</a:t>
            </a:r>
            <a:r>
              <a:rPr lang="en-GB" dirty="0"/>
              <a:t> </a:t>
            </a:r>
            <a:r>
              <a:rPr lang="en-GB" dirty="0" err="1"/>
              <a:t>mepolizumabom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pokazali</a:t>
            </a:r>
            <a:r>
              <a:rPr lang="en-GB" dirty="0"/>
              <a:t> </a:t>
            </a:r>
            <a:r>
              <a:rPr lang="en-GB" dirty="0" err="1"/>
              <a:t>dosledno</a:t>
            </a:r>
            <a:r>
              <a:rPr lang="en-GB" dirty="0"/>
              <a:t> </a:t>
            </a:r>
            <a:r>
              <a:rPr lang="en-GB" dirty="0" err="1"/>
              <a:t>smanjenje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klinički</a:t>
            </a:r>
            <a:r>
              <a:rPr lang="en-GB" dirty="0"/>
              <a:t> </a:t>
            </a:r>
            <a:r>
              <a:rPr lang="en-GB" dirty="0" err="1"/>
              <a:t>značajnih</a:t>
            </a:r>
            <a:r>
              <a:rPr lang="en-GB" dirty="0"/>
              <a:t> </a:t>
            </a:r>
            <a:r>
              <a:rPr lang="en-GB" dirty="0" err="1"/>
              <a:t>egzacerbacija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potrebe</a:t>
            </a:r>
            <a:r>
              <a:rPr lang="en-GB" dirty="0"/>
              <a:t> za </a:t>
            </a:r>
            <a:r>
              <a:rPr lang="en-GB" dirty="0" err="1"/>
              <a:t>sistemskim</a:t>
            </a:r>
            <a:r>
              <a:rPr lang="en-GB" dirty="0"/>
              <a:t> </a:t>
            </a:r>
            <a:r>
              <a:rPr lang="en-GB" dirty="0" err="1"/>
              <a:t>kortikosteroidima</a:t>
            </a:r>
            <a:r>
              <a:rPr lang="en-GB" dirty="0"/>
              <a:t>; </a:t>
            </a:r>
            <a:r>
              <a:rPr lang="en-GB" dirty="0" err="1"/>
              <a:t>poboljšanja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takođe</a:t>
            </a:r>
            <a:r>
              <a:rPr lang="en-GB" dirty="0"/>
              <a:t> </a:t>
            </a:r>
            <a:r>
              <a:rPr lang="en-GB" dirty="0" err="1"/>
              <a:t>primećena</a:t>
            </a:r>
            <a:r>
              <a:rPr lang="en-GB" dirty="0"/>
              <a:t> u </a:t>
            </a:r>
            <a:r>
              <a:rPr lang="en-GB" dirty="0" err="1"/>
              <a:t>parametrima</a:t>
            </a:r>
            <a:r>
              <a:rPr lang="en-GB" dirty="0"/>
              <a:t> </a:t>
            </a:r>
            <a:r>
              <a:rPr lang="en-GB" dirty="0" err="1"/>
              <a:t>funkcije</a:t>
            </a:r>
            <a:r>
              <a:rPr lang="en-GB" dirty="0"/>
              <a:t> </a:t>
            </a:r>
            <a:r>
              <a:rPr lang="en-GB" dirty="0" err="1"/>
              <a:t>pluća</a:t>
            </a:r>
            <a:r>
              <a:rPr lang="en-GB" dirty="0"/>
              <a:t>, </a:t>
            </a:r>
            <a:r>
              <a:rPr lang="en-GB" dirty="0" err="1"/>
              <a:t>kontroli</a:t>
            </a:r>
            <a:r>
              <a:rPr lang="en-GB" dirty="0"/>
              <a:t> </a:t>
            </a:r>
            <a:r>
              <a:rPr lang="en-GB" dirty="0" err="1"/>
              <a:t>simptoma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kvalitetu</a:t>
            </a:r>
            <a:r>
              <a:rPr lang="en-GB" dirty="0"/>
              <a:t> </a:t>
            </a:r>
            <a:r>
              <a:rPr lang="en-GB" dirty="0" err="1"/>
              <a:t>života</a:t>
            </a:r>
            <a:r>
              <a:rPr lang="en-GB" dirty="0"/>
              <a:t> u </a:t>
            </a:r>
            <a:r>
              <a:rPr lang="en-GB" dirty="0" err="1"/>
              <a:t>vezi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zdravljem</a:t>
            </a:r>
            <a:r>
              <a:rPr lang="en-GB" dirty="0"/>
              <a:t>, u </a:t>
            </a:r>
            <a:r>
              <a:rPr lang="en-GB" dirty="0" err="1"/>
              <a:t>poređenju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placebo</a:t>
            </a:r>
            <a:endParaRPr lang="sr-Latn-RS" dirty="0"/>
          </a:p>
          <a:p>
            <a:r>
              <a:rPr lang="sr-Latn-RS" dirty="0"/>
              <a:t>Dozira se 100mg potkožna injekcija na 4 nedelje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5094F7-18B9-E95C-D730-7EC009D8919A}"/>
              </a:ext>
            </a:extLst>
          </p:cNvPr>
          <p:cNvSpPr txBox="1"/>
          <p:nvPr/>
        </p:nvSpPr>
        <p:spPr>
          <a:xfrm>
            <a:off x="2188724" y="6070060"/>
            <a:ext cx="9318577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Gibson PG, </a:t>
            </a:r>
            <a:r>
              <a:rPr lang="en-US" sz="1400" dirty="0" err="1"/>
              <a:t>Prazma</a:t>
            </a:r>
            <a:r>
              <a:rPr lang="en-US" sz="1400" dirty="0"/>
              <a:t> CM, </a:t>
            </a:r>
            <a:r>
              <a:rPr lang="en-US" sz="1400" dirty="0" err="1"/>
              <a:t>Chupp</a:t>
            </a:r>
            <a:r>
              <a:rPr lang="en-US" sz="1400" dirty="0"/>
              <a:t> GL, Bradford ES, </a:t>
            </a:r>
            <a:r>
              <a:rPr lang="en-US" sz="1400" dirty="0" err="1"/>
              <a:t>Forshag</a:t>
            </a:r>
            <a:r>
              <a:rPr lang="en-US" sz="1400" dirty="0"/>
              <a:t> M, Mallett SA, Yancey SW, Smith SG, Bel EH. Mepolizumab improves </a:t>
            </a:r>
            <a:endParaRPr lang="sr-Latn-RS" sz="1400" dirty="0"/>
          </a:p>
          <a:p>
            <a:r>
              <a:rPr lang="en-US" sz="1400" dirty="0"/>
              <a:t>clinical outcomes in patients with severe asthma and comorbid conditions. Respir Res. 2021;22(1):171.</a:t>
            </a:r>
          </a:p>
        </p:txBody>
      </p:sp>
    </p:spTree>
    <p:extLst>
      <p:ext uri="{BB962C8B-B14F-4D97-AF65-F5344CB8AC3E}">
        <p14:creationId xmlns:p14="http://schemas.microsoft.com/office/powerpoint/2010/main" val="3150584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2CE28-7D2F-4290-5B1E-3E17801C7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Mepolizumab: bezbednost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46D7E-D50A-6479-B15C-42211008A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Akutne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odložene</a:t>
            </a:r>
            <a:r>
              <a:rPr lang="en-US" dirty="0"/>
              <a:t> </a:t>
            </a:r>
            <a:r>
              <a:rPr lang="en-US" dirty="0" err="1"/>
              <a:t>sistemske</a:t>
            </a:r>
            <a:r>
              <a:rPr lang="en-US" dirty="0"/>
              <a:t> </a:t>
            </a:r>
            <a:r>
              <a:rPr lang="en-US" dirty="0" err="1"/>
              <a:t>reakcije</a:t>
            </a:r>
            <a:r>
              <a:rPr lang="en-US" dirty="0"/>
              <a:t>, </a:t>
            </a:r>
            <a:r>
              <a:rPr lang="en-US" dirty="0" err="1"/>
              <a:t>uključujući</a:t>
            </a:r>
            <a:r>
              <a:rPr lang="en-US" dirty="0"/>
              <a:t> </a:t>
            </a:r>
            <a:r>
              <a:rPr lang="en-US" dirty="0" err="1"/>
              <a:t>reakcije</a:t>
            </a:r>
            <a:r>
              <a:rPr lang="en-US" dirty="0"/>
              <a:t> </a:t>
            </a:r>
            <a:r>
              <a:rPr lang="en-US" dirty="0" err="1"/>
              <a:t>preosetljivosti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anafilaksa</a:t>
            </a:r>
            <a:r>
              <a:rPr lang="en-US" dirty="0"/>
              <a:t>, </a:t>
            </a:r>
            <a:r>
              <a:rPr lang="en-US" dirty="0" err="1"/>
              <a:t>urtikarija</a:t>
            </a:r>
            <a:r>
              <a:rPr lang="en-US" dirty="0"/>
              <a:t>, </a:t>
            </a:r>
            <a:r>
              <a:rPr lang="en-US" dirty="0" err="1"/>
              <a:t>angioedem</a:t>
            </a:r>
            <a:r>
              <a:rPr lang="en-US" dirty="0"/>
              <a:t>, </a:t>
            </a:r>
            <a:r>
              <a:rPr lang="en-US" dirty="0" err="1"/>
              <a:t>osip</a:t>
            </a:r>
            <a:r>
              <a:rPr lang="en-US" dirty="0"/>
              <a:t>, </a:t>
            </a:r>
            <a:r>
              <a:rPr lang="en-US" dirty="0" err="1"/>
              <a:t>bronhospazam</a:t>
            </a:r>
            <a:r>
              <a:rPr lang="en-US" dirty="0"/>
              <a:t>, </a:t>
            </a:r>
            <a:r>
              <a:rPr lang="en-US" dirty="0" err="1"/>
              <a:t>hipotenzija</a:t>
            </a:r>
            <a:r>
              <a:rPr lang="en-US" dirty="0"/>
              <a:t>). Ove </a:t>
            </a:r>
            <a:r>
              <a:rPr lang="en-US" dirty="0" err="1"/>
              <a:t>reakcije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od </a:t>
            </a:r>
            <a:r>
              <a:rPr lang="en-US" dirty="0" err="1"/>
              <a:t>nekoliko</a:t>
            </a:r>
            <a:r>
              <a:rPr lang="en-US" dirty="0"/>
              <a:t> sati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primene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odložen</a:t>
            </a:r>
            <a:r>
              <a:rPr lang="en-US" dirty="0"/>
              <a:t> </a:t>
            </a:r>
            <a:r>
              <a:rPr lang="en-US" dirty="0" err="1"/>
              <a:t>početak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., </a:t>
            </a:r>
            <a:r>
              <a:rPr lang="en-US" dirty="0" err="1"/>
              <a:t>obično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od </a:t>
            </a:r>
            <a:r>
              <a:rPr lang="en-US" dirty="0" err="1"/>
              <a:t>nekoliko</a:t>
            </a:r>
            <a:r>
              <a:rPr lang="en-US" dirty="0"/>
              <a:t> dana). Ove </a:t>
            </a:r>
            <a:r>
              <a:rPr lang="en-US" dirty="0" err="1"/>
              <a:t>reakcije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javiti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put </a:t>
            </a:r>
            <a:r>
              <a:rPr lang="sr-Latn-RS" dirty="0"/>
              <a:t>i posle </a:t>
            </a:r>
            <a:r>
              <a:rPr lang="en-US" dirty="0" err="1"/>
              <a:t>dužeg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lečenja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Eozinofili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uključeni</a:t>
            </a:r>
            <a:r>
              <a:rPr lang="en-US" dirty="0"/>
              <a:t> u </a:t>
            </a:r>
            <a:r>
              <a:rPr lang="en-US" dirty="0" err="1"/>
              <a:t>imunološki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infekcije</a:t>
            </a:r>
            <a:r>
              <a:rPr lang="en-US" dirty="0"/>
              <a:t> </a:t>
            </a:r>
            <a:r>
              <a:rPr lang="en-US" dirty="0" err="1"/>
              <a:t>helmintima</a:t>
            </a:r>
            <a:r>
              <a:rPr lang="en-US" dirty="0"/>
              <a:t>. </a:t>
            </a:r>
            <a:r>
              <a:rPr lang="en-US" dirty="0" err="1"/>
              <a:t>Pacijente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vec</a:t>
            </a:r>
            <a:r>
              <a:rPr lang="en-US" dirty="0"/>
              <a:t>́ </a:t>
            </a:r>
            <a:r>
              <a:rPr lang="en-US" dirty="0" err="1"/>
              <a:t>postojećim</a:t>
            </a:r>
            <a:r>
              <a:rPr lang="en-US" dirty="0"/>
              <a:t> </a:t>
            </a:r>
            <a:r>
              <a:rPr lang="en-US" dirty="0" err="1"/>
              <a:t>infekcijama</a:t>
            </a:r>
            <a:r>
              <a:rPr lang="en-US" dirty="0"/>
              <a:t> </a:t>
            </a:r>
            <a:r>
              <a:rPr lang="en-US" dirty="0" err="1"/>
              <a:t>helmintima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lečiti</a:t>
            </a:r>
            <a:r>
              <a:rPr lang="en-US" dirty="0"/>
              <a:t> pre </a:t>
            </a:r>
            <a:r>
              <a:rPr lang="en-US" dirty="0" err="1"/>
              <a:t>početka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. Ako se </a:t>
            </a:r>
            <a:r>
              <a:rPr lang="en-US" dirty="0" err="1"/>
              <a:t>pacijenti</a:t>
            </a:r>
            <a:r>
              <a:rPr lang="en-US" dirty="0"/>
              <a:t> </a:t>
            </a:r>
            <a:r>
              <a:rPr lang="en-US" dirty="0" err="1"/>
              <a:t>inficiraju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terapiju</a:t>
            </a:r>
            <a:r>
              <a:rPr lang="en-US" dirty="0"/>
              <a:t> </a:t>
            </a:r>
            <a:r>
              <a:rPr lang="en-US" dirty="0" err="1"/>
              <a:t>mepolizumabom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reaguju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helminta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razmotriti</a:t>
            </a:r>
            <a:r>
              <a:rPr lang="en-US" dirty="0"/>
              <a:t> </a:t>
            </a:r>
            <a:r>
              <a:rPr lang="en-US" dirty="0" err="1"/>
              <a:t>privremeni</a:t>
            </a:r>
            <a:r>
              <a:rPr lang="en-US" dirty="0"/>
              <a:t> </a:t>
            </a:r>
            <a:r>
              <a:rPr lang="en-US" dirty="0" err="1"/>
              <a:t>prekid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Glavobolja</a:t>
            </a:r>
          </a:p>
          <a:p>
            <a:r>
              <a:rPr lang="sr-Latn-RS" dirty="0"/>
              <a:t>Rekacija na mestu primene u smislu upale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68DB8F-741E-0B81-51E9-F94C0F4E38B8}"/>
              </a:ext>
            </a:extLst>
          </p:cNvPr>
          <p:cNvSpPr txBox="1"/>
          <p:nvPr/>
        </p:nvSpPr>
        <p:spPr>
          <a:xfrm>
            <a:off x="3180944" y="6176963"/>
            <a:ext cx="872226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Nucala 100 mg solution for injection in pre-filled pen - Summary of Product Characteristics (SmPC) - (</a:t>
            </a:r>
            <a:r>
              <a:rPr lang="en-US" sz="1400" dirty="0" err="1"/>
              <a:t>emc</a:t>
            </a:r>
            <a:r>
              <a:rPr lang="en-US" sz="1400" dirty="0"/>
              <a:t>) [Internet]. </a:t>
            </a:r>
            <a:endParaRPr lang="sr-Latn-RS" sz="1400" dirty="0"/>
          </a:p>
          <a:p>
            <a:r>
              <a:rPr lang="en-US" sz="1400" dirty="0"/>
              <a:t>[cited 2024 Dec 24]. Available from: https://www.medicines.org.uk/emc/product/10563/smpc</a:t>
            </a:r>
          </a:p>
        </p:txBody>
      </p:sp>
    </p:spTree>
    <p:extLst>
      <p:ext uri="{BB962C8B-B14F-4D97-AF65-F5344CB8AC3E}">
        <p14:creationId xmlns:p14="http://schemas.microsoft.com/office/powerpoint/2010/main" val="1793587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44873-B782-8A1C-BC72-0206407AA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Benralizumab: efikasnost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A0B8E-0D9C-6AB4-AD66-660E09785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178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1205 </a:t>
            </a:r>
            <a:r>
              <a:rPr lang="sr-Latn-RS" dirty="0"/>
              <a:t>pacijenata ; </a:t>
            </a:r>
            <a:r>
              <a:rPr lang="en-GB" dirty="0"/>
              <a:t>407 </a:t>
            </a:r>
            <a:r>
              <a:rPr lang="en-GB" dirty="0" err="1"/>
              <a:t>na</a:t>
            </a:r>
            <a:r>
              <a:rPr lang="en-GB" dirty="0"/>
              <a:t> placebo, 400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benralizumab</a:t>
            </a:r>
            <a:r>
              <a:rPr lang="en-GB" dirty="0"/>
              <a:t> 30 mg </a:t>
            </a:r>
            <a:r>
              <a:rPr lang="sr-Latn-RS" dirty="0"/>
              <a:t>svake 4 nedelje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398</a:t>
            </a:r>
            <a:r>
              <a:rPr lang="sr-Latn-RS" dirty="0"/>
              <a:t> na </a:t>
            </a:r>
            <a:r>
              <a:rPr lang="en-GB" dirty="0"/>
              <a:t>30 mg </a:t>
            </a:r>
            <a:r>
              <a:rPr lang="en-GB" dirty="0" err="1"/>
              <a:t>benral</a:t>
            </a:r>
            <a:r>
              <a:rPr lang="sr-Latn-RS" dirty="0"/>
              <a:t>izumaba svakih 8 nedelja</a:t>
            </a:r>
          </a:p>
          <a:p>
            <a:r>
              <a:rPr lang="en-GB" dirty="0"/>
              <a:t>U </a:t>
            </a:r>
            <a:r>
              <a:rPr lang="en-GB" dirty="0" err="1"/>
              <a:t>poređenju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placebom</a:t>
            </a:r>
            <a:r>
              <a:rPr lang="en-GB" dirty="0"/>
              <a:t>, </a:t>
            </a:r>
            <a:r>
              <a:rPr lang="en-GB" dirty="0" err="1"/>
              <a:t>benralizumab</a:t>
            </a:r>
            <a:r>
              <a:rPr lang="en-GB" dirty="0"/>
              <a:t> je </a:t>
            </a:r>
            <a:r>
              <a:rPr lang="en-GB" dirty="0" err="1"/>
              <a:t>smanjio</a:t>
            </a:r>
            <a:r>
              <a:rPr lang="en-GB" dirty="0"/>
              <a:t> </a:t>
            </a:r>
            <a:r>
              <a:rPr lang="en-GB" dirty="0" err="1"/>
              <a:t>godišnju</a:t>
            </a:r>
            <a:r>
              <a:rPr lang="en-GB" dirty="0"/>
              <a:t> </a:t>
            </a:r>
            <a:r>
              <a:rPr lang="en-GB" dirty="0" err="1"/>
              <a:t>stopu</a:t>
            </a:r>
            <a:r>
              <a:rPr lang="en-GB" dirty="0"/>
              <a:t> </a:t>
            </a:r>
            <a:r>
              <a:rPr lang="en-GB" dirty="0" err="1"/>
              <a:t>pogoršanja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</a:t>
            </a:r>
            <a:r>
              <a:rPr lang="en-GB" dirty="0" err="1"/>
              <a:t>tokom</a:t>
            </a:r>
            <a:r>
              <a:rPr lang="en-GB" dirty="0"/>
              <a:t> 48 </a:t>
            </a:r>
            <a:r>
              <a:rPr lang="en-GB" dirty="0" err="1"/>
              <a:t>nedelja</a:t>
            </a:r>
            <a:r>
              <a:rPr lang="en-GB" dirty="0"/>
              <a:t> </a:t>
            </a:r>
            <a:r>
              <a:rPr lang="en-GB" dirty="0" err="1"/>
              <a:t>kada</a:t>
            </a:r>
            <a:r>
              <a:rPr lang="en-GB" dirty="0"/>
              <a:t> je </a:t>
            </a:r>
            <a:r>
              <a:rPr lang="en-GB" dirty="0" err="1"/>
              <a:t>davan</a:t>
            </a:r>
            <a:r>
              <a:rPr lang="en-GB" dirty="0"/>
              <a:t> </a:t>
            </a:r>
            <a:r>
              <a:rPr lang="sr-Latn-RS" dirty="0"/>
              <a:t>na 4 nedelje</a:t>
            </a:r>
            <a:r>
              <a:rPr lang="en-GB" dirty="0"/>
              <a:t> (</a:t>
            </a:r>
            <a:r>
              <a:rPr lang="sr-Latn-RS" dirty="0"/>
              <a:t>OR</a:t>
            </a:r>
            <a:r>
              <a:rPr lang="en-GB" dirty="0"/>
              <a:t> 0·55, 95% CI 0·42–0·71; p&lt;0·0001)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sr-Latn-RS" dirty="0"/>
              <a:t>na osam nedelja</a:t>
            </a:r>
            <a:r>
              <a:rPr lang="en-GB" dirty="0"/>
              <a:t> (0·49, 0· 37–0·64; p&lt;0·0001). Oba </a:t>
            </a:r>
            <a:r>
              <a:rPr lang="en-GB" dirty="0" err="1"/>
              <a:t>režima</a:t>
            </a:r>
            <a:r>
              <a:rPr lang="en-GB" dirty="0"/>
              <a:t> </a:t>
            </a:r>
            <a:r>
              <a:rPr lang="en-GB" dirty="0" err="1"/>
              <a:t>doziranja</a:t>
            </a:r>
            <a:r>
              <a:rPr lang="en-GB" dirty="0"/>
              <a:t> </a:t>
            </a:r>
            <a:r>
              <a:rPr lang="en-GB" dirty="0" err="1"/>
              <a:t>benralizumaba</a:t>
            </a:r>
            <a:r>
              <a:rPr lang="en-GB" dirty="0"/>
              <a:t> </a:t>
            </a:r>
            <a:r>
              <a:rPr lang="en-GB" dirty="0" err="1"/>
              <a:t>značajno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poboljšala</a:t>
            </a:r>
            <a:r>
              <a:rPr lang="en-GB" dirty="0"/>
              <a:t> FEV1 pre</a:t>
            </a:r>
            <a:r>
              <a:rPr lang="sr-Latn-RS" dirty="0"/>
              <a:t> </a:t>
            </a:r>
            <a:r>
              <a:rPr lang="en-GB" dirty="0" err="1"/>
              <a:t>bronhodilatatora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u 48. </a:t>
            </a:r>
            <a:r>
              <a:rPr lang="en-GB" dirty="0" err="1"/>
              <a:t>nedelji</a:t>
            </a:r>
            <a:r>
              <a:rPr lang="en-GB" dirty="0"/>
              <a:t> u </a:t>
            </a:r>
            <a:r>
              <a:rPr lang="en-GB" dirty="0" err="1"/>
              <a:t>poređenju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placebom</a:t>
            </a:r>
            <a:r>
              <a:rPr lang="en-GB" dirty="0"/>
              <a:t> (</a:t>
            </a:r>
            <a:r>
              <a:rPr lang="en-GB" dirty="0" err="1"/>
              <a:t>grupa</a:t>
            </a:r>
            <a:r>
              <a:rPr lang="sr-Latn-RS" dirty="0"/>
              <a:t> na 4 nedelje</a:t>
            </a:r>
            <a:r>
              <a:rPr lang="en-GB" dirty="0"/>
              <a:t> 0,106 L, 95% CI 0,016–0,196; </a:t>
            </a:r>
            <a:r>
              <a:rPr lang="en-GB" dirty="0" err="1"/>
              <a:t>grupa</a:t>
            </a:r>
            <a:r>
              <a:rPr lang="sr-Latn-RS" dirty="0"/>
              <a:t> na 8 nedelja</a:t>
            </a:r>
            <a:r>
              <a:rPr lang="en-GB" dirty="0"/>
              <a:t> 0,159 L, 0·068–0·249). </a:t>
            </a:r>
            <a:endParaRPr lang="sr-Latn-RS" dirty="0"/>
          </a:p>
          <a:p>
            <a:r>
              <a:rPr lang="en-GB" dirty="0"/>
              <a:t>U </a:t>
            </a:r>
            <a:r>
              <a:rPr lang="en-GB" dirty="0" err="1"/>
              <a:t>poređenju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placebom</a:t>
            </a:r>
            <a:r>
              <a:rPr lang="en-GB" dirty="0"/>
              <a:t>, </a:t>
            </a:r>
            <a:r>
              <a:rPr lang="en-GB" dirty="0" err="1"/>
              <a:t>simptomi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poboljšani</a:t>
            </a:r>
            <a:r>
              <a:rPr lang="en-GB" dirty="0"/>
              <a:t> </a:t>
            </a:r>
            <a:r>
              <a:rPr lang="sr-Latn-RS" dirty="0"/>
              <a:t>doznim </a:t>
            </a:r>
            <a:r>
              <a:rPr lang="en-GB" dirty="0" err="1"/>
              <a:t>režimom</a:t>
            </a:r>
            <a:r>
              <a:rPr lang="sr-Latn-RS" dirty="0"/>
              <a:t> na 8 nedelja</a:t>
            </a:r>
            <a:r>
              <a:rPr lang="en-GB" dirty="0"/>
              <a:t> (</a:t>
            </a:r>
            <a:r>
              <a:rPr lang="en-GB" dirty="0" err="1"/>
              <a:t>srednja</a:t>
            </a:r>
            <a:r>
              <a:rPr lang="en-GB" dirty="0"/>
              <a:t> </a:t>
            </a:r>
            <a:r>
              <a:rPr lang="en-GB" dirty="0" err="1"/>
              <a:t>razlika</a:t>
            </a:r>
            <a:r>
              <a:rPr lang="en-GB" dirty="0"/>
              <a:t> -0,25, 95% CI -0,45 do -0,06), </a:t>
            </a:r>
            <a:r>
              <a:rPr lang="en-GB" dirty="0" err="1"/>
              <a:t>ali</a:t>
            </a:r>
            <a:r>
              <a:rPr lang="en-GB" dirty="0"/>
              <a:t> ne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režimom</a:t>
            </a:r>
            <a:r>
              <a:rPr lang="en-GB" dirty="0"/>
              <a:t> </a:t>
            </a:r>
            <a:r>
              <a:rPr lang="sr-Latn-RS" dirty="0"/>
              <a:t>na 4 nedelje </a:t>
            </a:r>
            <a:r>
              <a:rPr lang="en-GB" dirty="0"/>
              <a:t>(-0,08, -0 ·27 do 0·12). </a:t>
            </a:r>
            <a:endParaRPr lang="sr-Latn-RS" dirty="0"/>
          </a:p>
          <a:p>
            <a:r>
              <a:rPr lang="en-GB" dirty="0" err="1"/>
              <a:t>Najčešći</a:t>
            </a:r>
            <a:r>
              <a:rPr lang="en-GB" dirty="0"/>
              <a:t> </a:t>
            </a:r>
            <a:r>
              <a:rPr lang="en-GB" dirty="0" err="1"/>
              <a:t>neželjeni</a:t>
            </a:r>
            <a:r>
              <a:rPr lang="en-GB" dirty="0"/>
              <a:t> </a:t>
            </a:r>
            <a:r>
              <a:rPr lang="en-GB" dirty="0" err="1"/>
              <a:t>događaji</a:t>
            </a:r>
            <a:r>
              <a:rPr lang="en-GB" dirty="0"/>
              <a:t> </a:t>
            </a:r>
            <a:r>
              <a:rPr lang="en-GB" dirty="0" err="1"/>
              <a:t>bili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pogoršanje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(105 [13%] od 797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lečenih</a:t>
            </a:r>
            <a:r>
              <a:rPr lang="en-GB" dirty="0"/>
              <a:t> </a:t>
            </a:r>
            <a:r>
              <a:rPr lang="en-GB" dirty="0" err="1"/>
              <a:t>benralizumabom</a:t>
            </a:r>
            <a:r>
              <a:rPr lang="en-GB" dirty="0"/>
              <a:t> </a:t>
            </a:r>
            <a:r>
              <a:rPr lang="en-GB" dirty="0" err="1"/>
              <a:t>naspram</a:t>
            </a:r>
            <a:r>
              <a:rPr lang="en-GB" dirty="0"/>
              <a:t> 78 [19%] od 407 </a:t>
            </a:r>
            <a:r>
              <a:rPr lang="en-GB" dirty="0" err="1"/>
              <a:t>pacijenata</a:t>
            </a:r>
            <a:r>
              <a:rPr lang="en-GB" dirty="0"/>
              <a:t> koji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primali</a:t>
            </a:r>
            <a:r>
              <a:rPr lang="en-GB" dirty="0"/>
              <a:t> placebo)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nazofaringitis</a:t>
            </a:r>
            <a:r>
              <a:rPr lang="en-GB" dirty="0"/>
              <a:t> (93 [12%] </a:t>
            </a:r>
            <a:r>
              <a:rPr lang="en-GB" dirty="0" err="1"/>
              <a:t>naspram</a:t>
            </a:r>
            <a:r>
              <a:rPr lang="en-GB" dirty="0"/>
              <a:t> 47 [12%]).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66785-442B-8BBA-EAA7-137A795D884F}"/>
              </a:ext>
            </a:extLst>
          </p:cNvPr>
          <p:cNvSpPr txBox="1"/>
          <p:nvPr/>
        </p:nvSpPr>
        <p:spPr>
          <a:xfrm>
            <a:off x="2208179" y="5942350"/>
            <a:ext cx="9480480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Efficacy and safety of </a:t>
            </a:r>
            <a:r>
              <a:rPr lang="en-US" sz="1400" dirty="0" err="1"/>
              <a:t>benralizumab</a:t>
            </a:r>
            <a:r>
              <a:rPr lang="en-US" sz="1400" dirty="0"/>
              <a:t> for patients with severe asthma uncontrolled with high-dosage inhaled corticosteroids and </a:t>
            </a:r>
            <a:endParaRPr lang="sr-Latn-RS" sz="1400" dirty="0"/>
          </a:p>
          <a:p>
            <a:r>
              <a:rPr lang="en-US" sz="1400" dirty="0"/>
              <a:t>long-acting </a:t>
            </a:r>
            <a:r>
              <a:rPr lang="el-GR" sz="1400" dirty="0"/>
              <a:t>β2-</a:t>
            </a:r>
            <a:r>
              <a:rPr lang="en-US" sz="1400" dirty="0"/>
              <a:t>agonists (SIROCCO): a </a:t>
            </a:r>
            <a:r>
              <a:rPr lang="en-US" sz="1400" dirty="0" err="1"/>
              <a:t>randomised</a:t>
            </a:r>
            <a:r>
              <a:rPr lang="en-US" sz="1400" dirty="0"/>
              <a:t>, </a:t>
            </a:r>
            <a:r>
              <a:rPr lang="en-US" sz="1400" dirty="0" err="1"/>
              <a:t>multicentre</a:t>
            </a:r>
            <a:r>
              <a:rPr lang="en-US" sz="1400" dirty="0"/>
              <a:t>, placebo-controlled phase 3 trial</a:t>
            </a:r>
          </a:p>
          <a:p>
            <a:r>
              <a:rPr lang="en-US" sz="1400" dirty="0"/>
              <a:t>Bleecker, Eugene R et al.</a:t>
            </a:r>
            <a:r>
              <a:rPr lang="sr-Latn-RS" sz="1400" dirty="0"/>
              <a:t> </a:t>
            </a:r>
            <a:r>
              <a:rPr lang="en-US" sz="1400" dirty="0"/>
              <a:t>The Lancet, Volume 388, Issue 10056, 2115 - 2127</a:t>
            </a:r>
          </a:p>
        </p:txBody>
      </p:sp>
    </p:spTree>
    <p:extLst>
      <p:ext uri="{BB962C8B-B14F-4D97-AF65-F5344CB8AC3E}">
        <p14:creationId xmlns:p14="http://schemas.microsoft.com/office/powerpoint/2010/main" val="3348931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01A59-24A1-5A32-6E69-B8BCE624F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Benralizumab: efikasnost u opservacionoj studiji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ACE4B-6EFD-056D-67C6-48E45A022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73226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ANANKE </a:t>
            </a:r>
            <a:r>
              <a:rPr lang="en-GB" dirty="0" err="1"/>
              <a:t>italijanska</a:t>
            </a:r>
            <a:r>
              <a:rPr lang="en-GB" dirty="0"/>
              <a:t> </a:t>
            </a:r>
            <a:r>
              <a:rPr lang="en-GB" dirty="0" err="1"/>
              <a:t>multicentrična</a:t>
            </a:r>
            <a:r>
              <a:rPr lang="en-GB" dirty="0"/>
              <a:t>, </a:t>
            </a:r>
            <a:r>
              <a:rPr lang="en-GB" dirty="0" err="1"/>
              <a:t>retrospektivna</a:t>
            </a:r>
            <a:r>
              <a:rPr lang="en-GB" dirty="0"/>
              <a:t> </a:t>
            </a:r>
            <a:r>
              <a:rPr lang="en-GB" dirty="0" err="1"/>
              <a:t>kohortna</a:t>
            </a:r>
            <a:r>
              <a:rPr lang="en-GB" dirty="0"/>
              <a:t> </a:t>
            </a:r>
            <a:r>
              <a:rPr lang="en-GB" dirty="0" err="1"/>
              <a:t>studija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sr-Latn-RS" dirty="0"/>
              <a:t> je </a:t>
            </a:r>
            <a:r>
              <a:rPr lang="en-GB" dirty="0" err="1"/>
              <a:t>uključ</a:t>
            </a:r>
            <a:r>
              <a:rPr lang="sr-Latn-RS" dirty="0"/>
              <a:t>ila</a:t>
            </a:r>
            <a:r>
              <a:rPr lang="en-GB" dirty="0"/>
              <a:t> </a:t>
            </a:r>
            <a:r>
              <a:rPr lang="en-GB" dirty="0" err="1"/>
              <a:t>uzastopne</a:t>
            </a:r>
            <a:r>
              <a:rPr lang="en-GB" dirty="0"/>
              <a:t> </a:t>
            </a:r>
            <a:r>
              <a:rPr lang="en-GB" dirty="0" err="1"/>
              <a:t>pacijente</a:t>
            </a:r>
            <a:r>
              <a:rPr lang="sr-Latn-RS" dirty="0"/>
              <a:t> sa teškom astmom,</a:t>
            </a:r>
            <a:r>
              <a:rPr lang="en-GB" dirty="0"/>
              <a:t> koji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započeli</a:t>
            </a:r>
            <a:r>
              <a:rPr lang="en-GB" dirty="0"/>
              <a:t> </a:t>
            </a:r>
            <a:r>
              <a:rPr lang="en-GB" dirty="0" err="1"/>
              <a:t>terapiju</a:t>
            </a:r>
            <a:r>
              <a:rPr lang="en-GB" dirty="0"/>
              <a:t> </a:t>
            </a:r>
            <a:r>
              <a:rPr lang="en-GB" dirty="0" err="1"/>
              <a:t>benralizumabom</a:t>
            </a:r>
            <a:r>
              <a:rPr lang="en-GB" dirty="0"/>
              <a:t> ≥ 3 </a:t>
            </a:r>
            <a:r>
              <a:rPr lang="en-GB" dirty="0" err="1"/>
              <a:t>meseca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Rezultati</a:t>
            </a:r>
            <a:r>
              <a:rPr lang="en-GB" dirty="0"/>
              <a:t>: Od 218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sr-Latn-RS" dirty="0"/>
              <a:t>iz</a:t>
            </a:r>
            <a:r>
              <a:rPr lang="en-GB" dirty="0"/>
              <a:t> 21 cent</a:t>
            </a:r>
            <a:r>
              <a:rPr lang="sr-Latn-RS" dirty="0"/>
              <a:t>ra</a:t>
            </a:r>
            <a:r>
              <a:rPr lang="en-GB" dirty="0"/>
              <a:t>, 205 je </a:t>
            </a:r>
            <a:r>
              <a:rPr lang="sr-Latn-RS" dirty="0"/>
              <a:t>završilo studiju </a:t>
            </a:r>
            <a:r>
              <a:rPr lang="en-GB" dirty="0"/>
              <a:t>(</a:t>
            </a:r>
            <a:r>
              <a:rPr lang="en-GB" dirty="0" err="1"/>
              <a:t>srednja</a:t>
            </a:r>
            <a:r>
              <a:rPr lang="en-GB" dirty="0"/>
              <a:t> starost, 55,8 ± 13,3 </a:t>
            </a:r>
            <a:r>
              <a:rPr lang="en-GB" dirty="0" err="1"/>
              <a:t>godine</a:t>
            </a:r>
            <a:r>
              <a:rPr lang="en-GB" dirty="0"/>
              <a:t>, 61,5% </a:t>
            </a:r>
            <a:r>
              <a:rPr lang="en-GB" dirty="0" err="1"/>
              <a:t>žena</a:t>
            </a:r>
            <a:r>
              <a:rPr lang="en-GB" dirty="0"/>
              <a:t>). </a:t>
            </a:r>
            <a:endParaRPr lang="sr-Latn-RS" dirty="0"/>
          </a:p>
          <a:p>
            <a:r>
              <a:rPr lang="en-GB" dirty="0"/>
              <a:t>Na </a:t>
            </a:r>
            <a:r>
              <a:rPr lang="en-GB" dirty="0" err="1"/>
              <a:t>početku</a:t>
            </a:r>
            <a:r>
              <a:rPr lang="en-GB" dirty="0"/>
              <a:t> </a:t>
            </a:r>
            <a:r>
              <a:rPr lang="en-GB" dirty="0" err="1"/>
              <a:t>tretmana</a:t>
            </a:r>
            <a:r>
              <a:rPr lang="en-GB" dirty="0"/>
              <a:t>, </a:t>
            </a:r>
            <a:r>
              <a:rPr lang="en-GB" dirty="0" err="1"/>
              <a:t>medijana</a:t>
            </a:r>
            <a:r>
              <a:rPr lang="en-GB" dirty="0"/>
              <a:t> </a:t>
            </a:r>
            <a:r>
              <a:rPr lang="sr-Latn-RS" dirty="0"/>
              <a:t>brojoa eozinofila u krvi</a:t>
            </a:r>
            <a:r>
              <a:rPr lang="en-GB" dirty="0"/>
              <a:t> je </a:t>
            </a:r>
            <a:r>
              <a:rPr lang="en-GB" dirty="0" err="1"/>
              <a:t>bila</a:t>
            </a:r>
            <a:r>
              <a:rPr lang="en-GB" dirty="0"/>
              <a:t> 580 </a:t>
            </a:r>
            <a:r>
              <a:rPr lang="en-GB" dirty="0" err="1"/>
              <a:t>ćelija</a:t>
            </a:r>
            <a:r>
              <a:rPr lang="en-GB" dirty="0"/>
              <a:t>/mm3; </a:t>
            </a:r>
            <a:r>
              <a:rPr lang="en-GB" dirty="0" err="1"/>
              <a:t>svi</a:t>
            </a:r>
            <a:r>
              <a:rPr lang="en-GB" dirty="0"/>
              <a:t> </a:t>
            </a:r>
            <a:r>
              <a:rPr lang="en-GB" dirty="0" err="1"/>
              <a:t>pacijenti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bili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terapiji</a:t>
            </a:r>
            <a:r>
              <a:rPr lang="en-GB" dirty="0"/>
              <a:t> </a:t>
            </a:r>
            <a:r>
              <a:rPr lang="en-GB" dirty="0" err="1"/>
              <a:t>visokim</a:t>
            </a:r>
            <a:r>
              <a:rPr lang="en-GB" dirty="0"/>
              <a:t> </a:t>
            </a:r>
            <a:r>
              <a:rPr lang="en-GB" dirty="0" err="1"/>
              <a:t>dozama</a:t>
            </a:r>
            <a:r>
              <a:rPr lang="en-GB" dirty="0"/>
              <a:t> </a:t>
            </a:r>
            <a:r>
              <a:rPr lang="en-GB" dirty="0" err="1"/>
              <a:t>inhalacionih</a:t>
            </a:r>
            <a:r>
              <a:rPr lang="en-GB" dirty="0"/>
              <a:t> </a:t>
            </a:r>
            <a:r>
              <a:rPr lang="sr-Latn-RS" dirty="0"/>
              <a:t>kortikosteroida</a:t>
            </a:r>
            <a:r>
              <a:rPr lang="en-GB" dirty="0"/>
              <a:t>, a 25,9% je </a:t>
            </a:r>
            <a:r>
              <a:rPr lang="en-GB" dirty="0" err="1"/>
              <a:t>bilo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hronično</a:t>
            </a:r>
            <a:r>
              <a:rPr lang="sr-Latn-RS" dirty="0"/>
              <a:t>j terapiji oralnim kortikosteroidima </a:t>
            </a:r>
          </a:p>
          <a:p>
            <a:r>
              <a:rPr lang="en-GB" dirty="0" err="1"/>
              <a:t>Tokom</a:t>
            </a:r>
            <a:r>
              <a:rPr lang="en-GB" dirty="0"/>
              <a:t> </a:t>
            </a:r>
            <a:r>
              <a:rPr lang="en-GB" dirty="0" err="1"/>
              <a:t>lečenja</a:t>
            </a:r>
            <a:r>
              <a:rPr lang="en-GB" dirty="0"/>
              <a:t> (</a:t>
            </a:r>
            <a:r>
              <a:rPr lang="en-GB" dirty="0" err="1"/>
              <a:t>srednje</a:t>
            </a:r>
            <a:r>
              <a:rPr lang="en-GB" dirty="0"/>
              <a:t> </a:t>
            </a:r>
            <a:r>
              <a:rPr lang="en-GB" dirty="0" err="1"/>
              <a:t>trajanje</a:t>
            </a:r>
            <a:r>
              <a:rPr lang="en-GB" dirty="0"/>
              <a:t>: 9,8 </a:t>
            </a:r>
            <a:r>
              <a:rPr lang="en-GB" dirty="0" err="1"/>
              <a:t>meseci</a:t>
            </a:r>
            <a:r>
              <a:rPr lang="en-GB" dirty="0"/>
              <a:t>; ≥ 12 </a:t>
            </a:r>
            <a:r>
              <a:rPr lang="en-GB" dirty="0" err="1"/>
              <a:t>meseci</a:t>
            </a:r>
            <a:r>
              <a:rPr lang="en-GB" dirty="0"/>
              <a:t> za 34,2% </a:t>
            </a:r>
            <a:r>
              <a:rPr lang="en-GB" dirty="0" err="1"/>
              <a:t>pacijenata</a:t>
            </a:r>
            <a:r>
              <a:rPr lang="en-GB" dirty="0"/>
              <a:t>), </a:t>
            </a:r>
            <a:r>
              <a:rPr lang="en-GB" dirty="0" err="1"/>
              <a:t>primećeno</a:t>
            </a:r>
            <a:r>
              <a:rPr lang="en-GB" dirty="0"/>
              <a:t> je </a:t>
            </a:r>
            <a:r>
              <a:rPr lang="en-GB" dirty="0" err="1"/>
              <a:t>potpuno</a:t>
            </a:r>
            <a:r>
              <a:rPr lang="en-GB" dirty="0"/>
              <a:t> </a:t>
            </a:r>
            <a:r>
              <a:rPr lang="en-GB" dirty="0" err="1"/>
              <a:t>smanjenje</a:t>
            </a:r>
            <a:r>
              <a:rPr lang="en-GB" dirty="0"/>
              <a:t> </a:t>
            </a:r>
            <a:r>
              <a:rPr lang="en-GB" dirty="0" err="1"/>
              <a:t>eozinofila</a:t>
            </a:r>
            <a:r>
              <a:rPr lang="en-GB" dirty="0"/>
              <a:t>; </a:t>
            </a:r>
            <a:r>
              <a:rPr lang="sr-Latn-RS" dirty="0"/>
              <a:t>procenat </a:t>
            </a:r>
            <a:r>
              <a:rPr lang="en-GB" dirty="0" err="1"/>
              <a:t>pacijenata</a:t>
            </a:r>
            <a:r>
              <a:rPr lang="en-GB" dirty="0"/>
              <a:t> bez </a:t>
            </a:r>
            <a:r>
              <a:rPr lang="en-GB" dirty="0" err="1"/>
              <a:t>egzacerbacije</a:t>
            </a:r>
            <a:r>
              <a:rPr lang="en-GB" dirty="0"/>
              <a:t> </a:t>
            </a:r>
            <a:r>
              <a:rPr lang="en-GB" dirty="0" err="1"/>
              <a:t>povećao</a:t>
            </a:r>
            <a:r>
              <a:rPr lang="en-GB" dirty="0"/>
              <a:t> se </a:t>
            </a:r>
            <a:r>
              <a:rPr lang="en-GB" dirty="0" err="1"/>
              <a:t>na</a:t>
            </a:r>
            <a:r>
              <a:rPr lang="en-GB" dirty="0"/>
              <a:t> 81%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samo</a:t>
            </a:r>
            <a:r>
              <a:rPr lang="en-GB" dirty="0"/>
              <a:t> 24,3% </a:t>
            </a:r>
            <a:r>
              <a:rPr lang="en-GB" dirty="0" err="1"/>
              <a:t>prijavilo</a:t>
            </a:r>
            <a:r>
              <a:rPr lang="en-GB" dirty="0"/>
              <a:t> je ≥ 1 </a:t>
            </a:r>
            <a:r>
              <a:rPr lang="en-GB" dirty="0" err="1"/>
              <a:t>teški</a:t>
            </a:r>
            <a:r>
              <a:rPr lang="en-GB" dirty="0"/>
              <a:t> </a:t>
            </a:r>
            <a:r>
              <a:rPr lang="en-GB" dirty="0" err="1"/>
              <a:t>događaj</a:t>
            </a:r>
            <a:r>
              <a:rPr lang="en-GB" dirty="0"/>
              <a:t>. </a:t>
            </a:r>
            <a:r>
              <a:rPr lang="sr-Latn-RS" dirty="0"/>
              <a:t>Stopa egzacerbacije</a:t>
            </a:r>
            <a:r>
              <a:rPr lang="en-GB" dirty="0"/>
              <a:t> se </a:t>
            </a:r>
            <a:r>
              <a:rPr lang="en-GB" dirty="0" err="1"/>
              <a:t>značajno</a:t>
            </a:r>
            <a:r>
              <a:rPr lang="en-GB" dirty="0"/>
              <a:t> </a:t>
            </a:r>
            <a:r>
              <a:rPr lang="en-GB" dirty="0" err="1"/>
              <a:t>smanji</a:t>
            </a:r>
            <a:r>
              <a:rPr lang="sr-Latn-RS" dirty="0"/>
              <a:t>la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0,27 za </a:t>
            </a:r>
            <a:r>
              <a:rPr lang="en-GB" dirty="0" err="1"/>
              <a:t>egzacerbacije</a:t>
            </a:r>
            <a:r>
              <a:rPr lang="en-GB" dirty="0"/>
              <a:t> </a:t>
            </a:r>
            <a:r>
              <a:rPr lang="en-GB" dirty="0" err="1"/>
              <a:t>bilo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težine</a:t>
            </a:r>
            <a:r>
              <a:rPr lang="en-GB" dirty="0"/>
              <a:t> (-93,3%)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0,06 za </a:t>
            </a:r>
            <a:r>
              <a:rPr lang="en-GB" dirty="0" err="1"/>
              <a:t>teške</a:t>
            </a:r>
            <a:r>
              <a:rPr lang="en-GB" dirty="0"/>
              <a:t> </a:t>
            </a:r>
            <a:r>
              <a:rPr lang="en-GB" dirty="0" err="1"/>
              <a:t>egzacerbacije</a:t>
            </a:r>
            <a:r>
              <a:rPr lang="en-GB" dirty="0"/>
              <a:t> (-94,5%). </a:t>
            </a:r>
            <a:endParaRPr lang="sr-Latn-RS" dirty="0"/>
          </a:p>
          <a:p>
            <a:r>
              <a:rPr lang="en-GB" dirty="0" err="1"/>
              <a:t>Terapija</a:t>
            </a:r>
            <a:r>
              <a:rPr lang="en-GB" dirty="0"/>
              <a:t> </a:t>
            </a:r>
            <a:r>
              <a:rPr lang="sr-Latn-RS" dirty="0"/>
              <a:t>oralnim kortiosteroidima</a:t>
            </a:r>
            <a:r>
              <a:rPr lang="en-GB" dirty="0"/>
              <a:t> je </a:t>
            </a:r>
            <a:r>
              <a:rPr lang="en-GB" dirty="0" err="1"/>
              <a:t>prekinuta</a:t>
            </a:r>
            <a:r>
              <a:rPr lang="en-GB" dirty="0"/>
              <a:t> u 43,2% </a:t>
            </a:r>
            <a:r>
              <a:rPr lang="en-GB" dirty="0" err="1"/>
              <a:t>slučajeva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doza</a:t>
            </a:r>
            <a:r>
              <a:rPr lang="en-GB" dirty="0"/>
              <a:t> je </a:t>
            </a:r>
            <a:r>
              <a:rPr lang="en-GB" dirty="0" err="1"/>
              <a:t>smanjena</a:t>
            </a:r>
            <a:r>
              <a:rPr lang="en-GB" dirty="0"/>
              <a:t> za 56%. </a:t>
            </a:r>
            <a:r>
              <a:rPr lang="en-GB" dirty="0" err="1"/>
              <a:t>Efikasnost</a:t>
            </a:r>
            <a:r>
              <a:rPr lang="en-GB" dirty="0"/>
              <a:t> </a:t>
            </a:r>
            <a:r>
              <a:rPr lang="en-GB" dirty="0" err="1"/>
              <a:t>benralizumaba</a:t>
            </a:r>
            <a:r>
              <a:rPr lang="en-GB" dirty="0"/>
              <a:t> </a:t>
            </a:r>
            <a:r>
              <a:rPr lang="en-GB" dirty="0" err="1"/>
              <a:t>bila</a:t>
            </a:r>
            <a:r>
              <a:rPr lang="en-GB" dirty="0"/>
              <a:t> je </a:t>
            </a:r>
            <a:r>
              <a:rPr lang="en-GB" dirty="0" err="1"/>
              <a:t>nezavisna</a:t>
            </a:r>
            <a:r>
              <a:rPr lang="en-GB" dirty="0"/>
              <a:t> od </a:t>
            </a:r>
            <a:r>
              <a:rPr lang="en-GB" dirty="0" err="1"/>
              <a:t>alergijskog</a:t>
            </a:r>
            <a:r>
              <a:rPr lang="en-GB" dirty="0"/>
              <a:t> </a:t>
            </a:r>
            <a:r>
              <a:rPr lang="en-GB" dirty="0" err="1"/>
              <a:t>statusa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indeksa</a:t>
            </a:r>
            <a:r>
              <a:rPr lang="en-GB" dirty="0"/>
              <a:t> </a:t>
            </a:r>
            <a:r>
              <a:rPr lang="en-GB" dirty="0" err="1"/>
              <a:t>telesne</a:t>
            </a:r>
            <a:r>
              <a:rPr lang="en-GB" dirty="0"/>
              <a:t> mase.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7D57F7-9231-BD7B-CCA5-8A6146F07060}"/>
              </a:ext>
            </a:extLst>
          </p:cNvPr>
          <p:cNvSpPr txBox="1"/>
          <p:nvPr/>
        </p:nvSpPr>
        <p:spPr>
          <a:xfrm>
            <a:off x="389106" y="58560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D6760E-9A4E-03EE-8FF8-1F8132BC8A67}"/>
              </a:ext>
            </a:extLst>
          </p:cNvPr>
          <p:cNvSpPr txBox="1"/>
          <p:nvPr/>
        </p:nvSpPr>
        <p:spPr>
          <a:xfrm>
            <a:off x="3299298" y="5963773"/>
            <a:ext cx="841166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Menzella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F, </a:t>
            </a:r>
            <a:r>
              <a:rPr lang="sr-Latn-RS" sz="1400" b="0" i="0" dirty="0">
                <a:solidFill>
                  <a:srgbClr val="212121"/>
                </a:solidFill>
                <a:effectLst/>
                <a:latin typeface="BlinkMacSystemFont"/>
              </a:rPr>
              <a:t>et al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.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ChAracterization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of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ItaliaN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severe uncontrolled Asthmatic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patieNts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Key features when receiving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Benralizumab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in a real-life setting: the observational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rEtrospective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ANANKE study. Respir Res. 2022;23(1):36. 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92260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485AB-3693-2BCD-639B-624D08AA9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Reslizumab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02C89-99EF-7EFD-51EC-4747195CD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U </a:t>
            </a:r>
            <a:r>
              <a:rPr lang="en-GB" dirty="0" err="1"/>
              <a:t>placebom</a:t>
            </a:r>
            <a:r>
              <a:rPr lang="en-GB" dirty="0"/>
              <a:t> </a:t>
            </a:r>
            <a:r>
              <a:rPr lang="en-GB" dirty="0" err="1"/>
              <a:t>kontrolisanim</a:t>
            </a:r>
            <a:r>
              <a:rPr lang="en-GB" dirty="0"/>
              <a:t> </a:t>
            </a:r>
            <a:r>
              <a:rPr lang="en-GB" dirty="0" err="1"/>
              <a:t>studijama</a:t>
            </a:r>
            <a:r>
              <a:rPr lang="en-GB" dirty="0"/>
              <a:t>, 4 </a:t>
            </a:r>
            <a:r>
              <a:rPr lang="en-GB" dirty="0" err="1"/>
              <a:t>slučaja</a:t>
            </a:r>
            <a:r>
              <a:rPr lang="en-GB" dirty="0"/>
              <a:t> </a:t>
            </a:r>
            <a:r>
              <a:rPr lang="en-GB" dirty="0" err="1"/>
              <a:t>anafilakse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se </a:t>
            </a:r>
            <a:r>
              <a:rPr lang="en-GB" dirty="0" err="1"/>
              <a:t>javila</a:t>
            </a:r>
            <a:r>
              <a:rPr lang="en-GB" dirty="0"/>
              <a:t> </a:t>
            </a:r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/>
              <a:t>primeni</a:t>
            </a:r>
            <a:r>
              <a:rPr lang="en-GB" dirty="0"/>
              <a:t> </a:t>
            </a:r>
            <a:r>
              <a:rPr lang="en-GB" dirty="0" err="1"/>
              <a:t>reslizumaba</a:t>
            </a:r>
            <a:r>
              <a:rPr lang="en-GB" dirty="0"/>
              <a:t> (3%). </a:t>
            </a:r>
            <a:r>
              <a:rPr lang="en-GB" dirty="0" err="1"/>
              <a:t>Jedan</a:t>
            </a:r>
            <a:r>
              <a:rPr lang="en-GB" dirty="0"/>
              <a:t> </a:t>
            </a:r>
            <a:r>
              <a:rPr lang="en-GB" dirty="0" err="1"/>
              <a:t>pacijent</a:t>
            </a:r>
            <a:r>
              <a:rPr lang="en-GB" dirty="0"/>
              <a:t> je </a:t>
            </a:r>
            <a:r>
              <a:rPr lang="en-GB" dirty="0" err="1"/>
              <a:t>lečen</a:t>
            </a:r>
            <a:r>
              <a:rPr lang="en-GB" dirty="0"/>
              <a:t> </a:t>
            </a:r>
            <a:r>
              <a:rPr lang="en-GB" dirty="0" err="1"/>
              <a:t>epinefrinom</a:t>
            </a:r>
            <a:r>
              <a:rPr lang="en-GB" dirty="0"/>
              <a:t>; </a:t>
            </a:r>
            <a:r>
              <a:rPr lang="en-GB" dirty="0" err="1"/>
              <a:t>ostali</a:t>
            </a:r>
            <a:r>
              <a:rPr lang="en-GB" dirty="0"/>
              <a:t> </a:t>
            </a:r>
            <a:r>
              <a:rPr lang="en-GB" dirty="0" err="1"/>
              <a:t>pacijenti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lečeni</a:t>
            </a:r>
            <a:r>
              <a:rPr lang="en-GB" dirty="0"/>
              <a:t> </a:t>
            </a:r>
            <a:r>
              <a:rPr lang="en-GB" dirty="0" err="1"/>
              <a:t>antihistaminicima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kortikosteroidima</a:t>
            </a:r>
            <a:r>
              <a:rPr lang="en-GB" dirty="0"/>
              <a:t>. </a:t>
            </a:r>
            <a:r>
              <a:rPr lang="en-GB" dirty="0" err="1"/>
              <a:t>Pregledom</a:t>
            </a:r>
            <a:r>
              <a:rPr lang="en-GB" dirty="0"/>
              <a:t> </a:t>
            </a:r>
            <a:r>
              <a:rPr lang="en-GB" dirty="0" err="1"/>
              <a:t>američke</a:t>
            </a:r>
            <a:r>
              <a:rPr lang="en-GB" dirty="0"/>
              <a:t> FDA AERS </a:t>
            </a:r>
            <a:r>
              <a:rPr lang="en-GB" dirty="0" err="1"/>
              <a:t>baze</a:t>
            </a:r>
            <a:r>
              <a:rPr lang="en-GB" dirty="0"/>
              <a:t> </a:t>
            </a:r>
            <a:r>
              <a:rPr lang="en-GB" dirty="0" err="1"/>
              <a:t>podataka</a:t>
            </a:r>
            <a:r>
              <a:rPr lang="en-GB" dirty="0"/>
              <a:t> od </a:t>
            </a:r>
            <a:r>
              <a:rPr lang="en-GB" dirty="0" err="1"/>
              <a:t>januara</a:t>
            </a:r>
            <a:r>
              <a:rPr lang="en-GB" dirty="0"/>
              <a:t> 2004. do </a:t>
            </a:r>
            <a:r>
              <a:rPr lang="en-GB" dirty="0" err="1"/>
              <a:t>septembra</a:t>
            </a:r>
            <a:r>
              <a:rPr lang="en-GB" dirty="0"/>
              <a:t> 2020. </a:t>
            </a:r>
            <a:r>
              <a:rPr lang="en-GB" dirty="0" err="1"/>
              <a:t>identifikovana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4 </a:t>
            </a:r>
            <a:r>
              <a:rPr lang="en-GB" dirty="0" err="1"/>
              <a:t>prijavljena</a:t>
            </a:r>
            <a:r>
              <a:rPr lang="en-GB" dirty="0"/>
              <a:t> </a:t>
            </a:r>
            <a:r>
              <a:rPr lang="en-GB" dirty="0" err="1"/>
              <a:t>slučaja</a:t>
            </a:r>
            <a:r>
              <a:rPr lang="en-GB" dirty="0"/>
              <a:t> </a:t>
            </a:r>
            <a:r>
              <a:rPr lang="en-GB" dirty="0" err="1"/>
              <a:t>anafilaksije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reslizumab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odnosom</a:t>
            </a:r>
            <a:r>
              <a:rPr lang="en-GB" dirty="0"/>
              <a:t> </a:t>
            </a:r>
            <a:r>
              <a:rPr lang="en-GB" dirty="0" err="1"/>
              <a:t>šanse</a:t>
            </a:r>
            <a:r>
              <a:rPr lang="en-GB" dirty="0"/>
              <a:t> od 5,74 (95% CI, 2,14–15,41). U </a:t>
            </a:r>
            <a:r>
              <a:rPr lang="en-GB" dirty="0" err="1"/>
              <a:t>uputstvu</a:t>
            </a:r>
            <a:r>
              <a:rPr lang="en-GB" dirty="0"/>
              <a:t> se </a:t>
            </a:r>
            <a:r>
              <a:rPr lang="en-GB" dirty="0" err="1"/>
              <a:t>preporučuje</a:t>
            </a:r>
            <a:r>
              <a:rPr lang="en-GB" dirty="0"/>
              <a:t> </a:t>
            </a:r>
            <a:r>
              <a:rPr lang="en-GB" dirty="0" err="1"/>
              <a:t>posmatranje</a:t>
            </a:r>
            <a:r>
              <a:rPr lang="en-GB" dirty="0"/>
              <a:t> </a:t>
            </a:r>
            <a:r>
              <a:rPr lang="en-GB" dirty="0" err="1"/>
              <a:t>pacijenta</a:t>
            </a:r>
            <a:r>
              <a:rPr lang="en-GB" dirty="0"/>
              <a:t> 30 </a:t>
            </a:r>
            <a:r>
              <a:rPr lang="en-GB" dirty="0" err="1"/>
              <a:t>minuta</a:t>
            </a:r>
            <a:r>
              <a:rPr lang="en-GB" dirty="0"/>
              <a:t> </a:t>
            </a:r>
            <a:r>
              <a:rPr lang="en-GB" dirty="0" err="1"/>
              <a:t>nakon</a:t>
            </a:r>
            <a:r>
              <a:rPr lang="en-GB" dirty="0"/>
              <a:t> </a:t>
            </a:r>
            <a:r>
              <a:rPr lang="en-GB" dirty="0" err="1"/>
              <a:t>infuzije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zahtevamo</a:t>
            </a:r>
            <a:r>
              <a:rPr lang="en-GB" dirty="0"/>
              <a:t> od </a:t>
            </a:r>
            <a:r>
              <a:rPr lang="en-GB" dirty="0" err="1"/>
              <a:t>pacijenata</a:t>
            </a:r>
            <a:r>
              <a:rPr lang="en-GB" dirty="0"/>
              <a:t> da </a:t>
            </a:r>
            <a:r>
              <a:rPr lang="en-GB" dirty="0" err="1"/>
              <a:t>drže</a:t>
            </a:r>
            <a:r>
              <a:rPr lang="en-GB" dirty="0"/>
              <a:t> </a:t>
            </a:r>
            <a:r>
              <a:rPr lang="en-GB" dirty="0" err="1"/>
              <a:t>epinefrin</a:t>
            </a:r>
            <a:r>
              <a:rPr lang="en-GB" dirty="0"/>
              <a:t> </a:t>
            </a:r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/>
              <a:t>ruci</a:t>
            </a:r>
            <a:r>
              <a:rPr lang="en-GB" dirty="0"/>
              <a:t>.</a:t>
            </a:r>
          </a:p>
          <a:p>
            <a:r>
              <a:rPr lang="en-GB" dirty="0" err="1"/>
              <a:t>TrudnoćaNema</a:t>
            </a:r>
            <a:r>
              <a:rPr lang="en-GB" dirty="0"/>
              <a:t> </a:t>
            </a:r>
            <a:r>
              <a:rPr lang="en-GB" dirty="0" err="1"/>
              <a:t>dovoljno</a:t>
            </a:r>
            <a:r>
              <a:rPr lang="en-GB" dirty="0"/>
              <a:t> </a:t>
            </a:r>
            <a:r>
              <a:rPr lang="en-GB" dirty="0" err="1"/>
              <a:t>podataka</a:t>
            </a:r>
            <a:r>
              <a:rPr lang="en-GB" dirty="0"/>
              <a:t> o </a:t>
            </a:r>
            <a:r>
              <a:rPr lang="en-GB" dirty="0" err="1"/>
              <a:t>riziku</a:t>
            </a:r>
            <a:r>
              <a:rPr lang="en-GB" dirty="0"/>
              <a:t> od </a:t>
            </a:r>
            <a:r>
              <a:rPr lang="en-GB" dirty="0" err="1"/>
              <a:t>reslizumaba</a:t>
            </a:r>
            <a:r>
              <a:rPr lang="en-GB" dirty="0"/>
              <a:t> u </a:t>
            </a:r>
            <a:r>
              <a:rPr lang="en-GB" dirty="0" err="1"/>
              <a:t>trudnoći</a:t>
            </a:r>
            <a:r>
              <a:rPr lang="en-GB" dirty="0"/>
              <a:t>. </a:t>
            </a:r>
            <a:r>
              <a:rPr lang="en-GB" dirty="0" err="1"/>
              <a:t>Trenutno</a:t>
            </a:r>
            <a:r>
              <a:rPr lang="en-GB" dirty="0"/>
              <a:t> ne </a:t>
            </a:r>
            <a:r>
              <a:rPr lang="en-GB" dirty="0" err="1"/>
              <a:t>postoje</a:t>
            </a:r>
            <a:r>
              <a:rPr lang="en-GB" dirty="0"/>
              <a:t> </a:t>
            </a:r>
            <a:r>
              <a:rPr lang="en-GB" dirty="0" err="1"/>
              <a:t>klinička</a:t>
            </a:r>
            <a:r>
              <a:rPr lang="en-GB" dirty="0"/>
              <a:t> </a:t>
            </a:r>
            <a:r>
              <a:rPr lang="en-GB" dirty="0" err="1"/>
              <a:t>ispitivanja</a:t>
            </a:r>
            <a:r>
              <a:rPr lang="en-GB" dirty="0"/>
              <a:t> </a:t>
            </a:r>
            <a:r>
              <a:rPr lang="en-GB" dirty="0" err="1"/>
              <a:t>dizajnirana</a:t>
            </a:r>
            <a:r>
              <a:rPr lang="en-GB" dirty="0"/>
              <a:t> da </a:t>
            </a:r>
            <a:r>
              <a:rPr lang="en-GB" dirty="0" err="1"/>
              <a:t>procene</a:t>
            </a:r>
            <a:r>
              <a:rPr lang="en-GB" dirty="0"/>
              <a:t> </a:t>
            </a:r>
            <a:r>
              <a:rPr lang="en-GB" dirty="0" err="1"/>
              <a:t>ishode</a:t>
            </a:r>
            <a:r>
              <a:rPr lang="en-GB" dirty="0"/>
              <a:t> </a:t>
            </a:r>
            <a:r>
              <a:rPr lang="en-GB" dirty="0" err="1"/>
              <a:t>trudnica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primaju</a:t>
            </a:r>
            <a:r>
              <a:rPr lang="en-GB" dirty="0"/>
              <a:t> </a:t>
            </a:r>
            <a:r>
              <a:rPr lang="en-GB" dirty="0" err="1"/>
              <a:t>reslizumab</a:t>
            </a:r>
            <a:r>
              <a:rPr lang="en-GB" dirty="0"/>
              <a:t>.</a:t>
            </a:r>
          </a:p>
          <a:p>
            <a:r>
              <a:rPr lang="en-GB" dirty="0" err="1"/>
              <a:t>MalignostTrenutno</a:t>
            </a:r>
            <a:r>
              <a:rPr lang="en-GB" dirty="0"/>
              <a:t> </a:t>
            </a:r>
            <a:r>
              <a:rPr lang="en-GB" dirty="0" err="1"/>
              <a:t>nema</a:t>
            </a:r>
            <a:r>
              <a:rPr lang="en-GB" dirty="0"/>
              <a:t> </a:t>
            </a:r>
            <a:r>
              <a:rPr lang="en-GB" dirty="0" err="1"/>
              <a:t>dokaza</a:t>
            </a:r>
            <a:r>
              <a:rPr lang="en-GB" dirty="0"/>
              <a:t> koji bi </a:t>
            </a:r>
            <a:r>
              <a:rPr lang="en-GB" dirty="0" err="1"/>
              <a:t>ukazivali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to da </a:t>
            </a:r>
            <a:r>
              <a:rPr lang="en-GB" dirty="0" err="1"/>
              <a:t>pacijenti</a:t>
            </a:r>
            <a:r>
              <a:rPr lang="en-GB" dirty="0"/>
              <a:t> koji </a:t>
            </a:r>
            <a:r>
              <a:rPr lang="en-GB" dirty="0" err="1"/>
              <a:t>primaju</a:t>
            </a:r>
            <a:r>
              <a:rPr lang="en-GB" dirty="0"/>
              <a:t> </a:t>
            </a:r>
            <a:r>
              <a:rPr lang="en-GB" dirty="0" err="1"/>
              <a:t>reslizumab</a:t>
            </a:r>
            <a:r>
              <a:rPr lang="en-GB" dirty="0"/>
              <a:t> </a:t>
            </a:r>
            <a:r>
              <a:rPr lang="en-GB" dirty="0" err="1"/>
              <a:t>imaju</a:t>
            </a:r>
            <a:r>
              <a:rPr lang="en-GB" dirty="0"/>
              <a:t> </a:t>
            </a:r>
            <a:r>
              <a:rPr lang="en-GB" dirty="0" err="1"/>
              <a:t>povećan</a:t>
            </a:r>
            <a:r>
              <a:rPr lang="en-GB" dirty="0"/>
              <a:t> </a:t>
            </a:r>
            <a:r>
              <a:rPr lang="en-GB" dirty="0" err="1"/>
              <a:t>rizik</a:t>
            </a:r>
            <a:r>
              <a:rPr lang="en-GB" dirty="0"/>
              <a:t> od </a:t>
            </a:r>
            <a:r>
              <a:rPr lang="en-GB" dirty="0" err="1"/>
              <a:t>razvoja</a:t>
            </a:r>
            <a:r>
              <a:rPr lang="en-GB" dirty="0"/>
              <a:t> </a:t>
            </a:r>
            <a:r>
              <a:rPr lang="en-GB" dirty="0" err="1"/>
              <a:t>maligniteta</a:t>
            </a:r>
            <a:r>
              <a:rPr lang="en-GB" dirty="0"/>
              <a:t>. </a:t>
            </a:r>
          </a:p>
          <a:p>
            <a:r>
              <a:rPr lang="en-GB" dirty="0" err="1"/>
              <a:t>Incidencija</a:t>
            </a:r>
            <a:r>
              <a:rPr lang="en-GB" dirty="0"/>
              <a:t> </a:t>
            </a:r>
            <a:r>
              <a:rPr lang="en-GB" dirty="0" err="1"/>
              <a:t>infekcije</a:t>
            </a:r>
            <a:r>
              <a:rPr lang="en-GB" dirty="0"/>
              <a:t> je </a:t>
            </a:r>
            <a:r>
              <a:rPr lang="en-GB" dirty="0" err="1"/>
              <a:t>bila</a:t>
            </a:r>
            <a:r>
              <a:rPr lang="en-GB" dirty="0"/>
              <a:t> </a:t>
            </a:r>
            <a:r>
              <a:rPr lang="en-GB" dirty="0" err="1"/>
              <a:t>niska</a:t>
            </a:r>
            <a:r>
              <a:rPr lang="en-GB" dirty="0"/>
              <a:t> (2%) </a:t>
            </a:r>
            <a:r>
              <a:rPr lang="en-GB" dirty="0" err="1"/>
              <a:t>među</a:t>
            </a:r>
            <a:r>
              <a:rPr lang="en-GB" dirty="0"/>
              <a:t> </a:t>
            </a:r>
            <a:r>
              <a:rPr lang="en-GB" dirty="0" err="1"/>
              <a:t>pacijentima</a:t>
            </a:r>
            <a:r>
              <a:rPr lang="en-GB" dirty="0"/>
              <a:t> koji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primali</a:t>
            </a:r>
            <a:r>
              <a:rPr lang="en-GB" dirty="0"/>
              <a:t> </a:t>
            </a:r>
            <a:r>
              <a:rPr lang="en-GB" dirty="0" err="1"/>
              <a:t>reslizumab</a:t>
            </a:r>
            <a:r>
              <a:rPr lang="en-GB" dirty="0"/>
              <a:t> u </a:t>
            </a:r>
            <a:r>
              <a:rPr lang="en-GB" dirty="0" err="1"/>
              <a:t>randomizovanim</a:t>
            </a:r>
            <a:r>
              <a:rPr lang="en-GB" dirty="0"/>
              <a:t> </a:t>
            </a:r>
            <a:r>
              <a:rPr lang="en-GB" dirty="0" err="1"/>
              <a:t>kontrolisanim</a:t>
            </a:r>
            <a:r>
              <a:rPr lang="en-GB" dirty="0"/>
              <a:t> </a:t>
            </a:r>
            <a:r>
              <a:rPr lang="en-GB" dirty="0" err="1"/>
              <a:t>studijama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nije</a:t>
            </a:r>
            <a:r>
              <a:rPr lang="en-GB" dirty="0"/>
              <a:t> </a:t>
            </a:r>
            <a:r>
              <a:rPr lang="en-GB" dirty="0" err="1"/>
              <a:t>bilo</a:t>
            </a:r>
            <a:r>
              <a:rPr lang="en-GB" dirty="0"/>
              <a:t> </a:t>
            </a:r>
            <a:r>
              <a:rPr lang="en-GB" dirty="0" err="1"/>
              <a:t>povećanog</a:t>
            </a:r>
            <a:r>
              <a:rPr lang="en-GB" dirty="0"/>
              <a:t> </a:t>
            </a:r>
            <a:r>
              <a:rPr lang="en-GB" dirty="0" err="1"/>
              <a:t>rizika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koji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primali</a:t>
            </a:r>
            <a:r>
              <a:rPr lang="en-GB" dirty="0"/>
              <a:t> </a:t>
            </a:r>
            <a:r>
              <a:rPr lang="en-GB" dirty="0" err="1"/>
              <a:t>reslizumab</a:t>
            </a:r>
            <a:r>
              <a:rPr lang="en-GB" dirty="0"/>
              <a:t> u </a:t>
            </a:r>
            <a:r>
              <a:rPr lang="en-GB" dirty="0" err="1"/>
              <a:t>poređenju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placebo. </a:t>
            </a:r>
            <a:r>
              <a:rPr lang="en-GB" dirty="0" err="1"/>
              <a:t>Nije</a:t>
            </a:r>
            <a:r>
              <a:rPr lang="en-GB" dirty="0"/>
              <a:t> </a:t>
            </a:r>
            <a:r>
              <a:rPr lang="en-GB" dirty="0" err="1"/>
              <a:t>bilo</a:t>
            </a:r>
            <a:r>
              <a:rPr lang="en-GB" dirty="0"/>
              <a:t> </a:t>
            </a:r>
            <a:r>
              <a:rPr lang="en-GB" dirty="0" err="1"/>
              <a:t>prijavljenih</a:t>
            </a:r>
            <a:r>
              <a:rPr lang="en-GB" dirty="0"/>
              <a:t> </a:t>
            </a:r>
            <a:r>
              <a:rPr lang="en-GB" dirty="0" err="1"/>
              <a:t>infekcija</a:t>
            </a:r>
            <a:r>
              <a:rPr lang="en-GB" dirty="0"/>
              <a:t> </a:t>
            </a:r>
            <a:r>
              <a:rPr lang="en-GB" dirty="0" err="1"/>
              <a:t>helmintima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oportunističkih</a:t>
            </a:r>
            <a:r>
              <a:rPr lang="en-GB" dirty="0"/>
              <a:t> </a:t>
            </a:r>
            <a:r>
              <a:rPr lang="en-GB" dirty="0" err="1"/>
              <a:t>infekcija</a:t>
            </a:r>
            <a:r>
              <a:rPr lang="en-GB" dirty="0"/>
              <a:t>. </a:t>
            </a:r>
            <a:r>
              <a:rPr lang="en-GB" dirty="0" err="1"/>
              <a:t>Nema</a:t>
            </a:r>
            <a:r>
              <a:rPr lang="en-GB" dirty="0"/>
              <a:t> </a:t>
            </a:r>
            <a:r>
              <a:rPr lang="en-GB" dirty="0" err="1"/>
              <a:t>objavljenih</a:t>
            </a:r>
            <a:r>
              <a:rPr lang="en-GB" dirty="0"/>
              <a:t> </a:t>
            </a:r>
            <a:r>
              <a:rPr lang="en-GB" dirty="0" err="1"/>
              <a:t>kontraindikacija</a:t>
            </a:r>
            <a:r>
              <a:rPr lang="en-GB" dirty="0"/>
              <a:t> </a:t>
            </a:r>
            <a:r>
              <a:rPr lang="en-GB" dirty="0" err="1"/>
              <a:t>niti</a:t>
            </a:r>
            <a:r>
              <a:rPr lang="en-GB" dirty="0"/>
              <a:t> </a:t>
            </a:r>
            <a:r>
              <a:rPr lang="en-GB" dirty="0" err="1"/>
              <a:t>preporuka</a:t>
            </a:r>
            <a:r>
              <a:rPr lang="en-GB" dirty="0"/>
              <a:t> u </a:t>
            </a:r>
            <a:r>
              <a:rPr lang="en-GB" dirty="0" err="1"/>
              <a:t>vezi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vakcinacijom</a:t>
            </a:r>
            <a:r>
              <a:rPr lang="en-GB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35CA9A-6B26-1227-0E1E-CC9561DCA177}"/>
              </a:ext>
            </a:extLst>
          </p:cNvPr>
          <p:cNvSpPr txBox="1"/>
          <p:nvPr/>
        </p:nvSpPr>
        <p:spPr>
          <a:xfrm>
            <a:off x="3822970" y="6282149"/>
            <a:ext cx="815960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Sitek AN, Li JT, </a:t>
            </a:r>
            <a:r>
              <a:rPr lang="en-US" sz="1400" dirty="0" err="1"/>
              <a:t>Pongdee</a:t>
            </a:r>
            <a:r>
              <a:rPr lang="en-US" sz="1400" dirty="0"/>
              <a:t> T. Risks and safety of biologics: A practical guide for allergists. World Allergy Organ J. </a:t>
            </a:r>
            <a:endParaRPr lang="sr-Latn-RS" sz="1400" dirty="0"/>
          </a:p>
          <a:p>
            <a:r>
              <a:rPr lang="en-US" sz="1400" dirty="0"/>
              <a:t>2023;16(1):100737.</a:t>
            </a:r>
          </a:p>
        </p:txBody>
      </p:sp>
    </p:spTree>
    <p:extLst>
      <p:ext uri="{BB962C8B-B14F-4D97-AF65-F5344CB8AC3E}">
        <p14:creationId xmlns:p14="http://schemas.microsoft.com/office/powerpoint/2010/main" val="2408730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95739-594C-C8B8-A217-7BCD627BF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Upore</a:t>
            </a:r>
            <a:r>
              <a:rPr lang="sr-Latn-RS" dirty="0"/>
              <a:t>đ</a:t>
            </a:r>
            <a:r>
              <a:rPr lang="en-GB" dirty="0" err="1"/>
              <a:t>enje</a:t>
            </a:r>
            <a:r>
              <a:rPr lang="en-GB" dirty="0"/>
              <a:t> </a:t>
            </a:r>
            <a:r>
              <a:rPr lang="en-GB" dirty="0" err="1"/>
              <a:t>efekata</a:t>
            </a:r>
            <a:r>
              <a:rPr lang="en-GB" dirty="0"/>
              <a:t> </a:t>
            </a:r>
            <a:r>
              <a:rPr lang="en-GB" dirty="0" err="1"/>
              <a:t>biolo</a:t>
            </a:r>
            <a:r>
              <a:rPr lang="sr-Latn-RS" dirty="0"/>
              <a:t>š</a:t>
            </a:r>
            <a:r>
              <a:rPr lang="en-GB" dirty="0" err="1"/>
              <a:t>kih</a:t>
            </a:r>
            <a:r>
              <a:rPr lang="en-GB" dirty="0"/>
              <a:t> </a:t>
            </a:r>
            <a:r>
              <a:rPr lang="en-GB" dirty="0" err="1"/>
              <a:t>lekova</a:t>
            </a:r>
            <a:r>
              <a:rPr lang="en-GB" dirty="0"/>
              <a:t> </a:t>
            </a:r>
            <a:r>
              <a:rPr lang="sr-Latn-RS" dirty="0"/>
              <a:t>z</a:t>
            </a:r>
            <a:r>
              <a:rPr lang="en-GB" dirty="0"/>
              <a:t>a </a:t>
            </a:r>
            <a:r>
              <a:rPr lang="en-GB" dirty="0" err="1"/>
              <a:t>astmu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AAF28-26A4-4FA6-A337-DFEDFF830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0971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Svi </a:t>
            </a:r>
            <a:r>
              <a:rPr lang="en-GB" dirty="0" err="1"/>
              <a:t>biološki</a:t>
            </a:r>
            <a:r>
              <a:rPr lang="en-GB" dirty="0"/>
              <a:t> </a:t>
            </a:r>
            <a:r>
              <a:rPr lang="en-GB" dirty="0" err="1"/>
              <a:t>lekovi</a:t>
            </a:r>
            <a:r>
              <a:rPr lang="en-GB" dirty="0"/>
              <a:t> </a:t>
            </a:r>
            <a:r>
              <a:rPr lang="en-GB" dirty="0" err="1"/>
              <a:t>smanjuju</a:t>
            </a:r>
            <a:r>
              <a:rPr lang="en-GB" dirty="0"/>
              <a:t> stope </a:t>
            </a:r>
            <a:r>
              <a:rPr lang="en-GB" dirty="0" err="1"/>
              <a:t>egzacerbacije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velikom</a:t>
            </a:r>
            <a:r>
              <a:rPr lang="en-GB" dirty="0"/>
              <a:t> </a:t>
            </a:r>
            <a:r>
              <a:rPr lang="en-GB" dirty="0" err="1"/>
              <a:t>sigurnošću</a:t>
            </a:r>
            <a:r>
              <a:rPr lang="en-GB" dirty="0"/>
              <a:t> </a:t>
            </a:r>
            <a:r>
              <a:rPr lang="en-GB" dirty="0" err="1"/>
              <a:t>dokaza</a:t>
            </a:r>
            <a:r>
              <a:rPr lang="en-GB" dirty="0"/>
              <a:t>: </a:t>
            </a:r>
            <a:r>
              <a:rPr lang="en-GB" dirty="0" err="1"/>
              <a:t>benralizumab</a:t>
            </a:r>
            <a:r>
              <a:rPr lang="en-GB" dirty="0"/>
              <a:t> </a:t>
            </a:r>
            <a:r>
              <a:rPr lang="sr-Latn-RS" dirty="0"/>
              <a:t>na</a:t>
            </a:r>
            <a:r>
              <a:rPr lang="en-GB" dirty="0"/>
              <a:t> 0,53 </a:t>
            </a:r>
            <a:r>
              <a:rPr lang="sr-Latn-RS" dirty="0"/>
              <a:t>od početne vrednosti</a:t>
            </a:r>
            <a:r>
              <a:rPr lang="en-GB" dirty="0"/>
              <a:t>, dupilumab 0,43, mepolizumab  </a:t>
            </a:r>
            <a:r>
              <a:rPr lang="sr-Latn-RS" dirty="0"/>
              <a:t>0.51</a:t>
            </a:r>
            <a:r>
              <a:rPr lang="en-GB" dirty="0"/>
              <a:t>, omalizumab</a:t>
            </a:r>
            <a:r>
              <a:rPr lang="sr-Latn-RS" dirty="0"/>
              <a:t> na</a:t>
            </a:r>
            <a:r>
              <a:rPr lang="en-GB" dirty="0"/>
              <a:t> 0,56 </a:t>
            </a:r>
            <a:r>
              <a:rPr lang="sr-Latn-RS" dirty="0"/>
              <a:t>od početne vrednosti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reslizumab</a:t>
            </a:r>
            <a:r>
              <a:rPr lang="en-GB" dirty="0"/>
              <a:t> </a:t>
            </a:r>
            <a:r>
              <a:rPr lang="sr-Latn-RS" dirty="0"/>
              <a:t>na</a:t>
            </a:r>
            <a:r>
              <a:rPr lang="en-GB" dirty="0"/>
              <a:t> 0,46. </a:t>
            </a:r>
            <a:endParaRPr lang="sr-Latn-RS" dirty="0"/>
          </a:p>
          <a:p>
            <a:r>
              <a:rPr lang="en-GB" dirty="0" err="1"/>
              <a:t>Benralizumab</a:t>
            </a:r>
            <a:r>
              <a:rPr lang="en-GB" dirty="0"/>
              <a:t>, dupilumab </a:t>
            </a:r>
            <a:r>
              <a:rPr lang="en-GB" dirty="0" err="1"/>
              <a:t>i</a:t>
            </a:r>
            <a:r>
              <a:rPr lang="en-GB" dirty="0"/>
              <a:t> mepolizumab </a:t>
            </a:r>
            <a:r>
              <a:rPr lang="en-GB" dirty="0" err="1"/>
              <a:t>smanjuju</a:t>
            </a:r>
            <a:r>
              <a:rPr lang="en-GB" dirty="0"/>
              <a:t> </a:t>
            </a:r>
            <a:r>
              <a:rPr lang="en-GB" dirty="0" err="1"/>
              <a:t>dnevnu</a:t>
            </a:r>
            <a:r>
              <a:rPr lang="en-GB" dirty="0"/>
              <a:t> </a:t>
            </a:r>
            <a:r>
              <a:rPr lang="en-GB" dirty="0" err="1"/>
              <a:t>dozu</a:t>
            </a:r>
            <a:r>
              <a:rPr lang="en-GB" dirty="0"/>
              <a:t> </a:t>
            </a:r>
            <a:r>
              <a:rPr lang="en-GB" dirty="0" err="1"/>
              <a:t>oralnih</a:t>
            </a:r>
            <a:r>
              <a:rPr lang="en-GB" dirty="0"/>
              <a:t> </a:t>
            </a:r>
            <a:r>
              <a:rPr lang="en-GB" dirty="0" err="1"/>
              <a:t>kortikosteroida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/>
              <a:t>Svi </a:t>
            </a:r>
            <a:r>
              <a:rPr lang="en-GB" dirty="0" err="1"/>
              <a:t>procenjeni</a:t>
            </a:r>
            <a:r>
              <a:rPr lang="en-GB" dirty="0"/>
              <a:t> </a:t>
            </a:r>
            <a:r>
              <a:rPr lang="en-GB" dirty="0" err="1"/>
              <a:t>biološki</a:t>
            </a:r>
            <a:r>
              <a:rPr lang="en-GB" dirty="0"/>
              <a:t> </a:t>
            </a:r>
            <a:r>
              <a:rPr lang="en-GB" dirty="0" err="1"/>
              <a:t>lekovi</a:t>
            </a:r>
            <a:r>
              <a:rPr lang="en-GB" dirty="0"/>
              <a:t> </a:t>
            </a:r>
            <a:r>
              <a:rPr lang="en-GB" dirty="0" err="1"/>
              <a:t>verovatno</a:t>
            </a:r>
            <a:r>
              <a:rPr lang="en-GB" dirty="0"/>
              <a:t> </a:t>
            </a:r>
            <a:r>
              <a:rPr lang="en-GB" dirty="0" err="1"/>
              <a:t>poboljšavaju</a:t>
            </a:r>
            <a:r>
              <a:rPr lang="en-GB" dirty="0"/>
              <a:t> </a:t>
            </a:r>
            <a:r>
              <a:rPr lang="en-GB" dirty="0" err="1"/>
              <a:t>kontrolu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, </a:t>
            </a:r>
            <a:r>
              <a:rPr lang="en-GB" dirty="0" err="1"/>
              <a:t>kvalitet</a:t>
            </a:r>
            <a:r>
              <a:rPr lang="en-GB" dirty="0"/>
              <a:t> </a:t>
            </a:r>
            <a:r>
              <a:rPr lang="en-GB" dirty="0" err="1"/>
              <a:t>života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FEV1, bez </a:t>
            </a:r>
            <a:r>
              <a:rPr lang="en-GB" dirty="0" err="1"/>
              <a:t>dostizanja</a:t>
            </a:r>
            <a:r>
              <a:rPr lang="en-GB" dirty="0"/>
              <a:t> </a:t>
            </a:r>
            <a:r>
              <a:rPr lang="en-GB" dirty="0" err="1"/>
              <a:t>minimalne</a:t>
            </a:r>
            <a:r>
              <a:rPr lang="en-GB" dirty="0"/>
              <a:t> </a:t>
            </a:r>
            <a:r>
              <a:rPr lang="sr-Latn-RS" dirty="0"/>
              <a:t>značajne</a:t>
            </a:r>
            <a:r>
              <a:rPr lang="en-GB" dirty="0"/>
              <a:t> </a:t>
            </a:r>
            <a:r>
              <a:rPr lang="en-GB" dirty="0" err="1"/>
              <a:t>razlik</a:t>
            </a:r>
            <a:r>
              <a:rPr lang="sr-Latn-RS" dirty="0"/>
              <a:t>e</a:t>
            </a:r>
            <a:r>
              <a:rPr lang="en-GB" dirty="0"/>
              <a:t>). </a:t>
            </a:r>
            <a:endParaRPr lang="sr-Latn-RS" dirty="0"/>
          </a:p>
          <a:p>
            <a:r>
              <a:rPr lang="en-GB" dirty="0" err="1"/>
              <a:t>Benralizumab</a:t>
            </a:r>
            <a:r>
              <a:rPr lang="en-GB" dirty="0"/>
              <a:t>, mepolizumab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reslizumab</a:t>
            </a:r>
            <a:r>
              <a:rPr lang="en-GB" dirty="0"/>
              <a:t> </a:t>
            </a:r>
            <a:r>
              <a:rPr lang="en-GB" dirty="0" err="1"/>
              <a:t>blago</a:t>
            </a:r>
            <a:r>
              <a:rPr lang="en-GB" dirty="0"/>
              <a:t> </a:t>
            </a:r>
            <a:r>
              <a:rPr lang="en-GB" dirty="0" err="1"/>
              <a:t>povećavaju</a:t>
            </a:r>
            <a:r>
              <a:rPr lang="en-GB" dirty="0"/>
              <a:t> </a:t>
            </a:r>
            <a:r>
              <a:rPr lang="en-GB" dirty="0" err="1"/>
              <a:t>neželjene</a:t>
            </a:r>
            <a:r>
              <a:rPr lang="en-GB" dirty="0"/>
              <a:t> </a:t>
            </a:r>
            <a:r>
              <a:rPr lang="en-GB" dirty="0" err="1"/>
              <a:t>događaje</a:t>
            </a:r>
            <a:r>
              <a:rPr lang="en-GB" dirty="0"/>
              <a:t> </a:t>
            </a:r>
            <a:r>
              <a:rPr lang="en-GB" dirty="0" err="1"/>
              <a:t>povezane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lekom</a:t>
            </a:r>
            <a:r>
              <a:rPr lang="en-GB" dirty="0"/>
              <a:t> (AE)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ozbiljne</a:t>
            </a:r>
            <a:r>
              <a:rPr lang="en-GB" dirty="0"/>
              <a:t> AE </a:t>
            </a:r>
            <a:r>
              <a:rPr lang="en-GB" dirty="0" err="1"/>
              <a:t>povezane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lekom</a:t>
            </a:r>
            <a:r>
              <a:rPr lang="en-GB" dirty="0"/>
              <a:t>.</a:t>
            </a:r>
            <a:endParaRPr lang="sr-Latn-RS" dirty="0"/>
          </a:p>
          <a:p>
            <a:r>
              <a:rPr lang="en-GB" dirty="0" err="1"/>
              <a:t>Inkrementalni</a:t>
            </a:r>
            <a:r>
              <a:rPr lang="en-GB" dirty="0"/>
              <a:t> </a:t>
            </a:r>
            <a:r>
              <a:rPr lang="en-GB" dirty="0" err="1"/>
              <a:t>odnos</a:t>
            </a:r>
            <a:r>
              <a:rPr lang="en-GB" dirty="0"/>
              <a:t> </a:t>
            </a:r>
            <a:r>
              <a:rPr lang="en-GB" dirty="0" err="1"/>
              <a:t>isplativosti</a:t>
            </a:r>
            <a:r>
              <a:rPr lang="en-GB" dirty="0"/>
              <a:t> po </a:t>
            </a:r>
            <a:r>
              <a:rPr lang="en-GB" dirty="0" err="1"/>
              <a:t>godin</a:t>
            </a:r>
            <a:r>
              <a:rPr lang="sr-Latn-RS" dirty="0"/>
              <a:t>i</a:t>
            </a:r>
            <a:r>
              <a:rPr lang="en-GB" dirty="0"/>
              <a:t> </a:t>
            </a:r>
            <a:r>
              <a:rPr lang="en-GB" dirty="0" err="1"/>
              <a:t>života</a:t>
            </a:r>
            <a:r>
              <a:rPr lang="en-GB" dirty="0"/>
              <a:t> </a:t>
            </a:r>
            <a:r>
              <a:rPr lang="en-GB" dirty="0" err="1"/>
              <a:t>prilagođen</a:t>
            </a:r>
            <a:r>
              <a:rPr lang="sr-Latn-RS" dirty="0"/>
              <a:t>oj</a:t>
            </a:r>
            <a:r>
              <a:rPr lang="en-GB" dirty="0"/>
              <a:t> </a:t>
            </a:r>
            <a:r>
              <a:rPr lang="en-GB" dirty="0" err="1"/>
              <a:t>kvalitetu</a:t>
            </a:r>
            <a:r>
              <a:rPr lang="en-GB" dirty="0"/>
              <a:t> je </a:t>
            </a:r>
            <a:r>
              <a:rPr lang="en-GB" dirty="0" err="1"/>
              <a:t>iznad</a:t>
            </a:r>
            <a:r>
              <a:rPr lang="en-GB" dirty="0"/>
              <a:t> </a:t>
            </a:r>
            <a:r>
              <a:rPr lang="en-GB" dirty="0" err="1"/>
              <a:t>praga</a:t>
            </a:r>
            <a:r>
              <a:rPr lang="en-GB" dirty="0"/>
              <a:t> </a:t>
            </a:r>
            <a:r>
              <a:rPr lang="en-GB" dirty="0" err="1"/>
              <a:t>spremnosti</a:t>
            </a:r>
            <a:r>
              <a:rPr lang="en-GB" dirty="0"/>
              <a:t> da se </a:t>
            </a:r>
            <a:r>
              <a:rPr lang="en-GB" dirty="0" err="1"/>
              <a:t>plati</a:t>
            </a:r>
            <a:r>
              <a:rPr lang="en-GB" dirty="0"/>
              <a:t> za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biološke</a:t>
            </a:r>
            <a:r>
              <a:rPr lang="en-GB" dirty="0"/>
              <a:t> preparate. </a:t>
            </a:r>
            <a:r>
              <a:rPr lang="en-GB" dirty="0" err="1"/>
              <a:t>Potencijalne</a:t>
            </a:r>
            <a:r>
              <a:rPr lang="en-GB" dirty="0"/>
              <a:t> </a:t>
            </a:r>
            <a:r>
              <a:rPr lang="en-GB" dirty="0" err="1"/>
              <a:t>uštede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vođene</a:t>
            </a:r>
            <a:r>
              <a:rPr lang="en-GB" dirty="0"/>
              <a:t> </a:t>
            </a:r>
            <a:r>
              <a:rPr lang="en-GB" dirty="0" err="1"/>
              <a:t>smanjenjem</a:t>
            </a:r>
            <a:r>
              <a:rPr lang="en-GB" dirty="0"/>
              <a:t> </a:t>
            </a:r>
            <a:r>
              <a:rPr lang="en-GB" dirty="0" err="1"/>
              <a:t>hospitalizacija</a:t>
            </a:r>
            <a:r>
              <a:rPr lang="en-GB" dirty="0"/>
              <a:t>, </a:t>
            </a:r>
            <a:r>
              <a:rPr lang="en-GB" dirty="0" err="1"/>
              <a:t>poseta</a:t>
            </a:r>
            <a:r>
              <a:rPr lang="en-GB" dirty="0"/>
              <a:t> </a:t>
            </a:r>
            <a:r>
              <a:rPr lang="en-GB" dirty="0" err="1"/>
              <a:t>hitne</a:t>
            </a:r>
            <a:r>
              <a:rPr lang="en-GB" dirty="0"/>
              <a:t> </a:t>
            </a:r>
            <a:r>
              <a:rPr lang="en-GB" dirty="0" err="1"/>
              <a:t>pomoći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primarne</a:t>
            </a:r>
            <a:r>
              <a:rPr lang="en-GB" dirty="0"/>
              <a:t> </a:t>
            </a:r>
            <a:r>
              <a:rPr lang="en-GB" dirty="0" err="1"/>
              <a:t>zdravstvene</a:t>
            </a:r>
            <a:r>
              <a:rPr lang="en-GB" dirty="0"/>
              <a:t> </a:t>
            </a:r>
            <a:r>
              <a:rPr lang="en-GB" dirty="0" err="1"/>
              <a:t>zaštite</a:t>
            </a:r>
            <a:r>
              <a:rPr lang="en-GB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C58540-451D-9C1E-7432-1ED8694DD2B2}"/>
              </a:ext>
            </a:extLst>
          </p:cNvPr>
          <p:cNvSpPr txBox="1"/>
          <p:nvPr/>
        </p:nvSpPr>
        <p:spPr>
          <a:xfrm>
            <a:off x="2675107" y="5971533"/>
            <a:ext cx="9187130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 err="1"/>
              <a:t>Agache</a:t>
            </a:r>
            <a:r>
              <a:rPr lang="en-US" sz="1400" dirty="0"/>
              <a:t> I, </a:t>
            </a:r>
            <a:r>
              <a:rPr lang="sr-Latn-RS" sz="1400" dirty="0"/>
              <a:t>et al</a:t>
            </a:r>
            <a:r>
              <a:rPr lang="en-US" sz="1400" dirty="0"/>
              <a:t>Efficacy and safety of treatment with biologicals (</a:t>
            </a:r>
            <a:r>
              <a:rPr lang="en-US" sz="1400" dirty="0" err="1"/>
              <a:t>benralizumab</a:t>
            </a:r>
            <a:r>
              <a:rPr lang="en-US" sz="1400" dirty="0"/>
              <a:t>, dupilumab, mepolizumab, omalizumab and </a:t>
            </a:r>
            <a:endParaRPr lang="sr-Latn-RS" sz="1400" dirty="0"/>
          </a:p>
          <a:p>
            <a:r>
              <a:rPr lang="en-US" sz="1400" dirty="0" err="1"/>
              <a:t>reslizumab</a:t>
            </a:r>
            <a:r>
              <a:rPr lang="en-US" sz="1400" dirty="0"/>
              <a:t>) for severe eosinophilic asthma. A systematic review for the EAACI Guidelines - recommendations on the use of </a:t>
            </a:r>
            <a:endParaRPr lang="sr-Latn-RS" sz="1400" dirty="0"/>
          </a:p>
          <a:p>
            <a:r>
              <a:rPr lang="en-US" sz="1400" dirty="0"/>
              <a:t>biologicals in severe asthma. Allergy. 2020;75(5):1023-1042.</a:t>
            </a:r>
          </a:p>
        </p:txBody>
      </p:sp>
    </p:spTree>
    <p:extLst>
      <p:ext uri="{BB962C8B-B14F-4D97-AF65-F5344CB8AC3E}">
        <p14:creationId xmlns:p14="http://schemas.microsoft.com/office/powerpoint/2010/main" val="3785383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D101B-0A83-D547-D7D1-3D5125243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Tezepelumab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77D98-A1E7-3C4F-498F-7F663556C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Limfopoetin</a:t>
            </a:r>
            <a:r>
              <a:rPr lang="en-GB" dirty="0"/>
              <a:t> </a:t>
            </a:r>
            <a:r>
              <a:rPr lang="en-GB" dirty="0" err="1"/>
              <a:t>strome</a:t>
            </a:r>
            <a:r>
              <a:rPr lang="en-GB" dirty="0"/>
              <a:t> </a:t>
            </a:r>
            <a:r>
              <a:rPr lang="en-GB" dirty="0" err="1"/>
              <a:t>timusa</a:t>
            </a:r>
            <a:r>
              <a:rPr lang="en-GB" dirty="0"/>
              <a:t> (TSLP) je </a:t>
            </a:r>
            <a:r>
              <a:rPr lang="en-GB" dirty="0" err="1"/>
              <a:t>citokin</a:t>
            </a:r>
            <a:r>
              <a:rPr lang="en-GB" dirty="0"/>
              <a:t> koji </a:t>
            </a:r>
            <a:r>
              <a:rPr lang="en-GB" dirty="0" err="1"/>
              <a:t>stimuliše</a:t>
            </a:r>
            <a:r>
              <a:rPr lang="en-GB" dirty="0"/>
              <a:t> </a:t>
            </a:r>
            <a:r>
              <a:rPr lang="en-GB" dirty="0" err="1"/>
              <a:t>limfocite</a:t>
            </a:r>
            <a:r>
              <a:rPr lang="en-GB" dirty="0"/>
              <a:t>, </a:t>
            </a:r>
            <a:r>
              <a:rPr lang="en-GB" dirty="0" err="1"/>
              <a:t>identifikovan</a:t>
            </a:r>
            <a:r>
              <a:rPr lang="en-GB" dirty="0"/>
              <a:t> u </a:t>
            </a:r>
            <a:r>
              <a:rPr lang="en-GB" dirty="0" err="1"/>
              <a:t>timusnim</a:t>
            </a:r>
            <a:r>
              <a:rPr lang="en-GB" dirty="0"/>
              <a:t> </a:t>
            </a:r>
            <a:r>
              <a:rPr lang="en-GB" dirty="0" err="1"/>
              <a:t>stromalnim</a:t>
            </a:r>
            <a:r>
              <a:rPr lang="en-GB" dirty="0"/>
              <a:t> </a:t>
            </a:r>
            <a:r>
              <a:rPr lang="en-GB" dirty="0" err="1"/>
              <a:t>ćelijama</a:t>
            </a:r>
            <a:r>
              <a:rPr lang="en-GB" dirty="0"/>
              <a:t> </a:t>
            </a:r>
            <a:r>
              <a:rPr lang="en-GB" dirty="0" err="1"/>
              <a:t>miševa</a:t>
            </a:r>
            <a:r>
              <a:rPr lang="en-GB" dirty="0"/>
              <a:t> 1994. </a:t>
            </a:r>
            <a:r>
              <a:rPr lang="en-GB" dirty="0" err="1"/>
              <a:t>godine</a:t>
            </a:r>
            <a:r>
              <a:rPr lang="en-GB" dirty="0"/>
              <a:t>. TSLP se </a:t>
            </a:r>
            <a:r>
              <a:rPr lang="en-GB" dirty="0" err="1"/>
              <a:t>uglavnom</a:t>
            </a:r>
            <a:r>
              <a:rPr lang="en-GB" dirty="0"/>
              <a:t> </a:t>
            </a:r>
            <a:r>
              <a:rPr lang="en-GB" dirty="0" err="1"/>
              <a:t>eksprimira</a:t>
            </a:r>
            <a:r>
              <a:rPr lang="en-GB" dirty="0"/>
              <a:t> u </a:t>
            </a:r>
            <a:r>
              <a:rPr lang="en-GB" dirty="0" err="1"/>
              <a:t>epitelnim</a:t>
            </a:r>
            <a:r>
              <a:rPr lang="en-GB" dirty="0"/>
              <a:t> </a:t>
            </a:r>
            <a:r>
              <a:rPr lang="en-GB" dirty="0" err="1"/>
              <a:t>ćelijama</a:t>
            </a:r>
            <a:r>
              <a:rPr lang="en-GB" dirty="0"/>
              <a:t> </a:t>
            </a:r>
            <a:r>
              <a:rPr lang="en-GB" dirty="0" err="1"/>
              <a:t>barijernih</a:t>
            </a:r>
            <a:r>
              <a:rPr lang="en-GB" dirty="0"/>
              <a:t> </a:t>
            </a:r>
            <a:r>
              <a:rPr lang="en-GB" dirty="0" err="1"/>
              <a:t>površina</a:t>
            </a:r>
            <a:r>
              <a:rPr lang="en-GB" dirty="0"/>
              <a:t>,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koža</a:t>
            </a:r>
            <a:r>
              <a:rPr lang="en-GB" dirty="0"/>
              <a:t>, </a:t>
            </a:r>
            <a:r>
              <a:rPr lang="en-GB" dirty="0" err="1"/>
              <a:t>disajni</a:t>
            </a:r>
            <a:r>
              <a:rPr lang="en-GB" dirty="0"/>
              <a:t> </a:t>
            </a:r>
            <a:r>
              <a:rPr lang="en-GB" dirty="0" err="1"/>
              <a:t>putevi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gastrointestinalni</a:t>
            </a:r>
            <a:r>
              <a:rPr lang="en-GB" dirty="0"/>
              <a:t> </a:t>
            </a:r>
            <a:r>
              <a:rPr lang="en-GB" dirty="0" err="1"/>
              <a:t>trakt</a:t>
            </a:r>
            <a:r>
              <a:rPr lang="en-GB" dirty="0"/>
              <a:t>,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pomažu</a:t>
            </a:r>
            <a:r>
              <a:rPr lang="en-GB" dirty="0"/>
              <a:t> </a:t>
            </a:r>
            <a:r>
              <a:rPr lang="en-GB" dirty="0" err="1"/>
              <a:t>telu</a:t>
            </a:r>
            <a:r>
              <a:rPr lang="en-GB" dirty="0"/>
              <a:t> da </a:t>
            </a:r>
            <a:r>
              <a:rPr lang="en-GB" dirty="0" err="1"/>
              <a:t>oseti</a:t>
            </a:r>
            <a:r>
              <a:rPr lang="en-GB" dirty="0"/>
              <a:t> </a:t>
            </a:r>
            <a:r>
              <a:rPr lang="en-GB" dirty="0" err="1"/>
              <a:t>spoljni</a:t>
            </a:r>
            <a:r>
              <a:rPr lang="en-GB" dirty="0"/>
              <a:t> </a:t>
            </a:r>
            <a:r>
              <a:rPr lang="en-GB" dirty="0" err="1"/>
              <a:t>svet</a:t>
            </a:r>
            <a:r>
              <a:rPr lang="en-GB" dirty="0"/>
              <a:t>. TSLP </a:t>
            </a:r>
            <a:r>
              <a:rPr lang="en-GB" dirty="0" err="1"/>
              <a:t>takođe</a:t>
            </a:r>
            <a:r>
              <a:rPr lang="en-GB" dirty="0"/>
              <a:t> </a:t>
            </a:r>
            <a:r>
              <a:rPr lang="en-GB" dirty="0" err="1"/>
              <a:t>proizvode</a:t>
            </a:r>
            <a:r>
              <a:rPr lang="en-GB" dirty="0"/>
              <a:t> </a:t>
            </a:r>
            <a:r>
              <a:rPr lang="en-GB" dirty="0" err="1"/>
              <a:t>fibroblasti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dendritske</a:t>
            </a:r>
            <a:r>
              <a:rPr lang="en-GB" dirty="0"/>
              <a:t> </a:t>
            </a:r>
            <a:r>
              <a:rPr lang="en-GB" dirty="0" err="1"/>
              <a:t>ćelije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odgovor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različite</a:t>
            </a:r>
            <a:r>
              <a:rPr lang="en-GB" dirty="0"/>
              <a:t> </a:t>
            </a:r>
            <a:r>
              <a:rPr lang="en-GB" dirty="0" err="1"/>
              <a:t>spoljne</a:t>
            </a:r>
            <a:r>
              <a:rPr lang="en-GB" dirty="0"/>
              <a:t> </a:t>
            </a:r>
            <a:r>
              <a:rPr lang="en-GB" dirty="0" err="1"/>
              <a:t>faktore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Funkcije</a:t>
            </a:r>
            <a:r>
              <a:rPr lang="en-GB" dirty="0"/>
              <a:t> TSLP-a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različite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uključuju</a:t>
            </a:r>
            <a:r>
              <a:rPr lang="en-GB" dirty="0"/>
              <a:t> </a:t>
            </a:r>
            <a:r>
              <a:rPr lang="en-GB" dirty="0" err="1"/>
              <a:t>indukciju</a:t>
            </a:r>
            <a:r>
              <a:rPr lang="en-GB" dirty="0"/>
              <a:t> Th2 </a:t>
            </a:r>
            <a:r>
              <a:rPr lang="en-GB" dirty="0" err="1"/>
              <a:t>ćelija</a:t>
            </a:r>
            <a:r>
              <a:rPr lang="en-GB" dirty="0"/>
              <a:t> </a:t>
            </a:r>
            <a:r>
              <a:rPr lang="en-GB" dirty="0" err="1"/>
              <a:t>povećanjem</a:t>
            </a:r>
            <a:r>
              <a:rPr lang="en-GB" dirty="0"/>
              <a:t> </a:t>
            </a:r>
            <a:r>
              <a:rPr lang="en-GB" dirty="0" err="1"/>
              <a:t>ekspresije</a:t>
            </a:r>
            <a:r>
              <a:rPr lang="en-GB" dirty="0"/>
              <a:t> OKS40L u </a:t>
            </a:r>
            <a:r>
              <a:rPr lang="en-GB" dirty="0" err="1"/>
              <a:t>dendritskim</a:t>
            </a:r>
            <a:r>
              <a:rPr lang="en-GB" dirty="0"/>
              <a:t> </a:t>
            </a:r>
            <a:r>
              <a:rPr lang="en-GB" dirty="0" err="1"/>
              <a:t>ćelijama</a:t>
            </a:r>
            <a:r>
              <a:rPr lang="en-GB" dirty="0"/>
              <a:t>, </a:t>
            </a:r>
            <a:r>
              <a:rPr lang="en-GB" dirty="0" err="1"/>
              <a:t>promociju</a:t>
            </a:r>
            <a:r>
              <a:rPr lang="en-GB" dirty="0"/>
              <a:t> </a:t>
            </a:r>
            <a:r>
              <a:rPr lang="en-GB" dirty="0" err="1"/>
              <a:t>diferencijacije</a:t>
            </a:r>
            <a:r>
              <a:rPr lang="en-GB" dirty="0"/>
              <a:t> u Th2 </a:t>
            </a:r>
            <a:r>
              <a:rPr lang="en-GB" dirty="0" err="1"/>
              <a:t>ćelije</a:t>
            </a:r>
            <a:r>
              <a:rPr lang="en-GB" dirty="0"/>
              <a:t> </a:t>
            </a:r>
            <a:r>
              <a:rPr lang="en-GB" dirty="0" err="1"/>
              <a:t>delovanjem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CD4+ T </a:t>
            </a:r>
            <a:r>
              <a:rPr lang="en-GB" dirty="0" err="1"/>
              <a:t>ćelije</a:t>
            </a:r>
            <a:r>
              <a:rPr lang="en-GB" dirty="0"/>
              <a:t>, </a:t>
            </a:r>
            <a:r>
              <a:rPr lang="en-GB" dirty="0" err="1"/>
              <a:t>indukciju</a:t>
            </a:r>
            <a:r>
              <a:rPr lang="en-GB" dirty="0"/>
              <a:t> </a:t>
            </a:r>
            <a:r>
              <a:rPr lang="en-GB" dirty="0" err="1"/>
              <a:t>proizvodnje</a:t>
            </a:r>
            <a:r>
              <a:rPr lang="en-GB" dirty="0"/>
              <a:t> IL-4 </a:t>
            </a:r>
            <a:r>
              <a:rPr lang="en-GB" dirty="0" err="1"/>
              <a:t>aktiviranjem</a:t>
            </a:r>
            <a:r>
              <a:rPr lang="en-GB" dirty="0"/>
              <a:t> </a:t>
            </a:r>
            <a:r>
              <a:rPr lang="en-GB" dirty="0" err="1"/>
              <a:t>bazofila</a:t>
            </a:r>
            <a:r>
              <a:rPr lang="en-GB" dirty="0"/>
              <a:t>, </a:t>
            </a:r>
            <a:r>
              <a:rPr lang="en-GB" dirty="0" err="1"/>
              <a:t>aktivaciju</a:t>
            </a:r>
            <a:r>
              <a:rPr lang="en-GB" dirty="0"/>
              <a:t> ILC2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indukciju</a:t>
            </a:r>
            <a:r>
              <a:rPr lang="en-GB" dirty="0"/>
              <a:t> </a:t>
            </a:r>
            <a:r>
              <a:rPr lang="en-GB" dirty="0" err="1"/>
              <a:t>rezistencij</a:t>
            </a:r>
            <a:r>
              <a:rPr lang="sr-Latn-RS" dirty="0"/>
              <a:t>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kortikosteroide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razne</a:t>
            </a:r>
            <a:r>
              <a:rPr lang="en-GB" dirty="0"/>
              <a:t> </a:t>
            </a:r>
            <a:r>
              <a:rPr lang="en-GB" dirty="0" err="1"/>
              <a:t>druge</a:t>
            </a:r>
            <a:r>
              <a:rPr lang="en-GB" dirty="0"/>
              <a:t> </a:t>
            </a:r>
            <a:r>
              <a:rPr lang="en-GB" dirty="0" err="1"/>
              <a:t>funkcije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čine</a:t>
            </a:r>
            <a:r>
              <a:rPr lang="en-GB" dirty="0"/>
              <a:t> </a:t>
            </a:r>
            <a:r>
              <a:rPr lang="en-GB" dirty="0" err="1"/>
              <a:t>osnovu</a:t>
            </a:r>
            <a:r>
              <a:rPr lang="en-GB" dirty="0"/>
              <a:t> </a:t>
            </a:r>
            <a:r>
              <a:rPr lang="en-GB" dirty="0" err="1"/>
              <a:t>patofiziologije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45D023-76C6-AFEC-616A-8BBC236D7211}"/>
              </a:ext>
            </a:extLst>
          </p:cNvPr>
          <p:cNvSpPr txBox="1"/>
          <p:nvPr/>
        </p:nvSpPr>
        <p:spPr>
          <a:xfrm>
            <a:off x="2150658" y="6050290"/>
            <a:ext cx="943559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 err="1"/>
              <a:t>Kurihara</a:t>
            </a:r>
            <a:r>
              <a:rPr lang="en-US" sz="1400" dirty="0"/>
              <a:t> M, </a:t>
            </a:r>
            <a:r>
              <a:rPr lang="en-US" sz="1400" dirty="0" err="1"/>
              <a:t>Kabata</a:t>
            </a:r>
            <a:r>
              <a:rPr lang="en-US" sz="1400" dirty="0"/>
              <a:t> H, Irie M, Fukunaga K. Current summary of clinical studies on anti-TSLP antibody, Tezepelumab, in asthma. </a:t>
            </a:r>
            <a:endParaRPr lang="sr-Latn-RS" sz="1400" dirty="0"/>
          </a:p>
          <a:p>
            <a:r>
              <a:rPr lang="en-US" sz="1400" dirty="0" err="1"/>
              <a:t>Allergol</a:t>
            </a:r>
            <a:r>
              <a:rPr lang="en-US" sz="1400" dirty="0"/>
              <a:t> Int. 2023;72(1):24-30.</a:t>
            </a:r>
          </a:p>
        </p:txBody>
      </p:sp>
    </p:spTree>
    <p:extLst>
      <p:ext uri="{BB962C8B-B14F-4D97-AF65-F5344CB8AC3E}">
        <p14:creationId xmlns:p14="http://schemas.microsoft.com/office/powerpoint/2010/main" val="327813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D2163-5441-E6E5-8320-C0D1F56A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Uvod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E4D1C-4845-3D70-9441-1CEF6F18A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dirty="0" err="1"/>
              <a:t>Primena</a:t>
            </a:r>
            <a:r>
              <a:rPr lang="en-GB" dirty="0"/>
              <a:t> </a:t>
            </a:r>
            <a:r>
              <a:rPr lang="en-GB" dirty="0" err="1"/>
              <a:t>kortikosteroida</a:t>
            </a:r>
            <a:r>
              <a:rPr lang="en-GB" dirty="0"/>
              <a:t> </a:t>
            </a:r>
            <a:r>
              <a:rPr lang="en-GB" dirty="0" err="1"/>
              <a:t>inhalatornim</a:t>
            </a:r>
            <a:r>
              <a:rPr lang="en-GB" dirty="0"/>
              <a:t> </a:t>
            </a:r>
            <a:r>
              <a:rPr lang="en-GB" dirty="0" err="1"/>
              <a:t>putem</a:t>
            </a:r>
            <a:r>
              <a:rPr lang="en-GB" dirty="0"/>
              <a:t> je </a:t>
            </a:r>
            <a:r>
              <a:rPr lang="en-GB" dirty="0" err="1"/>
              <a:t>još</a:t>
            </a:r>
            <a:r>
              <a:rPr lang="en-GB" dirty="0"/>
              <a:t> </a:t>
            </a:r>
            <a:r>
              <a:rPr lang="en-GB" dirty="0" err="1"/>
              <a:t>uvek</a:t>
            </a:r>
            <a:r>
              <a:rPr lang="en-GB" dirty="0"/>
              <a:t> </a:t>
            </a:r>
            <a:r>
              <a:rPr lang="en-GB" dirty="0" err="1"/>
              <a:t>kamen</a:t>
            </a:r>
            <a:r>
              <a:rPr lang="en-GB" dirty="0"/>
              <a:t> </a:t>
            </a:r>
            <a:r>
              <a:rPr lang="en-GB" dirty="0" err="1"/>
              <a:t>temeljac</a:t>
            </a:r>
            <a:r>
              <a:rPr lang="en-GB" dirty="0"/>
              <a:t> </a:t>
            </a:r>
            <a:r>
              <a:rPr lang="en-GB" dirty="0" err="1"/>
              <a:t>terapije</a:t>
            </a:r>
            <a:r>
              <a:rPr lang="en-GB" dirty="0"/>
              <a:t> </a:t>
            </a:r>
            <a:r>
              <a:rPr lang="en-GB" dirty="0" err="1"/>
              <a:t>bronhijalne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, </a:t>
            </a:r>
            <a:r>
              <a:rPr lang="en-GB" dirty="0" err="1"/>
              <a:t>često</a:t>
            </a:r>
            <a:r>
              <a:rPr lang="en-GB" dirty="0"/>
              <a:t> u </a:t>
            </a:r>
            <a:r>
              <a:rPr lang="en-GB" dirty="0" err="1"/>
              <a:t>kombinaciji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dugodelujućim</a:t>
            </a:r>
            <a:r>
              <a:rPr lang="en-GB" dirty="0"/>
              <a:t> </a:t>
            </a:r>
            <a:r>
              <a:rPr lang="en-GB" dirty="0" err="1"/>
              <a:t>bronhodilatatorima</a:t>
            </a:r>
            <a:r>
              <a:rPr lang="en-GB" dirty="0"/>
              <a:t>, </a:t>
            </a:r>
            <a:r>
              <a:rPr lang="en-GB" dirty="0" err="1"/>
              <a:t>jer</a:t>
            </a:r>
            <a:r>
              <a:rPr lang="en-GB" dirty="0"/>
              <a:t> </a:t>
            </a:r>
            <a:r>
              <a:rPr lang="en-GB" dirty="0" err="1"/>
              <a:t>smanjuje</a:t>
            </a:r>
            <a:r>
              <a:rPr lang="en-GB" dirty="0"/>
              <a:t> </a:t>
            </a:r>
            <a:r>
              <a:rPr lang="en-GB" dirty="0" err="1"/>
              <a:t>upalu</a:t>
            </a:r>
            <a:r>
              <a:rPr lang="en-GB" dirty="0"/>
              <a:t> </a:t>
            </a:r>
            <a:r>
              <a:rPr lang="en-GB" dirty="0" err="1"/>
              <a:t>disajnih</a:t>
            </a:r>
            <a:r>
              <a:rPr lang="en-GB" dirty="0"/>
              <a:t> </a:t>
            </a:r>
            <a:r>
              <a:rPr lang="en-GB" dirty="0" err="1"/>
              <a:t>puteva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dovodi</a:t>
            </a:r>
            <a:r>
              <a:rPr lang="en-GB" dirty="0"/>
              <a:t> so </a:t>
            </a:r>
            <a:r>
              <a:rPr lang="en-GB" dirty="0" err="1"/>
              <a:t>redukcije</a:t>
            </a:r>
            <a:r>
              <a:rPr lang="en-GB" dirty="0"/>
              <a:t> </a:t>
            </a:r>
            <a:r>
              <a:rPr lang="en-GB" dirty="0" err="1"/>
              <a:t>simptoma</a:t>
            </a:r>
            <a:r>
              <a:rPr lang="en-GB" dirty="0"/>
              <a:t>.  Oko 5-10% </a:t>
            </a:r>
            <a:r>
              <a:rPr lang="en-GB" dirty="0" err="1"/>
              <a:t>osoba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astmom</a:t>
            </a:r>
            <a:r>
              <a:rPr lang="en-GB" dirty="0"/>
              <a:t> ne </a:t>
            </a:r>
            <a:r>
              <a:rPr lang="en-GB" dirty="0" err="1"/>
              <a:t>može</a:t>
            </a:r>
            <a:r>
              <a:rPr lang="en-GB" dirty="0"/>
              <a:t> da </a:t>
            </a:r>
            <a:r>
              <a:rPr lang="en-GB" dirty="0" err="1"/>
              <a:t>kontroliše</a:t>
            </a:r>
            <a:r>
              <a:rPr lang="en-GB" dirty="0"/>
              <a:t> </a:t>
            </a:r>
            <a:r>
              <a:rPr lang="en-GB" dirty="0" err="1"/>
              <a:t>napade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inhalacionim</a:t>
            </a:r>
            <a:r>
              <a:rPr lang="en-GB" dirty="0"/>
              <a:t> </a:t>
            </a:r>
            <a:r>
              <a:rPr lang="en-GB" dirty="0" err="1"/>
              <a:t>kortikosteroidima</a:t>
            </a:r>
            <a:r>
              <a:rPr lang="en-GB" dirty="0"/>
              <a:t>, pa </a:t>
            </a:r>
            <a:r>
              <a:rPr lang="en-GB" dirty="0" err="1"/>
              <a:t>su</a:t>
            </a:r>
            <a:r>
              <a:rPr lang="en-GB" dirty="0"/>
              <a:t> za </a:t>
            </a:r>
            <a:r>
              <a:rPr lang="en-GB" dirty="0" err="1"/>
              <a:t>takve</a:t>
            </a:r>
            <a:r>
              <a:rPr lang="en-GB" dirty="0"/>
              <a:t> </a:t>
            </a:r>
            <a:r>
              <a:rPr lang="en-GB" dirty="0" err="1"/>
              <a:t>pacijente</a:t>
            </a:r>
            <a:r>
              <a:rPr lang="en-GB" dirty="0"/>
              <a:t> </a:t>
            </a:r>
            <a:r>
              <a:rPr lang="en-GB" dirty="0" err="1"/>
              <a:t>razvijeni</a:t>
            </a:r>
            <a:r>
              <a:rPr lang="en-GB" dirty="0"/>
              <a:t> </a:t>
            </a:r>
            <a:r>
              <a:rPr lang="en-GB" dirty="0" err="1"/>
              <a:t>biološki</a:t>
            </a:r>
            <a:r>
              <a:rPr lang="en-GB" dirty="0"/>
              <a:t> </a:t>
            </a:r>
            <a:r>
              <a:rPr lang="en-GB" dirty="0" err="1"/>
              <a:t>lekovi</a:t>
            </a:r>
            <a:r>
              <a:rPr lang="en-GB" dirty="0"/>
              <a:t> koji </a:t>
            </a:r>
            <a:r>
              <a:rPr lang="en-GB" dirty="0" err="1"/>
              <a:t>blokiraju</a:t>
            </a:r>
            <a:r>
              <a:rPr lang="en-GB" dirty="0"/>
              <a:t> </a:t>
            </a:r>
            <a:r>
              <a:rPr lang="en-GB" dirty="0" err="1"/>
              <a:t>neke</a:t>
            </a:r>
            <a:r>
              <a:rPr lang="en-GB" dirty="0"/>
              <a:t> od </a:t>
            </a:r>
            <a:r>
              <a:rPr lang="en-GB" dirty="0" err="1"/>
              <a:t>ključnih</a:t>
            </a:r>
            <a:r>
              <a:rPr lang="en-GB" dirty="0"/>
              <a:t> </a:t>
            </a:r>
            <a:r>
              <a:rPr lang="en-GB" dirty="0" err="1"/>
              <a:t>medijatora</a:t>
            </a:r>
            <a:r>
              <a:rPr lang="en-GB" dirty="0"/>
              <a:t> </a:t>
            </a:r>
            <a:r>
              <a:rPr lang="en-GB" dirty="0" err="1"/>
              <a:t>inflamacije</a:t>
            </a:r>
            <a:r>
              <a:rPr lang="en-GB" dirty="0"/>
              <a:t>. Pre </a:t>
            </a:r>
            <a:r>
              <a:rPr lang="en-GB" dirty="0" err="1"/>
              <a:t>pojave</a:t>
            </a:r>
            <a:r>
              <a:rPr lang="en-GB" dirty="0"/>
              <a:t> </a:t>
            </a:r>
            <a:r>
              <a:rPr lang="en-GB" dirty="0" err="1"/>
              <a:t>bioloških</a:t>
            </a:r>
            <a:r>
              <a:rPr lang="en-GB" dirty="0"/>
              <a:t> </a:t>
            </a:r>
            <a:r>
              <a:rPr lang="en-GB" dirty="0" err="1"/>
              <a:t>lekova</a:t>
            </a:r>
            <a:r>
              <a:rPr lang="en-GB" dirty="0"/>
              <a:t> </a:t>
            </a:r>
            <a:r>
              <a:rPr lang="en-GB" dirty="0" err="1"/>
              <a:t>takvi</a:t>
            </a:r>
            <a:r>
              <a:rPr lang="en-GB" dirty="0"/>
              <a:t> </a:t>
            </a:r>
            <a:r>
              <a:rPr lang="en-GB" dirty="0" err="1"/>
              <a:t>pacijenti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lečeni</a:t>
            </a:r>
            <a:r>
              <a:rPr lang="en-GB" dirty="0"/>
              <a:t> </a:t>
            </a:r>
            <a:r>
              <a:rPr lang="en-GB" dirty="0" err="1"/>
              <a:t>kortikosteroidima</a:t>
            </a:r>
            <a:r>
              <a:rPr lang="en-GB" dirty="0"/>
              <a:t> </a:t>
            </a:r>
            <a:r>
              <a:rPr lang="en-GB" dirty="0" err="1"/>
              <a:t>oralnim</a:t>
            </a:r>
            <a:r>
              <a:rPr lang="en-GB" dirty="0"/>
              <a:t> </a:t>
            </a:r>
            <a:r>
              <a:rPr lang="en-GB" dirty="0" err="1"/>
              <a:t>putem</a:t>
            </a:r>
            <a:r>
              <a:rPr lang="en-GB" dirty="0"/>
              <a:t>, </a:t>
            </a:r>
            <a:r>
              <a:rPr lang="en-GB" dirty="0" err="1"/>
              <a:t>što</a:t>
            </a:r>
            <a:r>
              <a:rPr lang="en-GB" dirty="0"/>
              <a:t> je </a:t>
            </a:r>
            <a:r>
              <a:rPr lang="en-GB" dirty="0" err="1"/>
              <a:t>vremenom</a:t>
            </a:r>
            <a:r>
              <a:rPr lang="en-GB" dirty="0"/>
              <a:t> </a:t>
            </a:r>
            <a:r>
              <a:rPr lang="en-GB" dirty="0" err="1"/>
              <a:t>dovodilo</a:t>
            </a:r>
            <a:r>
              <a:rPr lang="en-GB" dirty="0"/>
              <a:t> do </a:t>
            </a:r>
            <a:r>
              <a:rPr lang="en-GB" dirty="0" err="1"/>
              <a:t>brojnih</a:t>
            </a:r>
            <a:r>
              <a:rPr lang="en-GB" dirty="0"/>
              <a:t> </a:t>
            </a:r>
            <a:r>
              <a:rPr lang="en-GB" dirty="0" err="1"/>
              <a:t>neželjenih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toksičnih</a:t>
            </a:r>
            <a:r>
              <a:rPr lang="en-GB" dirty="0"/>
              <a:t> </a:t>
            </a:r>
            <a:r>
              <a:rPr lang="en-GB" dirty="0" err="1"/>
              <a:t>dejstava</a:t>
            </a:r>
            <a:r>
              <a:rPr lang="en-GB" dirty="0"/>
              <a:t> </a:t>
            </a:r>
            <a:r>
              <a:rPr lang="en-GB" dirty="0" err="1"/>
              <a:t>tih</a:t>
            </a:r>
            <a:r>
              <a:rPr lang="en-GB" dirty="0"/>
              <a:t> </a:t>
            </a:r>
            <a:r>
              <a:rPr lang="en-GB" dirty="0" err="1"/>
              <a:t>lekova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7554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0DFDB-F2E6-43F6-B4E8-8BF028A17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Tezepelumab: upoređenje sa ostalim biološkim lekovima za astmu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A2EF5-50B6-AF7C-1A82-150942A8B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24665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/>
              <a:t>Najvažnija</a:t>
            </a:r>
            <a:r>
              <a:rPr lang="en-GB" dirty="0"/>
              <a:t> </a:t>
            </a:r>
            <a:r>
              <a:rPr lang="en-GB" dirty="0" err="1"/>
              <a:t>karakteristika</a:t>
            </a:r>
            <a:r>
              <a:rPr lang="en-GB" dirty="0"/>
              <a:t> </a:t>
            </a:r>
            <a:r>
              <a:rPr lang="en-GB" dirty="0" err="1"/>
              <a:t>tezepelumaba</a:t>
            </a:r>
            <a:r>
              <a:rPr lang="en-GB" dirty="0"/>
              <a:t> je </a:t>
            </a:r>
            <a:r>
              <a:rPr lang="en-GB" dirty="0" err="1"/>
              <a:t>njegova</a:t>
            </a:r>
            <a:r>
              <a:rPr lang="en-GB" dirty="0"/>
              <a:t> </a:t>
            </a:r>
            <a:r>
              <a:rPr lang="en-GB" dirty="0" err="1"/>
              <a:t>inhibicija</a:t>
            </a:r>
            <a:r>
              <a:rPr lang="en-GB" dirty="0"/>
              <a:t> </a:t>
            </a:r>
            <a:r>
              <a:rPr lang="en-GB" dirty="0" err="1"/>
              <a:t>širokog</a:t>
            </a:r>
            <a:r>
              <a:rPr lang="en-GB" dirty="0"/>
              <a:t> </a:t>
            </a:r>
            <a:r>
              <a:rPr lang="en-GB" dirty="0" err="1"/>
              <a:t>spektra</a:t>
            </a:r>
            <a:r>
              <a:rPr lang="en-GB" dirty="0"/>
              <a:t> </a:t>
            </a:r>
            <a:r>
              <a:rPr lang="en-GB" dirty="0" err="1"/>
              <a:t>višestrukih</a:t>
            </a:r>
            <a:r>
              <a:rPr lang="en-GB" dirty="0"/>
              <a:t> </a:t>
            </a:r>
            <a:r>
              <a:rPr lang="en-GB" dirty="0" err="1"/>
              <a:t>kaskada</a:t>
            </a:r>
            <a:r>
              <a:rPr lang="en-GB" dirty="0"/>
              <a:t> </a:t>
            </a:r>
            <a:r>
              <a:rPr lang="en-GB" dirty="0" err="1"/>
              <a:t>inflamacije</a:t>
            </a:r>
            <a:r>
              <a:rPr lang="en-GB" dirty="0"/>
              <a:t> </a:t>
            </a:r>
            <a:r>
              <a:rPr lang="en-GB" dirty="0" err="1"/>
              <a:t>tipa</a:t>
            </a:r>
            <a:r>
              <a:rPr lang="en-GB" dirty="0"/>
              <a:t> 2. </a:t>
            </a:r>
            <a:r>
              <a:rPr lang="en-GB" dirty="0" err="1"/>
              <a:t>Nasuprot</a:t>
            </a:r>
            <a:r>
              <a:rPr lang="en-GB" dirty="0"/>
              <a:t> tome, </a:t>
            </a:r>
            <a:r>
              <a:rPr lang="en-GB" dirty="0" err="1"/>
              <a:t>prethodni</a:t>
            </a:r>
            <a:r>
              <a:rPr lang="en-GB" dirty="0"/>
              <a:t> </a:t>
            </a:r>
            <a:r>
              <a:rPr lang="en-GB" dirty="0" err="1"/>
              <a:t>biološki</a:t>
            </a:r>
            <a:r>
              <a:rPr lang="en-GB" dirty="0"/>
              <a:t> </a:t>
            </a:r>
            <a:r>
              <a:rPr lang="en-GB" dirty="0" err="1"/>
              <a:t>lekovi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bili</a:t>
            </a:r>
            <a:r>
              <a:rPr lang="en-GB" dirty="0"/>
              <a:t> </a:t>
            </a:r>
            <a:r>
              <a:rPr lang="en-GB" dirty="0" err="1"/>
              <a:t>efikasni</a:t>
            </a:r>
            <a:r>
              <a:rPr lang="en-GB" dirty="0"/>
              <a:t> u </a:t>
            </a:r>
            <a:r>
              <a:rPr lang="en-GB" dirty="0" err="1"/>
              <a:t>specifičnoj</a:t>
            </a:r>
            <a:r>
              <a:rPr lang="en-GB" dirty="0"/>
              <a:t> </a:t>
            </a:r>
            <a:r>
              <a:rPr lang="en-GB" dirty="0" err="1"/>
              <a:t>supresiji</a:t>
            </a:r>
            <a:r>
              <a:rPr lang="en-GB" dirty="0"/>
              <a:t> </a:t>
            </a:r>
            <a:r>
              <a:rPr lang="en-GB" dirty="0" err="1"/>
              <a:t>jednog</a:t>
            </a:r>
            <a:r>
              <a:rPr lang="en-GB" dirty="0"/>
              <a:t> </a:t>
            </a:r>
            <a:r>
              <a:rPr lang="en-GB" dirty="0" err="1"/>
              <a:t>citokina</a:t>
            </a:r>
            <a:r>
              <a:rPr lang="en-GB" dirty="0"/>
              <a:t>, </a:t>
            </a:r>
            <a:r>
              <a:rPr lang="en-GB" dirty="0" err="1"/>
              <a:t>receptora</a:t>
            </a:r>
            <a:r>
              <a:rPr lang="en-GB" dirty="0"/>
              <a:t> </a:t>
            </a:r>
            <a:r>
              <a:rPr lang="en-GB" dirty="0" err="1"/>
              <a:t>citokina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IgE</a:t>
            </a:r>
            <a:r>
              <a:rPr lang="en-GB" dirty="0"/>
              <a:t> </a:t>
            </a:r>
            <a:r>
              <a:rPr lang="en-GB" dirty="0" err="1"/>
              <a:t>antitela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Štaviše</a:t>
            </a:r>
            <a:r>
              <a:rPr lang="en-GB" dirty="0"/>
              <a:t>, </a:t>
            </a:r>
            <a:r>
              <a:rPr lang="en-GB" dirty="0" err="1"/>
              <a:t>tezepelumab</a:t>
            </a:r>
            <a:r>
              <a:rPr lang="en-GB" dirty="0"/>
              <a:t> </a:t>
            </a:r>
            <a:r>
              <a:rPr lang="en-GB" dirty="0" err="1"/>
              <a:t>suzbija</a:t>
            </a:r>
            <a:r>
              <a:rPr lang="en-GB" dirty="0"/>
              <a:t> </a:t>
            </a:r>
            <a:r>
              <a:rPr lang="en-GB" dirty="0" err="1"/>
              <a:t>pogoršanje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slabo</a:t>
            </a:r>
            <a:r>
              <a:rPr lang="en-GB" dirty="0"/>
              <a:t> </a:t>
            </a:r>
            <a:r>
              <a:rPr lang="en-GB" dirty="0" err="1"/>
              <a:t>kontrolisanom</a:t>
            </a:r>
            <a:r>
              <a:rPr lang="en-GB" dirty="0"/>
              <a:t>, </a:t>
            </a:r>
            <a:r>
              <a:rPr lang="en-GB" dirty="0" err="1"/>
              <a:t>umerenom</a:t>
            </a:r>
            <a:r>
              <a:rPr lang="en-GB" dirty="0"/>
              <a:t> do </a:t>
            </a:r>
            <a:r>
              <a:rPr lang="en-GB" dirty="0" err="1"/>
              <a:t>teškom</a:t>
            </a:r>
            <a:r>
              <a:rPr lang="en-GB" dirty="0"/>
              <a:t> </a:t>
            </a:r>
            <a:r>
              <a:rPr lang="en-GB" dirty="0" err="1"/>
              <a:t>astmom</a:t>
            </a:r>
            <a:r>
              <a:rPr lang="en-GB" dirty="0"/>
              <a:t>, bez </a:t>
            </a:r>
            <a:r>
              <a:rPr lang="en-GB" dirty="0" err="1"/>
              <a:t>obzira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broj</a:t>
            </a:r>
            <a:r>
              <a:rPr lang="en-GB" dirty="0"/>
              <a:t> </a:t>
            </a:r>
            <a:r>
              <a:rPr lang="en-GB" dirty="0" err="1"/>
              <a:t>eozinofila</a:t>
            </a:r>
            <a:r>
              <a:rPr lang="en-GB" dirty="0"/>
              <a:t> u </a:t>
            </a:r>
            <a:r>
              <a:rPr lang="en-GB" dirty="0" err="1"/>
              <a:t>krvi</a:t>
            </a:r>
            <a:r>
              <a:rPr lang="en-GB" dirty="0"/>
              <a:t>, </a:t>
            </a:r>
            <a:r>
              <a:rPr lang="en-GB" dirty="0" err="1"/>
              <a:t>FeNO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prisustvo</a:t>
            </a:r>
            <a:r>
              <a:rPr lang="en-GB" dirty="0"/>
              <a:t> </a:t>
            </a:r>
            <a:r>
              <a:rPr lang="en-GB" dirty="0" err="1"/>
              <a:t>senzibilizacije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višegodišnje</a:t>
            </a:r>
            <a:r>
              <a:rPr lang="en-GB" dirty="0"/>
              <a:t> </a:t>
            </a:r>
            <a:r>
              <a:rPr lang="en-GB" dirty="0" err="1"/>
              <a:t>alergene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/>
              <a:t>Menzies-Gov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saradnici</a:t>
            </a:r>
            <a:r>
              <a:rPr lang="en-GB" dirty="0"/>
              <a:t> </a:t>
            </a:r>
            <a:r>
              <a:rPr lang="en-GB" dirty="0" err="1"/>
              <a:t>upoređivali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sr-Latn-RS" dirty="0"/>
              <a:t>godišnju stopu egzacerbacije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tezepelumabom</a:t>
            </a:r>
            <a:r>
              <a:rPr lang="en-GB" dirty="0"/>
              <a:t> I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drugim</a:t>
            </a:r>
            <a:r>
              <a:rPr lang="en-GB" dirty="0"/>
              <a:t> </a:t>
            </a:r>
            <a:r>
              <a:rPr lang="en-GB" dirty="0" err="1"/>
              <a:t>biološkim</a:t>
            </a:r>
            <a:r>
              <a:rPr lang="en-GB" dirty="0"/>
              <a:t> </a:t>
            </a:r>
            <a:r>
              <a:rPr lang="en-GB" dirty="0" err="1"/>
              <a:t>lekovima</a:t>
            </a:r>
            <a:r>
              <a:rPr lang="en-GB" dirty="0"/>
              <a:t> u </a:t>
            </a:r>
            <a:r>
              <a:rPr lang="en-GB" dirty="0" err="1"/>
              <a:t>dva</a:t>
            </a:r>
            <a:r>
              <a:rPr lang="en-GB" dirty="0"/>
              <a:t> </a:t>
            </a:r>
            <a:r>
              <a:rPr lang="en-GB" dirty="0" err="1"/>
              <a:t>indirektna</a:t>
            </a:r>
            <a:r>
              <a:rPr lang="en-GB" dirty="0"/>
              <a:t> </a:t>
            </a:r>
            <a:r>
              <a:rPr lang="en-GB" dirty="0" err="1"/>
              <a:t>poređenja</a:t>
            </a:r>
            <a:r>
              <a:rPr lang="en-GB" dirty="0"/>
              <a:t> </a:t>
            </a:r>
            <a:r>
              <a:rPr lang="en-GB" dirty="0" err="1"/>
              <a:t>tretmana</a:t>
            </a:r>
            <a:r>
              <a:rPr lang="en-GB" dirty="0"/>
              <a:t>: </a:t>
            </a:r>
            <a:r>
              <a:rPr lang="en-GB" dirty="0" err="1"/>
              <a:t>mrežna</a:t>
            </a:r>
            <a:r>
              <a:rPr lang="en-GB" dirty="0"/>
              <a:t> meta-</a:t>
            </a:r>
            <a:r>
              <a:rPr lang="en-GB" dirty="0" err="1"/>
              <a:t>analiza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simulirano</a:t>
            </a:r>
            <a:r>
              <a:rPr lang="en-GB" dirty="0"/>
              <a:t> </a:t>
            </a:r>
            <a:r>
              <a:rPr lang="en-GB" dirty="0" err="1"/>
              <a:t>poređenje</a:t>
            </a:r>
            <a:r>
              <a:rPr lang="en-GB" dirty="0"/>
              <a:t> </a:t>
            </a:r>
            <a:r>
              <a:rPr lang="en-GB" dirty="0" err="1"/>
              <a:t>tretmana</a:t>
            </a:r>
            <a:r>
              <a:rPr lang="en-GB" dirty="0"/>
              <a:t>. </a:t>
            </a:r>
            <a:r>
              <a:rPr lang="en-GB" dirty="0" err="1"/>
              <a:t>Rezultati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pokazali</a:t>
            </a:r>
            <a:r>
              <a:rPr lang="en-GB" dirty="0"/>
              <a:t> da je </a:t>
            </a:r>
            <a:r>
              <a:rPr lang="en-GB" dirty="0" err="1"/>
              <a:t>tezepelumab</a:t>
            </a:r>
            <a:r>
              <a:rPr lang="en-GB" dirty="0"/>
              <a:t> </a:t>
            </a:r>
            <a:r>
              <a:rPr lang="en-GB" dirty="0" err="1"/>
              <a:t>imao</a:t>
            </a:r>
            <a:r>
              <a:rPr lang="en-GB" dirty="0"/>
              <a:t> </a:t>
            </a:r>
            <a:r>
              <a:rPr lang="en-GB" dirty="0" err="1"/>
              <a:t>nižu</a:t>
            </a:r>
            <a:r>
              <a:rPr lang="en-GB" dirty="0"/>
              <a:t> </a:t>
            </a:r>
            <a:r>
              <a:rPr lang="en-GB" dirty="0" err="1"/>
              <a:t>godi</a:t>
            </a:r>
            <a:r>
              <a:rPr lang="sr-Latn-RS" dirty="0" err="1"/>
              <a:t>šnju</a:t>
            </a:r>
            <a:r>
              <a:rPr lang="sr-Latn-RS" dirty="0"/>
              <a:t> stopu </a:t>
            </a:r>
            <a:r>
              <a:rPr lang="sr-Latn-RS" dirty="0" err="1"/>
              <a:t>egzacerbacije</a:t>
            </a:r>
            <a:r>
              <a:rPr lang="sr-Latn-RS" dirty="0"/>
              <a:t> </a:t>
            </a:r>
            <a:r>
              <a:rPr lang="en-GB" dirty="0"/>
              <a:t>od </a:t>
            </a:r>
            <a:r>
              <a:rPr lang="en-GB" dirty="0" err="1"/>
              <a:t>dupilumaba</a:t>
            </a:r>
            <a:r>
              <a:rPr lang="en-GB" dirty="0"/>
              <a:t>, </a:t>
            </a:r>
            <a:r>
              <a:rPr lang="en-GB" dirty="0" err="1"/>
              <a:t>benralizumaba</a:t>
            </a:r>
            <a:r>
              <a:rPr lang="en-GB" dirty="0"/>
              <a:t>, </a:t>
            </a:r>
            <a:r>
              <a:rPr lang="en-GB" dirty="0" err="1"/>
              <a:t>mepolizumaba</a:t>
            </a:r>
            <a:r>
              <a:rPr lang="en-GB" dirty="0"/>
              <a:t>, </a:t>
            </a:r>
            <a:r>
              <a:rPr lang="en-GB" dirty="0" err="1"/>
              <a:t>reslizumaba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omalizumaba</a:t>
            </a:r>
            <a:r>
              <a:rPr lang="en-GB" dirty="0"/>
              <a:t>, bez </a:t>
            </a:r>
            <a:r>
              <a:rPr lang="en-GB" dirty="0" err="1"/>
              <a:t>obzira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broj</a:t>
            </a:r>
            <a:r>
              <a:rPr lang="en-GB" dirty="0"/>
              <a:t> </a:t>
            </a:r>
            <a:r>
              <a:rPr lang="en-GB" dirty="0" err="1"/>
              <a:t>eozinofila</a:t>
            </a:r>
            <a:r>
              <a:rPr lang="en-GB" dirty="0"/>
              <a:t> u </a:t>
            </a:r>
            <a:r>
              <a:rPr lang="en-GB" dirty="0" err="1"/>
              <a:t>krvi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FeNO</a:t>
            </a:r>
            <a:r>
              <a:rPr lang="en-GB" dirty="0"/>
              <a:t>. Druga </a:t>
            </a:r>
            <a:r>
              <a:rPr lang="en-GB" dirty="0" err="1"/>
              <a:t>mrežna</a:t>
            </a:r>
            <a:r>
              <a:rPr lang="en-GB" dirty="0"/>
              <a:t> meta-</a:t>
            </a:r>
            <a:r>
              <a:rPr lang="en-GB" dirty="0" err="1"/>
              <a:t>analiza</a:t>
            </a:r>
            <a:r>
              <a:rPr lang="en-GB" dirty="0"/>
              <a:t> </a:t>
            </a:r>
            <a:r>
              <a:rPr lang="en-GB" dirty="0" err="1"/>
              <a:t>takođe</a:t>
            </a:r>
            <a:r>
              <a:rPr lang="en-GB" dirty="0"/>
              <a:t> je </a:t>
            </a:r>
            <a:r>
              <a:rPr lang="en-GB" dirty="0" err="1"/>
              <a:t>sugerisala</a:t>
            </a:r>
            <a:r>
              <a:rPr lang="en-GB" dirty="0"/>
              <a:t> da je </a:t>
            </a:r>
            <a:r>
              <a:rPr lang="en-GB" dirty="0" err="1"/>
              <a:t>tezepelumab</a:t>
            </a:r>
            <a:r>
              <a:rPr lang="en-GB" dirty="0"/>
              <a:t> </a:t>
            </a:r>
            <a:r>
              <a:rPr lang="en-GB" dirty="0" err="1"/>
              <a:t>efikasna</a:t>
            </a:r>
            <a:r>
              <a:rPr lang="en-GB" dirty="0"/>
              <a:t> </a:t>
            </a:r>
            <a:r>
              <a:rPr lang="en-GB" dirty="0" err="1"/>
              <a:t>opcija</a:t>
            </a:r>
            <a:r>
              <a:rPr lang="en-GB" dirty="0"/>
              <a:t> </a:t>
            </a:r>
            <a:r>
              <a:rPr lang="en-GB" dirty="0" err="1"/>
              <a:t>lečenja</a:t>
            </a:r>
            <a:r>
              <a:rPr lang="en-GB" dirty="0"/>
              <a:t> u </a:t>
            </a:r>
            <a:r>
              <a:rPr lang="en-GB" dirty="0" err="1"/>
              <a:t>poređenju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drugim</a:t>
            </a:r>
            <a:r>
              <a:rPr lang="en-GB" dirty="0"/>
              <a:t> </a:t>
            </a:r>
            <a:r>
              <a:rPr lang="en-GB" dirty="0" err="1"/>
              <a:t>biološkim</a:t>
            </a:r>
            <a:r>
              <a:rPr lang="en-GB" dirty="0"/>
              <a:t> </a:t>
            </a:r>
            <a:r>
              <a:rPr lang="en-GB" dirty="0" err="1"/>
              <a:t>lekovima</a:t>
            </a:r>
            <a:r>
              <a:rPr lang="en-GB" dirty="0"/>
              <a:t>, bez </a:t>
            </a:r>
            <a:r>
              <a:rPr lang="en-GB" dirty="0" err="1"/>
              <a:t>obzira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status </a:t>
            </a:r>
            <a:r>
              <a:rPr lang="en-GB" dirty="0" err="1"/>
              <a:t>upale</a:t>
            </a:r>
            <a:r>
              <a:rPr lang="en-GB" dirty="0"/>
              <a:t> </a:t>
            </a:r>
            <a:r>
              <a:rPr lang="en-GB" dirty="0" err="1"/>
              <a:t>tipa</a:t>
            </a:r>
            <a:r>
              <a:rPr lang="en-GB" dirty="0"/>
              <a:t> 2. </a:t>
            </a:r>
            <a:endParaRPr lang="sr-Latn-RS" dirty="0"/>
          </a:p>
          <a:p>
            <a:r>
              <a:rPr lang="en-GB" dirty="0" err="1"/>
              <a:t>Stoga</a:t>
            </a:r>
            <a:r>
              <a:rPr lang="en-GB" dirty="0"/>
              <a:t> se </a:t>
            </a:r>
            <a:r>
              <a:rPr lang="en-GB" dirty="0" err="1"/>
              <a:t>tezepelumab</a:t>
            </a:r>
            <a:r>
              <a:rPr lang="en-GB" dirty="0"/>
              <a:t>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smatrati</a:t>
            </a:r>
            <a:r>
              <a:rPr lang="en-GB" dirty="0"/>
              <a:t> </a:t>
            </a:r>
            <a:r>
              <a:rPr lang="en-GB" dirty="0" err="1"/>
              <a:t>biološkim</a:t>
            </a:r>
            <a:r>
              <a:rPr lang="en-GB" dirty="0"/>
              <a:t> </a:t>
            </a:r>
            <a:r>
              <a:rPr lang="en-GB" dirty="0" err="1"/>
              <a:t>lekom</a:t>
            </a:r>
            <a:r>
              <a:rPr lang="en-GB" dirty="0"/>
              <a:t> </a:t>
            </a:r>
            <a:r>
              <a:rPr lang="en-GB" dirty="0" err="1"/>
              <a:t>prve</a:t>
            </a:r>
            <a:r>
              <a:rPr lang="en-GB" dirty="0"/>
              <a:t> </a:t>
            </a:r>
            <a:r>
              <a:rPr lang="en-GB" dirty="0" err="1"/>
              <a:t>linije</a:t>
            </a:r>
            <a:r>
              <a:rPr lang="en-GB" dirty="0"/>
              <a:t> bez </a:t>
            </a:r>
            <a:r>
              <a:rPr lang="en-GB" dirty="0" err="1"/>
              <a:t>obzira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fenotip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A34C1F-B5A9-233E-4F4E-7D6829BD2BBA}"/>
              </a:ext>
            </a:extLst>
          </p:cNvPr>
          <p:cNvSpPr txBox="1"/>
          <p:nvPr/>
        </p:nvSpPr>
        <p:spPr>
          <a:xfrm>
            <a:off x="2721309" y="6050290"/>
            <a:ext cx="863249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Kurihara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M,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Kabata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H, Irie M, Fukunaga K. Current summary of clinical studies on anti-TSLP antibody, Tezepelumab,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in asthma.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Allergol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Int. 2023;72(1):24-30. 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9740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4CE05-EC87-E14C-33B2-DEC9343C1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Tezepelumab</a:t>
            </a:r>
            <a:r>
              <a:rPr lang="sr-Latn-RS" dirty="0"/>
              <a:t>: neželjena dejstva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0D0EF8-6D79-C2AE-2E03-32D7B6B0B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769" y="1690688"/>
            <a:ext cx="4836315" cy="37202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24C800-A243-789A-8615-64572FE977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0221" y="1690688"/>
            <a:ext cx="4452819" cy="39427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6539EC-0198-E588-E1A6-626A1AF4DB1E}"/>
              </a:ext>
            </a:extLst>
          </p:cNvPr>
          <p:cNvSpPr txBox="1"/>
          <p:nvPr/>
        </p:nvSpPr>
        <p:spPr>
          <a:xfrm>
            <a:off x="4531360" y="6075680"/>
            <a:ext cx="7358105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Menzies-Gow A, </a:t>
            </a:r>
            <a:r>
              <a:rPr lang="sr-Latn-RS" sz="1400" dirty="0"/>
              <a:t>et </a:t>
            </a:r>
            <a:r>
              <a:rPr lang="sr-Latn-RS" sz="1400" dirty="0" err="1"/>
              <a:t>al</a:t>
            </a:r>
            <a:r>
              <a:rPr lang="en-GB" sz="1400" dirty="0"/>
              <a:t>. Tezepelumab in Adults and Adolescents with Severe, Uncontrolled Asthma. </a:t>
            </a:r>
            <a:endParaRPr lang="sr-Latn-RS" sz="1400" dirty="0"/>
          </a:p>
          <a:p>
            <a:r>
              <a:rPr lang="en-GB" sz="1400" dirty="0"/>
              <a:t>N Engl J Med. 2021;384(19):1800-1809. </a:t>
            </a:r>
          </a:p>
        </p:txBody>
      </p:sp>
    </p:spTree>
    <p:extLst>
      <p:ext uri="{BB962C8B-B14F-4D97-AF65-F5344CB8AC3E}">
        <p14:creationId xmlns:p14="http://schemas.microsoft.com/office/powerpoint/2010/main" val="416004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82B4E-D318-3C6A-B568-842E9E47B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Efikasnost biološke terapije na duži rok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FD7B2-8F6A-B929-E2EA-31B347B5E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dirty="0" err="1"/>
              <a:t>Inhalacioni</a:t>
            </a:r>
            <a:r>
              <a:rPr lang="en-GB" dirty="0"/>
              <a:t> </a:t>
            </a:r>
            <a:r>
              <a:rPr lang="en-GB" dirty="0" err="1"/>
              <a:t>kortikosteroidi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da se </a:t>
            </a:r>
            <a:r>
              <a:rPr lang="en-GB" dirty="0" err="1"/>
              <a:t>nastave</a:t>
            </a:r>
            <a:r>
              <a:rPr lang="en-GB" dirty="0"/>
              <a:t> </a:t>
            </a:r>
            <a:r>
              <a:rPr lang="en-GB" dirty="0" err="1"/>
              <a:t>uz</a:t>
            </a:r>
            <a:r>
              <a:rPr lang="en-GB" dirty="0"/>
              <a:t> </a:t>
            </a:r>
            <a:r>
              <a:rPr lang="en-GB" dirty="0" err="1"/>
              <a:t>biološku</a:t>
            </a:r>
            <a:r>
              <a:rPr lang="en-GB" dirty="0"/>
              <a:t> </a:t>
            </a:r>
            <a:r>
              <a:rPr lang="en-GB" dirty="0" err="1"/>
              <a:t>terapiju</a:t>
            </a:r>
            <a:r>
              <a:rPr lang="en-GB" dirty="0"/>
              <a:t>, </a:t>
            </a:r>
            <a:r>
              <a:rPr lang="en-GB" dirty="0" err="1"/>
              <a:t>dok</a:t>
            </a:r>
            <a:r>
              <a:rPr lang="en-GB" dirty="0"/>
              <a:t> je </a:t>
            </a:r>
            <a:r>
              <a:rPr lang="en-GB" dirty="0" err="1"/>
              <a:t>često</a:t>
            </a:r>
            <a:r>
              <a:rPr lang="en-GB" dirty="0"/>
              <a:t> </a:t>
            </a:r>
            <a:r>
              <a:rPr lang="en-GB" dirty="0" err="1"/>
              <a:t>moguće</a:t>
            </a:r>
            <a:r>
              <a:rPr lang="en-GB" dirty="0"/>
              <a:t> </a:t>
            </a:r>
            <a:r>
              <a:rPr lang="en-GB" dirty="0" err="1"/>
              <a:t>postepeno</a:t>
            </a:r>
            <a:r>
              <a:rPr lang="en-GB" dirty="0"/>
              <a:t> </a:t>
            </a:r>
            <a:r>
              <a:rPr lang="en-GB" dirty="0" err="1"/>
              <a:t>prekinuti</a:t>
            </a:r>
            <a:r>
              <a:rPr lang="en-GB" dirty="0"/>
              <a:t> </a:t>
            </a:r>
            <a:r>
              <a:rPr lang="en-GB" dirty="0" err="1"/>
              <a:t>primenu</a:t>
            </a:r>
            <a:r>
              <a:rPr lang="en-GB" dirty="0"/>
              <a:t> </a:t>
            </a:r>
            <a:r>
              <a:rPr lang="en-GB" dirty="0" err="1"/>
              <a:t>oralnih</a:t>
            </a:r>
            <a:r>
              <a:rPr lang="en-GB" dirty="0"/>
              <a:t> </a:t>
            </a:r>
            <a:r>
              <a:rPr lang="en-GB" dirty="0" err="1"/>
              <a:t>kortikoste</a:t>
            </a:r>
            <a:r>
              <a:rPr lang="sr-Latn-RS" dirty="0"/>
              <a:t>r</a:t>
            </a:r>
            <a:r>
              <a:rPr lang="en-GB" dirty="0" err="1"/>
              <a:t>oida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/>
              <a:t>Za </a:t>
            </a:r>
            <a:r>
              <a:rPr lang="en-GB" dirty="0" err="1"/>
              <a:t>sada</a:t>
            </a:r>
            <a:r>
              <a:rPr lang="en-GB" dirty="0"/>
              <a:t> </a:t>
            </a:r>
            <a:r>
              <a:rPr lang="en-GB" dirty="0" err="1"/>
              <a:t>većina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koji </a:t>
            </a:r>
            <a:r>
              <a:rPr lang="en-GB" dirty="0" err="1"/>
              <a:t>započnu</a:t>
            </a:r>
            <a:r>
              <a:rPr lang="en-GB" dirty="0"/>
              <a:t> </a:t>
            </a:r>
            <a:r>
              <a:rPr lang="en-GB" dirty="0" err="1"/>
              <a:t>biološku</a:t>
            </a:r>
            <a:r>
              <a:rPr lang="en-GB" dirty="0"/>
              <a:t> </a:t>
            </a:r>
            <a:r>
              <a:rPr lang="en-GB" dirty="0" err="1"/>
              <a:t>terapiju</a:t>
            </a:r>
            <a:r>
              <a:rPr lang="en-GB" dirty="0"/>
              <a:t> </a:t>
            </a:r>
            <a:r>
              <a:rPr lang="en-GB" dirty="0" err="1"/>
              <a:t>ostaju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njoj</a:t>
            </a:r>
            <a:r>
              <a:rPr lang="en-GB" dirty="0"/>
              <a:t> </a:t>
            </a:r>
            <a:r>
              <a:rPr lang="en-GB" dirty="0" err="1"/>
              <a:t>trajno</a:t>
            </a:r>
            <a:r>
              <a:rPr lang="en-GB" dirty="0"/>
              <a:t>; </a:t>
            </a:r>
            <a:r>
              <a:rPr lang="en-GB" dirty="0" err="1"/>
              <a:t>samo</a:t>
            </a:r>
            <a:r>
              <a:rPr lang="en-GB" dirty="0"/>
              <a:t> 13% </a:t>
            </a:r>
            <a:r>
              <a:rPr lang="en-GB" dirty="0" err="1"/>
              <a:t>prestane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uzimanjem</a:t>
            </a:r>
            <a:r>
              <a:rPr lang="en-GB" dirty="0"/>
              <a:t> </a:t>
            </a:r>
            <a:r>
              <a:rPr lang="en-GB" dirty="0" err="1"/>
              <a:t>bioloških</a:t>
            </a:r>
            <a:r>
              <a:rPr lang="en-GB" dirty="0"/>
              <a:t> </a:t>
            </a:r>
            <a:r>
              <a:rPr lang="en-GB" dirty="0" err="1"/>
              <a:t>lekova</a:t>
            </a:r>
            <a:r>
              <a:rPr lang="en-GB" dirty="0"/>
              <a:t>, a 16% </a:t>
            </a:r>
            <a:r>
              <a:rPr lang="en-GB" dirty="0" err="1"/>
              <a:t>promeni</a:t>
            </a:r>
            <a:r>
              <a:rPr lang="en-GB" dirty="0"/>
              <a:t> </a:t>
            </a:r>
            <a:r>
              <a:rPr lang="en-GB" dirty="0" err="1"/>
              <a:t>biološki</a:t>
            </a:r>
            <a:r>
              <a:rPr lang="en-GB" dirty="0"/>
              <a:t> lek. </a:t>
            </a:r>
            <a:r>
              <a:rPr lang="en-GB" dirty="0" err="1"/>
              <a:t>Pacijenti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kojih</a:t>
            </a:r>
            <a:r>
              <a:rPr lang="en-GB" dirty="0"/>
              <a:t> je </a:t>
            </a:r>
            <a:r>
              <a:rPr lang="en-GB" dirty="0" err="1"/>
              <a:t>pokušan</a:t>
            </a:r>
            <a:r>
              <a:rPr lang="en-GB" dirty="0"/>
              <a:t> </a:t>
            </a:r>
            <a:r>
              <a:rPr lang="en-GB" dirty="0" err="1"/>
              <a:t>prekid</a:t>
            </a:r>
            <a:r>
              <a:rPr lang="en-GB" dirty="0"/>
              <a:t> </a:t>
            </a:r>
            <a:r>
              <a:rPr lang="en-GB" dirty="0" err="1"/>
              <a:t>primene</a:t>
            </a:r>
            <a:r>
              <a:rPr lang="en-GB" dirty="0"/>
              <a:t> </a:t>
            </a:r>
            <a:r>
              <a:rPr lang="en-GB" dirty="0" err="1"/>
              <a:t>mepolizumaba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imali</a:t>
            </a:r>
            <a:r>
              <a:rPr lang="en-GB" dirty="0"/>
              <a:t> </a:t>
            </a:r>
            <a:r>
              <a:rPr lang="en-GB" dirty="0" err="1"/>
              <a:t>pogoršanje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morali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da </a:t>
            </a:r>
            <a:r>
              <a:rPr lang="en-GB" dirty="0" err="1"/>
              <a:t>opet</a:t>
            </a:r>
            <a:r>
              <a:rPr lang="en-GB" dirty="0"/>
              <a:t> </a:t>
            </a:r>
            <a:r>
              <a:rPr lang="en-GB" dirty="0" err="1"/>
              <a:t>počnu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primenom</a:t>
            </a:r>
            <a:r>
              <a:rPr lang="en-GB" dirty="0"/>
              <a:t> tog </a:t>
            </a:r>
            <a:r>
              <a:rPr lang="en-GB" dirty="0" err="1"/>
              <a:t>leka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5088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CF842-8B4C-98B6-193D-617488F1D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Neželjena dejstva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2B60D-0CFA-5305-FC21-A9BF5C650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Glavna</a:t>
            </a:r>
            <a:r>
              <a:rPr lang="en-GB" dirty="0"/>
              <a:t> </a:t>
            </a:r>
            <a:r>
              <a:rPr lang="en-GB" dirty="0" err="1"/>
              <a:t>neželjena</a:t>
            </a:r>
            <a:r>
              <a:rPr lang="en-GB" dirty="0"/>
              <a:t> </a:t>
            </a:r>
            <a:r>
              <a:rPr lang="en-GB" dirty="0" err="1"/>
              <a:t>dejstva</a:t>
            </a:r>
            <a:r>
              <a:rPr lang="en-GB" dirty="0"/>
              <a:t> </a:t>
            </a:r>
            <a:r>
              <a:rPr lang="en-GB" dirty="0" err="1"/>
              <a:t>biološke</a:t>
            </a:r>
            <a:r>
              <a:rPr lang="en-GB" dirty="0"/>
              <a:t> </a:t>
            </a:r>
            <a:r>
              <a:rPr lang="en-GB" dirty="0" err="1"/>
              <a:t>terapije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lokalne</a:t>
            </a:r>
            <a:r>
              <a:rPr lang="en-GB" dirty="0"/>
              <a:t> </a:t>
            </a:r>
            <a:r>
              <a:rPr lang="en-GB" dirty="0" err="1"/>
              <a:t>reakcije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mestu</a:t>
            </a:r>
            <a:r>
              <a:rPr lang="en-GB" dirty="0"/>
              <a:t> </a:t>
            </a:r>
            <a:r>
              <a:rPr lang="en-GB" dirty="0" err="1"/>
              <a:t>injekcije</a:t>
            </a:r>
            <a:r>
              <a:rPr lang="en-GB" dirty="0"/>
              <a:t>, </a:t>
            </a:r>
            <a:r>
              <a:rPr lang="en-GB" dirty="0" err="1"/>
              <a:t>glavobolja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faringitis</a:t>
            </a:r>
            <a:r>
              <a:rPr lang="en-GB" dirty="0"/>
              <a:t>. </a:t>
            </a:r>
            <a:r>
              <a:rPr lang="en-GB" dirty="0" err="1"/>
              <a:t>Ovakva</a:t>
            </a:r>
            <a:r>
              <a:rPr lang="en-GB" dirty="0"/>
              <a:t> </a:t>
            </a:r>
            <a:r>
              <a:rPr lang="en-GB" dirty="0" err="1"/>
              <a:t>neželjena</a:t>
            </a:r>
            <a:r>
              <a:rPr lang="en-GB" dirty="0"/>
              <a:t> </a:t>
            </a:r>
            <a:r>
              <a:rPr lang="en-GB" dirty="0" err="1"/>
              <a:t>dejstva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obično</a:t>
            </a:r>
            <a:r>
              <a:rPr lang="en-GB" dirty="0"/>
              <a:t> </a:t>
            </a:r>
            <a:r>
              <a:rPr lang="en-GB" dirty="0" err="1"/>
              <a:t>blagog</a:t>
            </a:r>
            <a:r>
              <a:rPr lang="en-GB" dirty="0"/>
              <a:t> </a:t>
            </a:r>
            <a:r>
              <a:rPr lang="en-GB" dirty="0" err="1"/>
              <a:t>karaktera</a:t>
            </a:r>
            <a:r>
              <a:rPr lang="en-GB" dirty="0"/>
              <a:t>. Dupilumab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visokom</a:t>
            </a:r>
            <a:r>
              <a:rPr lang="en-GB" dirty="0"/>
              <a:t> </a:t>
            </a:r>
            <a:r>
              <a:rPr lang="en-GB" dirty="0" err="1"/>
              <a:t>eozinofilijom</a:t>
            </a:r>
            <a:r>
              <a:rPr lang="en-GB" dirty="0"/>
              <a:t> (</a:t>
            </a:r>
            <a:r>
              <a:rPr lang="en-GB" dirty="0" err="1"/>
              <a:t>više</a:t>
            </a:r>
            <a:r>
              <a:rPr lang="en-GB" dirty="0"/>
              <a:t> od 1.5 × 109 </a:t>
            </a:r>
            <a:r>
              <a:rPr lang="en-GB" dirty="0" err="1"/>
              <a:t>ćelija</a:t>
            </a:r>
            <a:r>
              <a:rPr lang="en-GB" dirty="0"/>
              <a:t>/L) </a:t>
            </a:r>
            <a:r>
              <a:rPr lang="en-GB" dirty="0" err="1"/>
              <a:t>može</a:t>
            </a:r>
            <a:r>
              <a:rPr lang="en-GB" dirty="0"/>
              <a:t> da </a:t>
            </a:r>
            <a:r>
              <a:rPr lang="en-GB" dirty="0" err="1"/>
              <a:t>izazove</a:t>
            </a:r>
            <a:r>
              <a:rPr lang="en-GB" dirty="0"/>
              <a:t> </a:t>
            </a:r>
            <a:r>
              <a:rPr lang="en-GB" dirty="0" err="1"/>
              <a:t>hipereozinofilni</a:t>
            </a:r>
            <a:r>
              <a:rPr lang="en-GB" dirty="0"/>
              <a:t> </a:t>
            </a:r>
            <a:r>
              <a:rPr lang="en-GB" dirty="0" err="1"/>
              <a:t>sindrom</a:t>
            </a:r>
            <a:r>
              <a:rPr lang="en-GB" dirty="0"/>
              <a:t>, </a:t>
            </a:r>
            <a:r>
              <a:rPr lang="en-GB" dirty="0" err="1"/>
              <a:t>npr</a:t>
            </a:r>
            <a:r>
              <a:rPr lang="en-GB" dirty="0"/>
              <a:t>. </a:t>
            </a:r>
            <a:r>
              <a:rPr lang="en-GB" dirty="0" err="1"/>
              <a:t>Eozinofilna</a:t>
            </a:r>
            <a:r>
              <a:rPr lang="en-GB" dirty="0"/>
              <a:t> </a:t>
            </a:r>
            <a:r>
              <a:rPr lang="en-GB" dirty="0" err="1"/>
              <a:t>granulomatoza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poliangitisom</a:t>
            </a:r>
            <a:r>
              <a:rPr lang="en-GB" dirty="0"/>
              <a:t>. </a:t>
            </a:r>
            <a:r>
              <a:rPr lang="en-GB" dirty="0" err="1"/>
              <a:t>Postoji</a:t>
            </a:r>
            <a:r>
              <a:rPr lang="en-GB" dirty="0"/>
              <a:t> </a:t>
            </a:r>
            <a:r>
              <a:rPr lang="sr-Latn-RS" dirty="0"/>
              <a:t>i</a:t>
            </a:r>
            <a:r>
              <a:rPr lang="en-GB" dirty="0"/>
              <a:t> </a:t>
            </a:r>
            <a:r>
              <a:rPr lang="en-GB" dirty="0" err="1"/>
              <a:t>rizik</a:t>
            </a:r>
            <a:r>
              <a:rPr lang="en-GB" dirty="0"/>
              <a:t> o</a:t>
            </a:r>
            <a:r>
              <a:rPr lang="sr-Latn-RS" dirty="0"/>
              <a:t>d</a:t>
            </a:r>
            <a:r>
              <a:rPr lang="en-GB" dirty="0"/>
              <a:t> </a:t>
            </a:r>
            <a:r>
              <a:rPr lang="en-GB" dirty="0" err="1"/>
              <a:t>veće</a:t>
            </a:r>
            <a:r>
              <a:rPr lang="en-GB" dirty="0"/>
              <a:t> </a:t>
            </a:r>
            <a:r>
              <a:rPr lang="en-GB" dirty="0" err="1"/>
              <a:t>učestalosti</a:t>
            </a:r>
            <a:r>
              <a:rPr lang="en-GB" dirty="0"/>
              <a:t> </a:t>
            </a:r>
            <a:r>
              <a:rPr lang="en-GB" dirty="0" err="1"/>
              <a:t>parazitarnih</a:t>
            </a:r>
            <a:r>
              <a:rPr lang="en-GB" dirty="0"/>
              <a:t> </a:t>
            </a:r>
            <a:r>
              <a:rPr lang="en-GB" dirty="0" err="1"/>
              <a:t>infestacija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0250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3168B-F1E0-CC60-30C2-55EFCDBA3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Patofiziologija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C1A72-2CAA-2022-C3DA-AD08E9679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većine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bronhijalnom</a:t>
            </a:r>
            <a:r>
              <a:rPr lang="en-GB" dirty="0"/>
              <a:t> </a:t>
            </a:r>
            <a:r>
              <a:rPr lang="en-GB" dirty="0" err="1"/>
              <a:t>astmom</a:t>
            </a:r>
            <a:r>
              <a:rPr lang="en-GB" dirty="0"/>
              <a:t> u </a:t>
            </a:r>
            <a:r>
              <a:rPr lang="en-GB" dirty="0" err="1"/>
              <a:t>disajnim</a:t>
            </a:r>
            <a:r>
              <a:rPr lang="en-GB" dirty="0"/>
              <a:t> </a:t>
            </a:r>
            <a:r>
              <a:rPr lang="en-GB" dirty="0" err="1"/>
              <a:t>putevima</a:t>
            </a:r>
            <a:r>
              <a:rPr lang="en-GB" dirty="0"/>
              <a:t> </a:t>
            </a:r>
            <a:r>
              <a:rPr lang="en-GB" dirty="0" err="1"/>
              <a:t>dominira</a:t>
            </a:r>
            <a:r>
              <a:rPr lang="en-GB" dirty="0"/>
              <a:t> </a:t>
            </a:r>
            <a:r>
              <a:rPr lang="en-GB" dirty="0" err="1"/>
              <a:t>tzv</a:t>
            </a:r>
            <a:r>
              <a:rPr lang="en-GB" dirty="0"/>
              <a:t>. tip 2 </a:t>
            </a:r>
            <a:r>
              <a:rPr lang="en-GB" dirty="0" err="1"/>
              <a:t>inflamacije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koga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T </a:t>
            </a:r>
            <a:r>
              <a:rPr lang="en-GB" dirty="0" err="1"/>
              <a:t>pomoćnički</a:t>
            </a:r>
            <a:r>
              <a:rPr lang="en-GB" dirty="0"/>
              <a:t> 2 </a:t>
            </a:r>
            <a:r>
              <a:rPr lang="en-GB" dirty="0" err="1"/>
              <a:t>limfociti</a:t>
            </a:r>
            <a:r>
              <a:rPr lang="en-GB" dirty="0"/>
              <a:t> (CD4+) </a:t>
            </a:r>
            <a:r>
              <a:rPr lang="en-GB" dirty="0" err="1"/>
              <a:t>posebno</a:t>
            </a:r>
            <a:r>
              <a:rPr lang="en-GB" dirty="0"/>
              <a:t> </a:t>
            </a:r>
            <a:r>
              <a:rPr lang="en-GB" dirty="0" err="1"/>
              <a:t>aktivni</a:t>
            </a:r>
            <a:r>
              <a:rPr lang="en-GB" dirty="0"/>
              <a:t>, a </a:t>
            </a:r>
            <a:r>
              <a:rPr lang="en-GB" dirty="0" err="1"/>
              <a:t>povišeni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sledeći</a:t>
            </a:r>
            <a:r>
              <a:rPr lang="en-GB" dirty="0"/>
              <a:t> </a:t>
            </a:r>
            <a:r>
              <a:rPr lang="en-GB" dirty="0" err="1"/>
              <a:t>citokini</a:t>
            </a:r>
            <a:r>
              <a:rPr lang="en-GB" dirty="0"/>
              <a:t>: </a:t>
            </a:r>
            <a:r>
              <a:rPr lang="en-GB" dirty="0" err="1"/>
              <a:t>interleukini</a:t>
            </a:r>
            <a:r>
              <a:rPr lang="en-GB" dirty="0"/>
              <a:t> 4, 5 </a:t>
            </a:r>
            <a:r>
              <a:rPr lang="sr-Latn-RS" dirty="0"/>
              <a:t>i</a:t>
            </a:r>
            <a:r>
              <a:rPr lang="en-GB" dirty="0"/>
              <a:t> 13. Ovi </a:t>
            </a:r>
            <a:r>
              <a:rPr lang="sr-Latn-RS" dirty="0"/>
              <a:t>inter</a:t>
            </a:r>
            <a:r>
              <a:rPr lang="en-GB" dirty="0" err="1"/>
              <a:t>leukini</a:t>
            </a:r>
            <a:r>
              <a:rPr lang="en-GB" dirty="0"/>
              <a:t> </a:t>
            </a:r>
            <a:r>
              <a:rPr lang="en-GB" dirty="0" err="1"/>
              <a:t>privlače</a:t>
            </a:r>
            <a:r>
              <a:rPr lang="en-GB" dirty="0"/>
              <a:t> </a:t>
            </a:r>
            <a:r>
              <a:rPr lang="en-GB" dirty="0" err="1"/>
              <a:t>eozinofile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mastocite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povećavaju</a:t>
            </a:r>
            <a:r>
              <a:rPr lang="en-GB" dirty="0"/>
              <a:t> </a:t>
            </a:r>
            <a:r>
              <a:rPr lang="en-GB" dirty="0" err="1"/>
              <a:t>reaktibilnost</a:t>
            </a:r>
            <a:r>
              <a:rPr lang="en-GB" dirty="0"/>
              <a:t> </a:t>
            </a:r>
            <a:r>
              <a:rPr lang="en-GB" dirty="0" err="1"/>
              <a:t>disajnih</a:t>
            </a:r>
            <a:r>
              <a:rPr lang="en-GB" dirty="0"/>
              <a:t> </a:t>
            </a:r>
            <a:r>
              <a:rPr lang="en-GB" dirty="0" err="1"/>
              <a:t>puteva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sekreciju</a:t>
            </a:r>
            <a:r>
              <a:rPr lang="en-GB" dirty="0"/>
              <a:t> </a:t>
            </a:r>
            <a:r>
              <a:rPr lang="en-GB" dirty="0" err="1"/>
              <a:t>sluzi</a:t>
            </a:r>
            <a:r>
              <a:rPr lang="en-GB" dirty="0"/>
              <a:t>. </a:t>
            </a:r>
            <a:endParaRPr lang="sr-Latn-RS" dirty="0"/>
          </a:p>
          <a:p>
            <a:r>
              <a:rPr lang="en-GB" dirty="0" err="1"/>
              <a:t>Pacijenti</a:t>
            </a:r>
            <a:r>
              <a:rPr lang="en-GB" dirty="0"/>
              <a:t> koji </a:t>
            </a:r>
            <a:r>
              <a:rPr lang="en-GB" dirty="0" err="1"/>
              <a:t>imaju</a:t>
            </a:r>
            <a:r>
              <a:rPr lang="en-GB" dirty="0"/>
              <a:t> tip 2 </a:t>
            </a:r>
            <a:r>
              <a:rPr lang="en-GB" dirty="0" err="1"/>
              <a:t>inlamacije</a:t>
            </a:r>
            <a:r>
              <a:rPr lang="en-GB" dirty="0"/>
              <a:t>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imati</a:t>
            </a:r>
            <a:r>
              <a:rPr lang="en-GB" dirty="0"/>
              <a:t> </a:t>
            </a:r>
            <a:r>
              <a:rPr lang="en-GB" dirty="0" err="1"/>
              <a:t>alergijsku</a:t>
            </a:r>
            <a:r>
              <a:rPr lang="en-GB" dirty="0"/>
              <a:t> </a:t>
            </a:r>
            <a:r>
              <a:rPr lang="en-GB" dirty="0" err="1"/>
              <a:t>astmu</a:t>
            </a:r>
            <a:r>
              <a:rPr lang="en-GB" dirty="0"/>
              <a:t> (</a:t>
            </a:r>
            <a:r>
              <a:rPr lang="en-GB" dirty="0" err="1"/>
              <a:t>obično</a:t>
            </a:r>
            <a:r>
              <a:rPr lang="en-GB" dirty="0"/>
              <a:t> </a:t>
            </a:r>
            <a:r>
              <a:rPr lang="en-GB" dirty="0" err="1"/>
              <a:t>počinje</a:t>
            </a:r>
            <a:r>
              <a:rPr lang="en-GB" dirty="0"/>
              <a:t> u </a:t>
            </a:r>
            <a:r>
              <a:rPr lang="en-GB" dirty="0" err="1"/>
              <a:t>detinjstvu</a:t>
            </a:r>
            <a:r>
              <a:rPr lang="sr-Latn-RS" dirty="0"/>
              <a:t>,</a:t>
            </a:r>
            <a:r>
              <a:rPr lang="en-GB" dirty="0"/>
              <a:t> </a:t>
            </a:r>
            <a:r>
              <a:rPr lang="en-GB" dirty="0" err="1"/>
              <a:t>praćena</a:t>
            </a:r>
            <a:r>
              <a:rPr lang="en-GB" dirty="0"/>
              <a:t> je </a:t>
            </a:r>
            <a:r>
              <a:rPr lang="en-GB" dirty="0" err="1"/>
              <a:t>atopijskim</a:t>
            </a:r>
            <a:r>
              <a:rPr lang="en-GB" dirty="0"/>
              <a:t> </a:t>
            </a:r>
            <a:r>
              <a:rPr lang="en-GB" dirty="0" err="1"/>
              <a:t>dermatitisom</a:t>
            </a:r>
            <a:r>
              <a:rPr lang="sr-Latn-RS" dirty="0"/>
              <a:t> i ima povišen </a:t>
            </a:r>
            <a:r>
              <a:rPr lang="sr-Latn-RS" dirty="0" err="1"/>
              <a:t>IgE</a:t>
            </a:r>
            <a:r>
              <a:rPr lang="en-GB" dirty="0"/>
              <a:t>) il</a:t>
            </a:r>
            <a:r>
              <a:rPr lang="sr-Latn-RS" dirty="0"/>
              <a:t>i</a:t>
            </a:r>
            <a:r>
              <a:rPr lang="en-GB" dirty="0"/>
              <a:t> </a:t>
            </a:r>
            <a:r>
              <a:rPr lang="en-GB" dirty="0" err="1"/>
              <a:t>eozinofilnu</a:t>
            </a:r>
            <a:r>
              <a:rPr lang="en-GB" dirty="0"/>
              <a:t> ne-</a:t>
            </a:r>
            <a:r>
              <a:rPr lang="en-GB" dirty="0" err="1"/>
              <a:t>alergijsku</a:t>
            </a:r>
            <a:r>
              <a:rPr lang="en-GB" dirty="0"/>
              <a:t> </a:t>
            </a:r>
            <a:r>
              <a:rPr lang="en-GB" dirty="0" err="1"/>
              <a:t>astmu</a:t>
            </a:r>
            <a:r>
              <a:rPr lang="en-GB" dirty="0"/>
              <a:t> (</a:t>
            </a:r>
            <a:r>
              <a:rPr lang="en-GB" dirty="0" err="1"/>
              <a:t>počinje</a:t>
            </a:r>
            <a:r>
              <a:rPr lang="en-GB" dirty="0"/>
              <a:t> u </a:t>
            </a:r>
            <a:r>
              <a:rPr lang="en-GB" dirty="0" err="1"/>
              <a:t>odraslom</a:t>
            </a:r>
            <a:r>
              <a:rPr lang="en-GB" dirty="0"/>
              <a:t> </a:t>
            </a:r>
            <a:r>
              <a:rPr lang="en-GB" dirty="0" err="1"/>
              <a:t>dobu</a:t>
            </a:r>
            <a:r>
              <a:rPr lang="en-GB" dirty="0"/>
              <a:t>). </a:t>
            </a:r>
            <a:endParaRPr lang="sr-Latn-RS" dirty="0"/>
          </a:p>
          <a:p>
            <a:r>
              <a:rPr lang="en-GB" dirty="0" err="1"/>
              <a:t>Astma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ne </a:t>
            </a:r>
            <a:r>
              <a:rPr lang="en-GB" dirty="0" err="1"/>
              <a:t>reaguje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inhalacione</a:t>
            </a:r>
            <a:r>
              <a:rPr lang="en-GB" dirty="0"/>
              <a:t> </a:t>
            </a:r>
            <a:r>
              <a:rPr lang="en-GB" dirty="0" err="1"/>
              <a:t>kortikosteroide</a:t>
            </a:r>
            <a:r>
              <a:rPr lang="en-GB" dirty="0"/>
              <a:t> </a:t>
            </a:r>
            <a:r>
              <a:rPr lang="sr-Latn-RS" dirty="0"/>
              <a:t>i</a:t>
            </a:r>
            <a:r>
              <a:rPr lang="en-GB" dirty="0"/>
              <a:t> </a:t>
            </a:r>
            <a:r>
              <a:rPr lang="en-GB" dirty="0" err="1"/>
              <a:t>dugodelujuće</a:t>
            </a:r>
            <a:r>
              <a:rPr lang="en-GB" dirty="0"/>
              <a:t> beta </a:t>
            </a:r>
            <a:r>
              <a:rPr lang="en-GB" dirty="0" err="1"/>
              <a:t>agoniste</a:t>
            </a:r>
            <a:r>
              <a:rPr lang="en-GB" dirty="0"/>
              <a:t> se </a:t>
            </a:r>
            <a:r>
              <a:rPr lang="en-GB" dirty="0" err="1"/>
              <a:t>naziva</a:t>
            </a:r>
            <a:r>
              <a:rPr lang="en-GB" dirty="0"/>
              <a:t> “</a:t>
            </a:r>
            <a:r>
              <a:rPr lang="en-GB" dirty="0" err="1"/>
              <a:t>komplikovana</a:t>
            </a:r>
            <a:r>
              <a:rPr lang="en-GB" dirty="0"/>
              <a:t> </a:t>
            </a:r>
            <a:r>
              <a:rPr lang="en-GB" dirty="0" err="1"/>
              <a:t>astma</a:t>
            </a:r>
            <a:r>
              <a:rPr lang="en-GB" dirty="0"/>
              <a:t>”,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dalje</a:t>
            </a:r>
            <a:r>
              <a:rPr lang="en-GB" dirty="0"/>
              <a:t>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preći</a:t>
            </a:r>
            <a:r>
              <a:rPr lang="en-GB" dirty="0"/>
              <a:t> u “</a:t>
            </a:r>
            <a:r>
              <a:rPr lang="en-GB" dirty="0" err="1"/>
              <a:t>tešku</a:t>
            </a:r>
            <a:r>
              <a:rPr lang="en-GB" dirty="0"/>
              <a:t> </a:t>
            </a:r>
            <a:r>
              <a:rPr lang="en-GB" dirty="0" err="1"/>
              <a:t>astmu</a:t>
            </a:r>
            <a:r>
              <a:rPr lang="en-GB" dirty="0"/>
              <a:t>” </a:t>
            </a:r>
            <a:r>
              <a:rPr lang="en-GB" dirty="0" err="1"/>
              <a:t>ukoliko</a:t>
            </a:r>
            <a:r>
              <a:rPr lang="en-GB" dirty="0"/>
              <a:t> se </a:t>
            </a:r>
            <a:r>
              <a:rPr lang="en-GB" dirty="0" err="1"/>
              <a:t>simptomi</a:t>
            </a:r>
            <a:r>
              <a:rPr lang="en-GB" dirty="0"/>
              <a:t> I </a:t>
            </a:r>
            <a:r>
              <a:rPr lang="en-GB" dirty="0" err="1"/>
              <a:t>znaci</a:t>
            </a:r>
            <a:r>
              <a:rPr lang="en-GB" dirty="0"/>
              <a:t> </a:t>
            </a:r>
            <a:r>
              <a:rPr lang="en-GB" dirty="0" err="1"/>
              <a:t>još</a:t>
            </a:r>
            <a:r>
              <a:rPr lang="en-GB" dirty="0"/>
              <a:t> </a:t>
            </a:r>
            <a:r>
              <a:rPr lang="en-GB" dirty="0" err="1"/>
              <a:t>pogoršaju</a:t>
            </a:r>
            <a:r>
              <a:rPr lang="en-GB" dirty="0"/>
              <a:t>. </a:t>
            </a:r>
            <a:r>
              <a:rPr lang="en-GB" dirty="0" err="1"/>
              <a:t>Teška</a:t>
            </a:r>
            <a:r>
              <a:rPr lang="en-GB" dirty="0"/>
              <a:t> </a:t>
            </a:r>
            <a:r>
              <a:rPr lang="en-GB" dirty="0" err="1"/>
              <a:t>astma</a:t>
            </a:r>
            <a:r>
              <a:rPr lang="en-GB" dirty="0"/>
              <a:t> </a:t>
            </a:r>
            <a:r>
              <a:rPr lang="en-GB" dirty="0" err="1"/>
              <a:t>zahteva</a:t>
            </a:r>
            <a:r>
              <a:rPr lang="en-GB" dirty="0"/>
              <a:t> </a:t>
            </a:r>
            <a:r>
              <a:rPr lang="en-GB" dirty="0" err="1"/>
              <a:t>oralne</a:t>
            </a:r>
            <a:r>
              <a:rPr lang="en-GB" dirty="0"/>
              <a:t> </a:t>
            </a:r>
            <a:r>
              <a:rPr lang="en-GB" dirty="0" err="1"/>
              <a:t>kortikosteroide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biološku</a:t>
            </a:r>
            <a:r>
              <a:rPr lang="en-GB" dirty="0"/>
              <a:t> </a:t>
            </a:r>
            <a:r>
              <a:rPr lang="en-GB" dirty="0" err="1"/>
              <a:t>terapiju</a:t>
            </a:r>
            <a:r>
              <a:rPr lang="en-GB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50A223-0CC5-D663-4B39-BA08774AFF55}"/>
              </a:ext>
            </a:extLst>
          </p:cNvPr>
          <p:cNvSpPr txBox="1"/>
          <p:nvPr/>
        </p:nvSpPr>
        <p:spPr>
          <a:xfrm>
            <a:off x="2354317" y="6338986"/>
            <a:ext cx="9633215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 err="1"/>
              <a:t>Chandrasekara</a:t>
            </a:r>
            <a:r>
              <a:rPr lang="en-GB" sz="1400" dirty="0"/>
              <a:t> S, Wark P. Biologic therapies for severe asthma with persistent type 2 inflammation. </a:t>
            </a:r>
            <a:r>
              <a:rPr lang="en-GB" sz="1400" dirty="0" err="1"/>
              <a:t>Aust</a:t>
            </a:r>
            <a:r>
              <a:rPr lang="en-GB" sz="1400" dirty="0"/>
              <a:t> </a:t>
            </a:r>
            <a:r>
              <a:rPr lang="en-GB" sz="1400" dirty="0" err="1"/>
              <a:t>Prescr</a:t>
            </a:r>
            <a:r>
              <a:rPr lang="en-GB" sz="1400" dirty="0"/>
              <a:t>. 2024;47(2):36-42.</a:t>
            </a:r>
          </a:p>
        </p:txBody>
      </p:sp>
    </p:spTree>
    <p:extLst>
      <p:ext uri="{BB962C8B-B14F-4D97-AF65-F5344CB8AC3E}">
        <p14:creationId xmlns:p14="http://schemas.microsoft.com/office/powerpoint/2010/main" val="2995239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968D9D-2088-71A4-7859-A04B5BC5DCEC}"/>
              </a:ext>
            </a:extLst>
          </p:cNvPr>
          <p:cNvSpPr txBox="1"/>
          <p:nvPr/>
        </p:nvSpPr>
        <p:spPr>
          <a:xfrm>
            <a:off x="3822970" y="6282149"/>
            <a:ext cx="815960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Sitek AN, Li JT, </a:t>
            </a:r>
            <a:r>
              <a:rPr lang="en-US" sz="1400" dirty="0" err="1"/>
              <a:t>Pongdee</a:t>
            </a:r>
            <a:r>
              <a:rPr lang="en-US" sz="1400" dirty="0"/>
              <a:t> T. Risks and safety of biologics: A practical guide for allergists. World Allergy Organ J. </a:t>
            </a:r>
            <a:endParaRPr lang="sr-Latn-RS" sz="1400" dirty="0"/>
          </a:p>
          <a:p>
            <a:r>
              <a:rPr lang="en-US" sz="1400" dirty="0"/>
              <a:t>2023;16(1):100737.</a:t>
            </a:r>
          </a:p>
        </p:txBody>
      </p:sp>
    </p:spTree>
    <p:extLst>
      <p:ext uri="{BB962C8B-B14F-4D97-AF65-F5344CB8AC3E}">
        <p14:creationId xmlns:p14="http://schemas.microsoft.com/office/powerpoint/2010/main" val="149936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39988-416F-E14B-1AD8-8F282D8D1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Stepen inflamacije u disajnim putevima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423CC-A7C2-CFE1-59DA-3E08E936D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01975"/>
          </a:xfrm>
        </p:spPr>
        <p:txBody>
          <a:bodyPr/>
          <a:lstStyle/>
          <a:p>
            <a:r>
              <a:rPr lang="en-GB" dirty="0" err="1"/>
              <a:t>Prisustvo</a:t>
            </a:r>
            <a:r>
              <a:rPr lang="en-GB" dirty="0"/>
              <a:t> </a:t>
            </a:r>
            <a:r>
              <a:rPr lang="en-GB" dirty="0" err="1"/>
              <a:t>zapaljenja</a:t>
            </a:r>
            <a:r>
              <a:rPr lang="en-GB" dirty="0"/>
              <a:t> </a:t>
            </a:r>
            <a:r>
              <a:rPr lang="en-GB" dirty="0" err="1"/>
              <a:t>disajnih</a:t>
            </a:r>
            <a:r>
              <a:rPr lang="en-GB" dirty="0"/>
              <a:t> </a:t>
            </a:r>
            <a:r>
              <a:rPr lang="en-GB" dirty="0" err="1"/>
              <a:t>puteva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</a:t>
            </a:r>
            <a:r>
              <a:rPr lang="en-GB" dirty="0" err="1"/>
              <a:t>može</a:t>
            </a:r>
            <a:r>
              <a:rPr lang="en-GB" dirty="0"/>
              <a:t> se </a:t>
            </a:r>
            <a:r>
              <a:rPr lang="en-GB" dirty="0" err="1"/>
              <a:t>meriti</a:t>
            </a:r>
            <a:r>
              <a:rPr lang="en-GB" dirty="0"/>
              <a:t> </a:t>
            </a:r>
            <a:r>
              <a:rPr lang="en-GB" dirty="0" err="1"/>
              <a:t>direktno</a:t>
            </a:r>
            <a:r>
              <a:rPr lang="en-GB" dirty="0"/>
              <a:t> </a:t>
            </a:r>
            <a:r>
              <a:rPr lang="en-GB" dirty="0" err="1"/>
              <a:t>lako</a:t>
            </a:r>
            <a:r>
              <a:rPr lang="en-GB" dirty="0"/>
              <a:t> </a:t>
            </a:r>
            <a:r>
              <a:rPr lang="en-GB" dirty="0" err="1"/>
              <a:t>dostupnim</a:t>
            </a:r>
            <a:r>
              <a:rPr lang="en-GB" dirty="0"/>
              <a:t> </a:t>
            </a:r>
            <a:r>
              <a:rPr lang="en-GB" dirty="0" err="1"/>
              <a:t>kliničkim</a:t>
            </a:r>
            <a:r>
              <a:rPr lang="en-GB" dirty="0"/>
              <a:t> </a:t>
            </a:r>
            <a:r>
              <a:rPr lang="en-GB" dirty="0" err="1"/>
              <a:t>testovima</a:t>
            </a:r>
            <a:r>
              <a:rPr lang="en-GB" dirty="0"/>
              <a:t>,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je </a:t>
            </a:r>
            <a:r>
              <a:rPr lang="en-GB" b="1" dirty="0" err="1"/>
              <a:t>povećanje</a:t>
            </a:r>
            <a:r>
              <a:rPr lang="en-GB" b="1" dirty="0"/>
              <a:t> </a:t>
            </a:r>
            <a:r>
              <a:rPr lang="en-GB" b="1" dirty="0" err="1"/>
              <a:t>eozinofila</a:t>
            </a:r>
            <a:r>
              <a:rPr lang="sr-Latn-RS" b="1" dirty="0"/>
              <a:t> (&gt; 0.3 × 10</a:t>
            </a:r>
            <a:r>
              <a:rPr lang="sr-Latn-RS" b="1" baseline="30000" dirty="0"/>
              <a:t>9</a:t>
            </a:r>
            <a:r>
              <a:rPr lang="sr-Latn-RS" b="1" dirty="0"/>
              <a:t> ćelija/L)</a:t>
            </a:r>
            <a:r>
              <a:rPr lang="en-GB" dirty="0"/>
              <a:t> u </a:t>
            </a:r>
            <a:r>
              <a:rPr lang="en-GB" dirty="0" err="1"/>
              <a:t>krvi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frakcionog</a:t>
            </a:r>
            <a:r>
              <a:rPr lang="en-GB" dirty="0"/>
              <a:t> </a:t>
            </a:r>
            <a:r>
              <a:rPr lang="en-GB" dirty="0" err="1"/>
              <a:t>izdahnutog</a:t>
            </a:r>
            <a:r>
              <a:rPr lang="en-GB" dirty="0"/>
              <a:t> </a:t>
            </a:r>
            <a:r>
              <a:rPr lang="en-GB" dirty="0" err="1"/>
              <a:t>azot-oksida</a:t>
            </a:r>
            <a:r>
              <a:rPr lang="en-GB" dirty="0"/>
              <a:t> (</a:t>
            </a:r>
            <a:r>
              <a:rPr lang="en-GB" b="1" dirty="0" err="1"/>
              <a:t>FeNO</a:t>
            </a:r>
            <a:r>
              <a:rPr lang="sr-Latn-RS" b="1" dirty="0"/>
              <a:t>, &gt;  ≥ 35 </a:t>
            </a:r>
            <a:r>
              <a:rPr lang="sr-Latn-RS" b="1" dirty="0" err="1"/>
              <a:t>ppb</a:t>
            </a:r>
            <a:r>
              <a:rPr lang="en-GB" dirty="0"/>
              <a:t>)</a:t>
            </a:r>
            <a:endParaRPr lang="sr-Latn-RS" dirty="0"/>
          </a:p>
          <a:p>
            <a:r>
              <a:rPr lang="en-GB" dirty="0" err="1"/>
              <a:t>FeNO</a:t>
            </a:r>
            <a:r>
              <a:rPr lang="en-GB" dirty="0"/>
              <a:t> se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meriti</a:t>
            </a:r>
            <a:r>
              <a:rPr lang="en-GB" dirty="0"/>
              <a:t> </a:t>
            </a:r>
            <a:r>
              <a:rPr lang="en-GB" dirty="0" err="1"/>
              <a:t>korišćenjem</a:t>
            </a:r>
            <a:r>
              <a:rPr lang="en-GB" dirty="0"/>
              <a:t> </a:t>
            </a:r>
            <a:r>
              <a:rPr lang="en-GB" dirty="0" err="1"/>
              <a:t>testa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mestu</a:t>
            </a:r>
            <a:r>
              <a:rPr lang="en-GB" dirty="0"/>
              <a:t> </a:t>
            </a:r>
            <a:r>
              <a:rPr lang="en-GB" dirty="0" err="1"/>
              <a:t>nege</a:t>
            </a:r>
            <a:endParaRPr lang="sr-Latn-RS" dirty="0"/>
          </a:p>
          <a:p>
            <a:r>
              <a:rPr lang="sr-Latn-RS" b="1" dirty="0"/>
              <a:t>Ključno je shvatiti da se astma može kontrolisati isključivo suzbijanjem inflamacije</a:t>
            </a:r>
            <a:endParaRPr lang="en-GB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E2C255-5B32-373E-BD37-2ED7E6775C34}"/>
              </a:ext>
            </a:extLst>
          </p:cNvPr>
          <p:cNvSpPr txBox="1"/>
          <p:nvPr/>
        </p:nvSpPr>
        <p:spPr>
          <a:xfrm>
            <a:off x="2898228" y="5943601"/>
            <a:ext cx="8973932" cy="738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Price DB, </a:t>
            </a:r>
            <a:r>
              <a:rPr lang="en-GB" sz="1400" dirty="0" err="1"/>
              <a:t>Bosnic-Anticevich</a:t>
            </a:r>
            <a:r>
              <a:rPr lang="en-GB" sz="1400" dirty="0"/>
              <a:t> S, </a:t>
            </a:r>
            <a:r>
              <a:rPr lang="en-GB" sz="1400" dirty="0" err="1"/>
              <a:t>Pavord</a:t>
            </a:r>
            <a:r>
              <a:rPr lang="en-GB" sz="1400" dirty="0"/>
              <a:t> ID, Roche N, Halpin DMG, </a:t>
            </a:r>
            <a:r>
              <a:rPr lang="en-GB" sz="1400" dirty="0" err="1"/>
              <a:t>Bjermer</a:t>
            </a:r>
            <a:r>
              <a:rPr lang="en-GB" sz="1400" dirty="0"/>
              <a:t> L, Usmani OS, </a:t>
            </a:r>
            <a:r>
              <a:rPr lang="en-GB" sz="1400" dirty="0" err="1"/>
              <a:t>Brusselle</a:t>
            </a:r>
            <a:r>
              <a:rPr lang="en-GB" sz="1400" dirty="0"/>
              <a:t> G, Ming SWY, Rastogi S. </a:t>
            </a:r>
            <a:endParaRPr lang="sr-Latn-RS" sz="1400" dirty="0"/>
          </a:p>
          <a:p>
            <a:r>
              <a:rPr lang="en-GB" sz="1400" dirty="0"/>
              <a:t>Association of elevated fractional exhaled nitric oxide concentration and blood eosinophil count with severe asthma </a:t>
            </a:r>
            <a:endParaRPr lang="sr-Latn-RS" sz="1400" dirty="0"/>
          </a:p>
          <a:p>
            <a:r>
              <a:rPr lang="en-GB" sz="1400" dirty="0"/>
              <a:t>exacerbations. Clin </a:t>
            </a:r>
            <a:r>
              <a:rPr lang="en-GB" sz="1400" dirty="0" err="1"/>
              <a:t>Transl</a:t>
            </a:r>
            <a:r>
              <a:rPr lang="en-GB" sz="1400" dirty="0"/>
              <a:t> Allergy. 2019;9:41.</a:t>
            </a:r>
          </a:p>
        </p:txBody>
      </p:sp>
    </p:spTree>
    <p:extLst>
      <p:ext uri="{BB962C8B-B14F-4D97-AF65-F5344CB8AC3E}">
        <p14:creationId xmlns:p14="http://schemas.microsoft.com/office/powerpoint/2010/main" val="828905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13977-EF75-8BF5-600E-5A9FC8EE7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Komplikovana i teška astma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D1D8E-7DED-2A49-4309-AEE1BC0FB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Astma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ne </a:t>
            </a:r>
            <a:r>
              <a:rPr lang="en-GB" dirty="0" err="1"/>
              <a:t>reaguje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inhalacione</a:t>
            </a:r>
            <a:r>
              <a:rPr lang="en-GB" dirty="0"/>
              <a:t> </a:t>
            </a:r>
            <a:r>
              <a:rPr lang="en-GB" dirty="0" err="1"/>
              <a:t>kortikosteroide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dugodelujuće</a:t>
            </a:r>
            <a:r>
              <a:rPr lang="en-GB" dirty="0"/>
              <a:t> beta </a:t>
            </a:r>
            <a:r>
              <a:rPr lang="en-GB" dirty="0" err="1"/>
              <a:t>agoniste</a:t>
            </a:r>
            <a:r>
              <a:rPr lang="en-GB" dirty="0"/>
              <a:t> se </a:t>
            </a:r>
            <a:r>
              <a:rPr lang="en-GB" dirty="0" err="1"/>
              <a:t>naziva</a:t>
            </a:r>
            <a:r>
              <a:rPr lang="en-GB" dirty="0"/>
              <a:t> “</a:t>
            </a:r>
            <a:r>
              <a:rPr lang="en-GB" dirty="0" err="1"/>
              <a:t>komplikovana</a:t>
            </a:r>
            <a:r>
              <a:rPr lang="en-GB" dirty="0"/>
              <a:t> </a:t>
            </a:r>
            <a:r>
              <a:rPr lang="en-GB" dirty="0" err="1"/>
              <a:t>astma</a:t>
            </a:r>
            <a:r>
              <a:rPr lang="en-GB" dirty="0"/>
              <a:t>”</a:t>
            </a:r>
            <a:r>
              <a:rPr lang="sr-Latn-RS" dirty="0"/>
              <a:t>.</a:t>
            </a:r>
            <a:r>
              <a:rPr lang="en-GB" dirty="0"/>
              <a:t> </a:t>
            </a:r>
            <a:endParaRPr lang="sr-Latn-RS" dirty="0"/>
          </a:p>
          <a:p>
            <a:r>
              <a:rPr lang="en-GB" dirty="0"/>
              <a:t>“</a:t>
            </a:r>
            <a:r>
              <a:rPr lang="sr-Latn-RS" dirty="0"/>
              <a:t>T</a:t>
            </a:r>
            <a:r>
              <a:rPr lang="en-GB" dirty="0" err="1"/>
              <a:t>ešku</a:t>
            </a:r>
            <a:r>
              <a:rPr lang="en-GB" dirty="0"/>
              <a:t> </a:t>
            </a:r>
            <a:r>
              <a:rPr lang="en-GB" dirty="0" err="1"/>
              <a:t>astm</a:t>
            </a:r>
            <a:r>
              <a:rPr lang="sr-Latn-RS" dirty="0"/>
              <a:t>a</a:t>
            </a:r>
            <a:r>
              <a:rPr lang="en-GB" dirty="0"/>
              <a:t>”</a:t>
            </a:r>
            <a:r>
              <a:rPr lang="sr-Latn-RS" dirty="0"/>
              <a:t> je komplikovana astma koja više ne reaguje na inhalacione kortikosteroide i </a:t>
            </a:r>
            <a:r>
              <a:rPr lang="sr-Latn-RS" dirty="0" err="1"/>
              <a:t>dugodelujuće</a:t>
            </a:r>
            <a:r>
              <a:rPr lang="sr-Latn-RS" dirty="0"/>
              <a:t> beta </a:t>
            </a:r>
            <a:r>
              <a:rPr lang="sr-Latn-RS" dirty="0" err="1"/>
              <a:t>agoniste</a:t>
            </a:r>
            <a:r>
              <a:rPr lang="sr-Latn-RS" dirty="0"/>
              <a:t> uprkos optimizaciji terapije i punoj </a:t>
            </a:r>
            <a:r>
              <a:rPr lang="sr-Latn-RS" dirty="0" err="1"/>
              <a:t>adherenci</a:t>
            </a:r>
            <a:endParaRPr lang="sr-Latn-RS" dirty="0"/>
          </a:p>
          <a:p>
            <a:r>
              <a:rPr lang="en-GB" dirty="0" err="1"/>
              <a:t>Teška</a:t>
            </a:r>
            <a:r>
              <a:rPr lang="en-GB" dirty="0"/>
              <a:t> </a:t>
            </a:r>
            <a:r>
              <a:rPr lang="en-GB" dirty="0" err="1"/>
              <a:t>astma</a:t>
            </a:r>
            <a:r>
              <a:rPr lang="en-GB" dirty="0"/>
              <a:t> </a:t>
            </a:r>
            <a:r>
              <a:rPr lang="en-GB" dirty="0" err="1"/>
              <a:t>zahteva</a:t>
            </a:r>
            <a:r>
              <a:rPr lang="en-GB" dirty="0"/>
              <a:t> </a:t>
            </a:r>
            <a:r>
              <a:rPr lang="en-GB" dirty="0" err="1"/>
              <a:t>oralne</a:t>
            </a:r>
            <a:r>
              <a:rPr lang="en-GB" dirty="0"/>
              <a:t> </a:t>
            </a:r>
            <a:r>
              <a:rPr lang="en-GB" dirty="0" err="1"/>
              <a:t>kortikosteroide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biološku</a:t>
            </a:r>
            <a:r>
              <a:rPr lang="en-GB" dirty="0"/>
              <a:t> </a:t>
            </a:r>
            <a:r>
              <a:rPr lang="en-GB" dirty="0" err="1"/>
              <a:t>terapiju</a:t>
            </a:r>
            <a:r>
              <a:rPr lang="en-GB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1239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8460F-F4D2-E243-AC08-3B4C41DD2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Izbor biološke terapije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95712-FAA8-99EC-2071-8C92E19E0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Biološka terapija je </a:t>
            </a:r>
            <a:r>
              <a:rPr lang="sr-Latn-RS" dirty="0" err="1"/>
              <a:t>indikovana</a:t>
            </a:r>
            <a:r>
              <a:rPr lang="sr-Latn-RS" dirty="0"/>
              <a:t> kod teške astme i uz postojanje dokaza </a:t>
            </a:r>
            <a:r>
              <a:rPr lang="sr-Latn-RS" dirty="0" err="1"/>
              <a:t>perzistentne</a:t>
            </a:r>
            <a:r>
              <a:rPr lang="sr-Latn-RS" dirty="0"/>
              <a:t> inflamacije u disajnim putevima</a:t>
            </a:r>
          </a:p>
          <a:p>
            <a:r>
              <a:rPr lang="sr-Latn-RS" dirty="0"/>
              <a:t>Hronični </a:t>
            </a:r>
            <a:r>
              <a:rPr lang="sr-Latn-RS" dirty="0" err="1"/>
              <a:t>rinosinuzitis</a:t>
            </a:r>
            <a:r>
              <a:rPr lang="sr-Latn-RS" dirty="0"/>
              <a:t> sa polipima u nosu je klinički marker teške astme koja ne reaguje na terapiju inhalacijama</a:t>
            </a:r>
          </a:p>
          <a:p>
            <a:r>
              <a:rPr lang="en-GB" dirty="0" err="1"/>
              <a:t>Biološka</a:t>
            </a:r>
            <a:r>
              <a:rPr lang="en-GB" dirty="0"/>
              <a:t> </a:t>
            </a:r>
            <a:r>
              <a:rPr lang="en-GB" dirty="0" err="1"/>
              <a:t>terapija</a:t>
            </a:r>
            <a:r>
              <a:rPr lang="en-GB" dirty="0"/>
              <a:t> </a:t>
            </a:r>
            <a:r>
              <a:rPr lang="en-GB" dirty="0" err="1"/>
              <a:t>ima</a:t>
            </a:r>
            <a:r>
              <a:rPr lang="en-GB" dirty="0"/>
              <a:t> za </a:t>
            </a:r>
            <a:r>
              <a:rPr lang="en-GB" dirty="0" err="1"/>
              <a:t>cilj</a:t>
            </a:r>
            <a:r>
              <a:rPr lang="en-GB" dirty="0"/>
              <a:t> </a:t>
            </a:r>
            <a:r>
              <a:rPr lang="en-GB" dirty="0" err="1"/>
              <a:t>blokadu</a:t>
            </a:r>
            <a:r>
              <a:rPr lang="en-GB" dirty="0"/>
              <a:t> </a:t>
            </a:r>
            <a:r>
              <a:rPr lang="en-GB" dirty="0" err="1"/>
              <a:t>najvažnijih</a:t>
            </a:r>
            <a:r>
              <a:rPr lang="en-GB" dirty="0"/>
              <a:t> </a:t>
            </a:r>
            <a:r>
              <a:rPr lang="en-GB" dirty="0" err="1"/>
              <a:t>citokina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drugih</a:t>
            </a:r>
            <a:r>
              <a:rPr lang="en-GB" dirty="0"/>
              <a:t> </a:t>
            </a:r>
            <a:r>
              <a:rPr lang="en-GB" dirty="0" err="1"/>
              <a:t>medijatora</a:t>
            </a:r>
            <a:r>
              <a:rPr lang="en-GB" dirty="0"/>
              <a:t> </a:t>
            </a:r>
            <a:r>
              <a:rPr lang="en-GB" dirty="0" err="1"/>
              <a:t>inflamacije</a:t>
            </a:r>
            <a:r>
              <a:rPr lang="en-GB" dirty="0"/>
              <a:t>: omalizumab (anti-</a:t>
            </a:r>
            <a:r>
              <a:rPr lang="en-GB" dirty="0" err="1"/>
              <a:t>IgE</a:t>
            </a:r>
            <a:r>
              <a:rPr lang="en-GB" dirty="0"/>
              <a:t>), mepolizumab</a:t>
            </a:r>
            <a:r>
              <a:rPr lang="sr-Latn-RS" dirty="0"/>
              <a:t>, reslizumab,</a:t>
            </a:r>
            <a:r>
              <a:rPr lang="en-GB" dirty="0"/>
              <a:t> </a:t>
            </a:r>
            <a:r>
              <a:rPr lang="en-GB" dirty="0" err="1"/>
              <a:t>benralizumab</a:t>
            </a:r>
            <a:r>
              <a:rPr lang="en-GB" dirty="0"/>
              <a:t> (anti-IL-5),</a:t>
            </a:r>
            <a:r>
              <a:rPr lang="sr-Latn-RS" dirty="0"/>
              <a:t> tezepelumab (inhibira timusni stromalni limfopoetin)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dupilumab (anti-IL-4 </a:t>
            </a:r>
            <a:r>
              <a:rPr lang="en-GB" dirty="0" err="1"/>
              <a:t>i</a:t>
            </a:r>
            <a:r>
              <a:rPr lang="en-GB" dirty="0"/>
              <a:t> anti-IL-13). Omalizumab </a:t>
            </a:r>
            <a:r>
              <a:rPr lang="sr-Latn-RS" dirty="0"/>
              <a:t>i</a:t>
            </a:r>
            <a:r>
              <a:rPr lang="en-GB" dirty="0"/>
              <a:t> dupilumab se </a:t>
            </a:r>
            <a:r>
              <a:rPr lang="en-GB" dirty="0" err="1"/>
              <a:t>daju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alergijske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, </a:t>
            </a:r>
            <a:r>
              <a:rPr lang="en-GB" dirty="0" err="1"/>
              <a:t>dok</a:t>
            </a:r>
            <a:r>
              <a:rPr lang="en-GB" dirty="0"/>
              <a:t> se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eozinofilne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</a:t>
            </a:r>
            <a:r>
              <a:rPr lang="en-GB" dirty="0" err="1"/>
              <a:t>koriste</a:t>
            </a:r>
            <a:r>
              <a:rPr lang="en-GB" dirty="0"/>
              <a:t> mepolizumab I </a:t>
            </a:r>
            <a:r>
              <a:rPr lang="en-GB" dirty="0" err="1"/>
              <a:t>benralizumab</a:t>
            </a:r>
            <a:r>
              <a:rPr lang="en-GB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0CCA59-AC8C-42F4-A14C-86E461564659}"/>
              </a:ext>
            </a:extLst>
          </p:cNvPr>
          <p:cNvSpPr txBox="1"/>
          <p:nvPr/>
        </p:nvSpPr>
        <p:spPr>
          <a:xfrm>
            <a:off x="6906638" y="6338986"/>
            <a:ext cx="5014130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Hoy SM. Tezepelumab: First Approval. Drugs. 2022;82(4):461-468. 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87878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B70F3-C993-1E53-B7C3-20A625DCF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Omalizumab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DE10B-9766-FECA-162D-6E534DB04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Omalizumab je </a:t>
            </a:r>
            <a:r>
              <a:rPr lang="en-GB" dirty="0" err="1"/>
              <a:t>rekombinantno</a:t>
            </a:r>
            <a:r>
              <a:rPr lang="en-GB" dirty="0"/>
              <a:t> </a:t>
            </a:r>
            <a:r>
              <a:rPr lang="en-GB" dirty="0" err="1"/>
              <a:t>humanizovano</a:t>
            </a:r>
            <a:r>
              <a:rPr lang="en-GB" dirty="0"/>
              <a:t> IgG1 </a:t>
            </a:r>
            <a:r>
              <a:rPr lang="en-GB" dirty="0" err="1"/>
              <a:t>monoklonsko</a:t>
            </a:r>
            <a:r>
              <a:rPr lang="en-GB" dirty="0"/>
              <a:t> </a:t>
            </a:r>
            <a:r>
              <a:rPr lang="en-GB" dirty="0" err="1"/>
              <a:t>antitelo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specifično</a:t>
            </a:r>
            <a:r>
              <a:rPr lang="en-GB" dirty="0"/>
              <a:t> </a:t>
            </a:r>
            <a:r>
              <a:rPr lang="en-GB" dirty="0" err="1"/>
              <a:t>cilja</a:t>
            </a:r>
            <a:r>
              <a:rPr lang="en-GB" dirty="0"/>
              <a:t> </a:t>
            </a:r>
            <a:r>
              <a:rPr lang="en-GB" dirty="0" err="1"/>
              <a:t>humani</a:t>
            </a:r>
            <a:r>
              <a:rPr lang="en-GB" dirty="0"/>
              <a:t> </a:t>
            </a:r>
            <a:r>
              <a:rPr lang="en-GB" dirty="0" err="1"/>
              <a:t>imunoglobulin</a:t>
            </a:r>
            <a:r>
              <a:rPr lang="en-GB" dirty="0"/>
              <a:t> E (</a:t>
            </a:r>
            <a:r>
              <a:rPr lang="en-GB" dirty="0" err="1"/>
              <a:t>IgE</a:t>
            </a:r>
            <a:r>
              <a:rPr lang="en-GB" dirty="0"/>
              <a:t>). Ova </a:t>
            </a:r>
            <a:r>
              <a:rPr lang="en-GB" dirty="0" err="1"/>
              <a:t>akcija</a:t>
            </a:r>
            <a:r>
              <a:rPr lang="en-GB" dirty="0"/>
              <a:t> </a:t>
            </a:r>
            <a:r>
              <a:rPr lang="en-GB" dirty="0" err="1"/>
              <a:t>sprečava</a:t>
            </a:r>
            <a:r>
              <a:rPr lang="en-GB" dirty="0"/>
              <a:t> </a:t>
            </a:r>
            <a:r>
              <a:rPr lang="en-GB" dirty="0" err="1"/>
              <a:t>interakciju</a:t>
            </a:r>
            <a:r>
              <a:rPr lang="en-GB" dirty="0"/>
              <a:t> </a:t>
            </a:r>
            <a:r>
              <a:rPr lang="en-GB" dirty="0" err="1"/>
              <a:t>leka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Fc-epsilon-RI </a:t>
            </a:r>
            <a:r>
              <a:rPr lang="en-GB" dirty="0" err="1"/>
              <a:t>receptorom</a:t>
            </a:r>
            <a:r>
              <a:rPr lang="en-GB" dirty="0"/>
              <a:t> </a:t>
            </a:r>
            <a:r>
              <a:rPr lang="en-GB" dirty="0" err="1"/>
              <a:t>visokog</a:t>
            </a:r>
            <a:r>
              <a:rPr lang="en-GB" dirty="0"/>
              <a:t> </a:t>
            </a:r>
            <a:r>
              <a:rPr lang="en-GB" dirty="0" err="1"/>
              <a:t>afiniteta</a:t>
            </a:r>
            <a:r>
              <a:rPr lang="en-GB" dirty="0"/>
              <a:t>, koji se </a:t>
            </a:r>
            <a:r>
              <a:rPr lang="en-GB" dirty="0" err="1"/>
              <a:t>obično</a:t>
            </a:r>
            <a:r>
              <a:rPr lang="en-GB" dirty="0"/>
              <a:t> </a:t>
            </a:r>
            <a:r>
              <a:rPr lang="en-GB" dirty="0" err="1"/>
              <a:t>nalazi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eozinofilima</a:t>
            </a:r>
            <a:r>
              <a:rPr lang="sr-Latn-RS" dirty="0"/>
              <a:t>.</a:t>
            </a:r>
          </a:p>
          <a:p>
            <a:r>
              <a:rPr lang="sr-Latn-RS" dirty="0" err="1"/>
              <a:t>Indikovan</a:t>
            </a:r>
            <a:r>
              <a:rPr lang="sr-Latn-RS" dirty="0"/>
              <a:t> je</a:t>
            </a:r>
            <a:r>
              <a:rPr lang="en-GB" dirty="0"/>
              <a:t> za </a:t>
            </a:r>
            <a:r>
              <a:rPr lang="en-GB" dirty="0" err="1"/>
              <a:t>lečenje</a:t>
            </a:r>
            <a:r>
              <a:rPr lang="en-GB" dirty="0"/>
              <a:t> </a:t>
            </a:r>
            <a:r>
              <a:rPr lang="en-GB" dirty="0" err="1"/>
              <a:t>umerene</a:t>
            </a:r>
            <a:r>
              <a:rPr lang="en-GB" dirty="0"/>
              <a:t> do </a:t>
            </a:r>
            <a:r>
              <a:rPr lang="en-GB" dirty="0" err="1"/>
              <a:t>teške</a:t>
            </a:r>
            <a:r>
              <a:rPr lang="en-GB" dirty="0"/>
              <a:t> </a:t>
            </a:r>
            <a:r>
              <a:rPr lang="en-GB" dirty="0" err="1"/>
              <a:t>perzistentne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</a:t>
            </a:r>
            <a:r>
              <a:rPr lang="en-GB" dirty="0" err="1"/>
              <a:t>kod</a:t>
            </a:r>
            <a:r>
              <a:rPr lang="en-GB" dirty="0"/>
              <a:t> </a:t>
            </a:r>
            <a:r>
              <a:rPr lang="en-GB" dirty="0" err="1"/>
              <a:t>odraslih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pedijatrijskih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starijih</a:t>
            </a:r>
            <a:r>
              <a:rPr lang="en-GB" dirty="0"/>
              <a:t> od 6 </a:t>
            </a:r>
            <a:r>
              <a:rPr lang="en-GB" dirty="0" err="1"/>
              <a:t>godina</a:t>
            </a:r>
            <a:r>
              <a:rPr lang="en-GB" dirty="0"/>
              <a:t> koji </a:t>
            </a:r>
            <a:r>
              <a:rPr lang="en-GB" dirty="0" err="1"/>
              <a:t>imaju</a:t>
            </a:r>
            <a:r>
              <a:rPr lang="en-GB" dirty="0"/>
              <a:t> </a:t>
            </a:r>
            <a:r>
              <a:rPr lang="en-GB" dirty="0" err="1"/>
              <a:t>pozitivan</a:t>
            </a:r>
            <a:r>
              <a:rPr lang="en-GB" dirty="0"/>
              <a:t> </a:t>
            </a:r>
            <a:r>
              <a:rPr lang="en-GB" dirty="0" err="1"/>
              <a:t>kožni</a:t>
            </a:r>
            <a:r>
              <a:rPr lang="en-GB" dirty="0"/>
              <a:t> test </a:t>
            </a:r>
            <a:r>
              <a:rPr lang="en-GB" dirty="0" err="1"/>
              <a:t>ili</a:t>
            </a:r>
            <a:r>
              <a:rPr lang="en-GB" dirty="0"/>
              <a:t> in vitro </a:t>
            </a:r>
            <a:r>
              <a:rPr lang="en-GB" dirty="0" err="1"/>
              <a:t>reaktivnost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višegodišnji</a:t>
            </a:r>
            <a:r>
              <a:rPr lang="en-GB" dirty="0"/>
              <a:t> </a:t>
            </a:r>
            <a:r>
              <a:rPr lang="en-GB" dirty="0" err="1"/>
              <a:t>aeroalergen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čiji</a:t>
            </a:r>
            <a:r>
              <a:rPr lang="en-GB" dirty="0"/>
              <a:t> </a:t>
            </a:r>
            <a:r>
              <a:rPr lang="en-GB" dirty="0" err="1"/>
              <a:t>simptomi</a:t>
            </a:r>
            <a:r>
              <a:rPr lang="en-GB" dirty="0"/>
              <a:t> </a:t>
            </a:r>
            <a:r>
              <a:rPr lang="en-GB" dirty="0" err="1"/>
              <a:t>nisu</a:t>
            </a:r>
            <a:r>
              <a:rPr lang="en-GB" dirty="0"/>
              <a:t> </a:t>
            </a:r>
            <a:r>
              <a:rPr lang="en-GB" dirty="0" err="1"/>
              <a:t>adekvatno</a:t>
            </a:r>
            <a:r>
              <a:rPr lang="en-GB" dirty="0"/>
              <a:t> </a:t>
            </a:r>
            <a:r>
              <a:rPr lang="en-GB" dirty="0" err="1"/>
              <a:t>kontrolisani</a:t>
            </a:r>
            <a:r>
              <a:rPr lang="en-GB" dirty="0"/>
              <a:t> </a:t>
            </a:r>
            <a:r>
              <a:rPr lang="en-GB" dirty="0" err="1"/>
              <a:t>inhalacijom</a:t>
            </a:r>
            <a:r>
              <a:rPr lang="en-GB" dirty="0"/>
              <a:t> </a:t>
            </a:r>
            <a:r>
              <a:rPr lang="en-GB" dirty="0" err="1"/>
              <a:t>kortikosteroid</a:t>
            </a:r>
            <a:r>
              <a:rPr lang="sr-Latn-RS" dirty="0"/>
              <a:t>a</a:t>
            </a:r>
            <a:r>
              <a:rPr lang="en-GB" dirty="0"/>
              <a:t>.</a:t>
            </a:r>
            <a:endParaRPr lang="sr-Latn-RS" dirty="0"/>
          </a:p>
          <a:p>
            <a:r>
              <a:rPr lang="sr-Latn-RS" dirty="0"/>
              <a:t>Primenjuje se potkožno svake 2-4 nedelje, a razgrađuje se u </a:t>
            </a:r>
            <a:r>
              <a:rPr lang="sr-Latn-RS" dirty="0" err="1"/>
              <a:t>retikulo-endotelijalnom</a:t>
            </a:r>
            <a:r>
              <a:rPr lang="sr-Latn-RS" dirty="0"/>
              <a:t> sistemu.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36B533-1D49-39F3-EF41-A06766A0EF57}"/>
              </a:ext>
            </a:extLst>
          </p:cNvPr>
          <p:cNvSpPr txBox="1"/>
          <p:nvPr/>
        </p:nvSpPr>
        <p:spPr>
          <a:xfrm>
            <a:off x="1920240" y="6353175"/>
            <a:ext cx="9898607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Kumar C, Zito PM. Omalizumab. [Updated 2023 Aug 17]. In: </a:t>
            </a:r>
            <a:r>
              <a:rPr lang="en-GB" sz="1400" dirty="0" err="1"/>
              <a:t>StatPearls</a:t>
            </a:r>
            <a:r>
              <a:rPr lang="en-GB" sz="1400" dirty="0"/>
              <a:t> [Internet]. Treasure Island (FL): </a:t>
            </a:r>
            <a:r>
              <a:rPr lang="en-GB" sz="1400" dirty="0" err="1"/>
              <a:t>StatPearls</a:t>
            </a:r>
            <a:r>
              <a:rPr lang="en-GB" sz="1400" dirty="0"/>
              <a:t> Publishing; 2024 Jan-</a:t>
            </a:r>
          </a:p>
        </p:txBody>
      </p:sp>
    </p:spTree>
    <p:extLst>
      <p:ext uri="{BB962C8B-B14F-4D97-AF65-F5344CB8AC3E}">
        <p14:creationId xmlns:p14="http://schemas.microsoft.com/office/powerpoint/2010/main" val="2329195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4D95C-E9C3-07B8-9D96-101B53860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Omalizumab</a:t>
            </a:r>
            <a:r>
              <a:rPr lang="sr-Latn-RS" dirty="0"/>
              <a:t> - efikasnost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46136-94F9-F0F8-9B5A-809C9F42B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Prosečno</a:t>
            </a:r>
            <a:r>
              <a:rPr lang="en-GB" dirty="0"/>
              <a:t> </a:t>
            </a:r>
            <a:r>
              <a:rPr lang="en-GB" dirty="0" err="1"/>
              <a:t>smanjenje</a:t>
            </a:r>
            <a:r>
              <a:rPr lang="en-GB" dirty="0"/>
              <a:t> </a:t>
            </a:r>
            <a:r>
              <a:rPr lang="sr-Latn-RS" dirty="0"/>
              <a:t>skora na testu kontrolisanosti astme (</a:t>
            </a:r>
            <a:r>
              <a:rPr lang="en-GB" dirty="0"/>
              <a:t>ACK</a:t>
            </a:r>
            <a:r>
              <a:rPr lang="sr-Latn-RS" dirty="0"/>
              <a:t>)</a:t>
            </a:r>
            <a:r>
              <a:rPr lang="en-GB" dirty="0"/>
              <a:t> u </a:t>
            </a:r>
            <a:r>
              <a:rPr lang="en-GB" dirty="0" err="1"/>
              <a:t>odnosu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početnu</a:t>
            </a:r>
            <a:r>
              <a:rPr lang="en-GB" dirty="0"/>
              <a:t> </a:t>
            </a:r>
            <a:r>
              <a:rPr lang="en-GB" dirty="0" err="1"/>
              <a:t>vrednost</a:t>
            </a:r>
            <a:r>
              <a:rPr lang="en-GB" dirty="0"/>
              <a:t> u </a:t>
            </a:r>
            <a:r>
              <a:rPr lang="en-GB" dirty="0" err="1"/>
              <a:t>poređenju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placebom</a:t>
            </a:r>
            <a:r>
              <a:rPr lang="en-GB" dirty="0"/>
              <a:t> (95% CI) : 1,56 </a:t>
            </a:r>
            <a:endParaRPr lang="sr-Latn-RS" dirty="0"/>
          </a:p>
          <a:p>
            <a:r>
              <a:rPr lang="en-GB" dirty="0" err="1"/>
              <a:t>Relativno</a:t>
            </a:r>
            <a:r>
              <a:rPr lang="en-GB" dirty="0"/>
              <a:t> </a:t>
            </a:r>
            <a:r>
              <a:rPr lang="en-GB" dirty="0" err="1"/>
              <a:t>smanjenje</a:t>
            </a:r>
            <a:r>
              <a:rPr lang="en-GB" dirty="0"/>
              <a:t> u </a:t>
            </a:r>
            <a:r>
              <a:rPr lang="en-GB" dirty="0" err="1"/>
              <a:t>stopi</a:t>
            </a:r>
            <a:r>
              <a:rPr lang="en-GB" dirty="0"/>
              <a:t> </a:t>
            </a:r>
            <a:r>
              <a:rPr lang="en-GB" dirty="0" err="1"/>
              <a:t>egzacerbacija</a:t>
            </a:r>
            <a:r>
              <a:rPr lang="en-GB" dirty="0"/>
              <a:t> </a:t>
            </a:r>
            <a:r>
              <a:rPr lang="en-GB" dirty="0" err="1"/>
              <a:t>astme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zahtevaju</a:t>
            </a:r>
            <a:r>
              <a:rPr lang="en-GB" dirty="0"/>
              <a:t> </a:t>
            </a:r>
            <a:r>
              <a:rPr lang="en-GB" dirty="0" err="1"/>
              <a:t>terapiju</a:t>
            </a:r>
            <a:r>
              <a:rPr lang="en-GB" dirty="0"/>
              <a:t> </a:t>
            </a:r>
            <a:r>
              <a:rPr lang="en-GB" dirty="0" err="1"/>
              <a:t>oralnim</a:t>
            </a:r>
            <a:r>
              <a:rPr lang="en-GB" dirty="0"/>
              <a:t> </a:t>
            </a:r>
            <a:r>
              <a:rPr lang="en-GB" dirty="0" err="1"/>
              <a:t>kortikosteroidom</a:t>
            </a:r>
            <a:r>
              <a:rPr lang="en-GB" dirty="0"/>
              <a:t> u </a:t>
            </a:r>
            <a:r>
              <a:rPr lang="en-GB" dirty="0" err="1"/>
              <a:t>trajanju</a:t>
            </a:r>
            <a:r>
              <a:rPr lang="en-GB" dirty="0"/>
              <a:t> od </a:t>
            </a:r>
            <a:r>
              <a:rPr lang="en-GB" dirty="0" err="1"/>
              <a:t>najmanje</a:t>
            </a:r>
            <a:r>
              <a:rPr lang="en-GB" dirty="0"/>
              <a:t> 3 dana u </a:t>
            </a:r>
            <a:r>
              <a:rPr lang="en-GB" dirty="0" err="1"/>
              <a:t>poređenju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placebo</a:t>
            </a:r>
            <a:r>
              <a:rPr lang="sr-Latn-RS" dirty="0"/>
              <a:t>m</a:t>
            </a:r>
            <a:r>
              <a:rPr lang="en-GB" dirty="0"/>
              <a:t> </a:t>
            </a:r>
            <a:r>
              <a:rPr lang="sr-Latn-RS" dirty="0"/>
              <a:t>: relativni rizik</a:t>
            </a:r>
            <a:r>
              <a:rPr lang="en-GB" dirty="0"/>
              <a:t> 0,19 </a:t>
            </a:r>
            <a:endParaRPr lang="sr-Latn-RS" dirty="0"/>
          </a:p>
          <a:p>
            <a:r>
              <a:rPr lang="en-GB" dirty="0"/>
              <a:t>FEV1 </a:t>
            </a:r>
            <a:r>
              <a:rPr lang="en-GB" dirty="0" err="1"/>
              <a:t>srednje</a:t>
            </a:r>
            <a:r>
              <a:rPr lang="en-GB" dirty="0"/>
              <a:t> </a:t>
            </a:r>
            <a:r>
              <a:rPr lang="en-GB" dirty="0" err="1"/>
              <a:t>povećanje</a:t>
            </a:r>
            <a:r>
              <a:rPr lang="sr-Latn-RS" dirty="0"/>
              <a:t> posle </a:t>
            </a:r>
            <a:r>
              <a:rPr lang="sr-Latn-RS" dirty="0" err="1"/>
              <a:t>bronhodilatatora</a:t>
            </a:r>
            <a:r>
              <a:rPr lang="en-GB" dirty="0"/>
              <a:t> : 0,22 L/</a:t>
            </a:r>
            <a:r>
              <a:rPr lang="en-GB" dirty="0" err="1"/>
              <a:t>sekundi</a:t>
            </a:r>
            <a:r>
              <a:rPr lang="en-GB" dirty="0"/>
              <a:t> </a:t>
            </a:r>
            <a:endParaRPr lang="sr-Latn-RS" dirty="0"/>
          </a:p>
          <a:p>
            <a:r>
              <a:rPr lang="en-GB" dirty="0" err="1"/>
              <a:t>Procenat</a:t>
            </a:r>
            <a:r>
              <a:rPr lang="en-GB" dirty="0"/>
              <a:t> </a:t>
            </a:r>
            <a:r>
              <a:rPr lang="en-GB" dirty="0" err="1"/>
              <a:t>pacijenata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sr-Latn-RS" dirty="0"/>
              <a:t>terapiji </a:t>
            </a:r>
            <a:r>
              <a:rPr lang="en-GB" dirty="0" err="1"/>
              <a:t>održavanj</a:t>
            </a:r>
            <a:r>
              <a:rPr lang="sr-Latn-RS" dirty="0"/>
              <a:t>a</a:t>
            </a:r>
            <a:r>
              <a:rPr lang="en-GB" dirty="0"/>
              <a:t> </a:t>
            </a:r>
            <a:r>
              <a:rPr lang="en-GB" dirty="0" err="1"/>
              <a:t>oralni</a:t>
            </a:r>
            <a:r>
              <a:rPr lang="sr-Latn-RS" dirty="0"/>
              <a:t>m</a:t>
            </a:r>
            <a:r>
              <a:rPr lang="en-GB" dirty="0"/>
              <a:t> </a:t>
            </a:r>
            <a:r>
              <a:rPr lang="en-GB" dirty="0" err="1"/>
              <a:t>kortikosteroid</a:t>
            </a:r>
            <a:r>
              <a:rPr lang="sr-Latn-RS" dirty="0"/>
              <a:t>im</a:t>
            </a:r>
            <a:r>
              <a:rPr lang="en-GB" dirty="0"/>
              <a:t>a koji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postigli</a:t>
            </a:r>
            <a:r>
              <a:rPr lang="en-GB" dirty="0"/>
              <a:t> </a:t>
            </a:r>
            <a:r>
              <a:rPr lang="en-GB" dirty="0" err="1"/>
              <a:t>smanjenje</a:t>
            </a:r>
            <a:r>
              <a:rPr lang="en-GB" dirty="0"/>
              <a:t> doze </a:t>
            </a:r>
            <a:r>
              <a:rPr lang="en-GB" dirty="0" err="1"/>
              <a:t>oralnih</a:t>
            </a:r>
            <a:r>
              <a:rPr lang="en-GB" dirty="0"/>
              <a:t> </a:t>
            </a:r>
            <a:r>
              <a:rPr lang="en-GB" dirty="0" err="1"/>
              <a:t>kortikosteroida</a:t>
            </a:r>
            <a:r>
              <a:rPr lang="en-GB" dirty="0"/>
              <a:t>: 43% je </a:t>
            </a:r>
            <a:r>
              <a:rPr lang="en-GB" dirty="0" err="1"/>
              <a:t>postiglo</a:t>
            </a:r>
            <a:r>
              <a:rPr lang="en-GB" dirty="0"/>
              <a:t> </a:t>
            </a:r>
            <a:r>
              <a:rPr lang="en-GB" dirty="0" err="1"/>
              <a:t>smanjenje</a:t>
            </a:r>
            <a:r>
              <a:rPr lang="en-GB" dirty="0"/>
              <a:t> od </a:t>
            </a:r>
            <a:r>
              <a:rPr lang="en-GB" dirty="0" err="1"/>
              <a:t>najmanje</a:t>
            </a:r>
            <a:r>
              <a:rPr lang="en-GB" dirty="0"/>
              <a:t> 20%</a:t>
            </a:r>
          </a:p>
        </p:txBody>
      </p:sp>
    </p:spTree>
    <p:extLst>
      <p:ext uri="{BB962C8B-B14F-4D97-AF65-F5344CB8AC3E}">
        <p14:creationId xmlns:p14="http://schemas.microsoft.com/office/powerpoint/2010/main" val="3548172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2921</Words>
  <Application>Microsoft Office PowerPoint</Application>
  <PresentationFormat>Widescreen</PresentationFormat>
  <Paragraphs>123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BlinkMacSystemFont</vt:lpstr>
      <vt:lpstr>Calibri</vt:lpstr>
      <vt:lpstr>Calibri Light</vt:lpstr>
      <vt:lpstr>Office Theme</vt:lpstr>
      <vt:lpstr>Biološka terapija bronhijalne astme</vt:lpstr>
      <vt:lpstr>Uvod</vt:lpstr>
      <vt:lpstr>Patofiziologija</vt:lpstr>
      <vt:lpstr>PowerPoint Presentation</vt:lpstr>
      <vt:lpstr>Stepen inflamacije u disajnim putevima</vt:lpstr>
      <vt:lpstr>Komplikovana i teška astma</vt:lpstr>
      <vt:lpstr>Izbor biološke terapije</vt:lpstr>
      <vt:lpstr>Omalizumab</vt:lpstr>
      <vt:lpstr>Omalizumab - efikasnost</vt:lpstr>
      <vt:lpstr>Omalizumab – neželjena dejstva</vt:lpstr>
      <vt:lpstr>Dupilumab</vt:lpstr>
      <vt:lpstr>Dupilumab: bezbednost</vt:lpstr>
      <vt:lpstr>Mepolizumab</vt:lpstr>
      <vt:lpstr>Mepolizumab: bezbednost</vt:lpstr>
      <vt:lpstr>Benralizumab: efikasnost</vt:lpstr>
      <vt:lpstr>Benralizumab: efikasnost u opservacionoj studiji</vt:lpstr>
      <vt:lpstr>Reslizumab</vt:lpstr>
      <vt:lpstr>Upoređenje efekata bioloških lekova za astmu</vt:lpstr>
      <vt:lpstr>Tezepelumab</vt:lpstr>
      <vt:lpstr>Tezepelumab: upoređenje sa ostalim biološkim lekovima za astmu</vt:lpstr>
      <vt:lpstr>Tezepelumab: neželjena dejstva</vt:lpstr>
      <vt:lpstr>Efikasnost biološke terapije na duži rok</vt:lpstr>
      <vt:lpstr>Neželjena dejstva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Slobodan Jankovic</dc:creator>
  <cp:lastModifiedBy>IASFA_V23 Токсикологија</cp:lastModifiedBy>
  <cp:revision>44</cp:revision>
  <dcterms:created xsi:type="dcterms:W3CDTF">2024-12-11T20:41:42Z</dcterms:created>
  <dcterms:modified xsi:type="dcterms:W3CDTF">2026-06-11T06:31:14Z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121422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