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8" r:id="rId5"/>
    <p:sldId id="259" r:id="rId6"/>
    <p:sldId id="260" r:id="rId7"/>
    <p:sldId id="261" r:id="rId8"/>
    <p:sldId id="262" r:id="rId9"/>
    <p:sldId id="270" r:id="rId10"/>
    <p:sldId id="271" r:id="rId11"/>
    <p:sldId id="27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B69"/>
    <a:srgbClr val="FFD2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692E809-8715-4751-AD73-847B5049321E}"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92E809-8715-4751-AD73-847B5049321E}"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92E809-8715-4751-AD73-847B5049321E}"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92E809-8715-4751-AD73-847B5049321E}"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92E809-8715-4751-AD73-847B5049321E}"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92E809-8715-4751-AD73-847B5049321E}" type="datetimeFigureOut">
              <a:rPr lang="en-US" smtClean="0"/>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92E809-8715-4751-AD73-847B5049321E}" type="datetimeFigureOut">
              <a:rPr lang="en-US" smtClean="0"/>
              <a:t>6/18/2026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92E809-8715-4751-AD73-847B5049321E}" type="datetimeFigureOut">
              <a:rPr lang="en-US" smtClean="0"/>
              <a:t>6/18/2026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2E809-8715-4751-AD73-847B5049321E}" type="datetimeFigureOut">
              <a:rPr lang="en-US" smtClean="0"/>
              <a:t>6/18/2026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92E809-8715-4751-AD73-847B5049321E}" type="datetimeFigureOut">
              <a:rPr lang="en-US" smtClean="0"/>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92E809-8715-4751-AD73-847B5049321E}" type="datetimeFigureOut">
              <a:rPr lang="en-US" smtClean="0"/>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15DC93-357E-459D-A5DA-EDBC1C6E244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DB6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92E809-8715-4751-AD73-847B5049321E}" type="datetimeFigureOut">
              <a:rPr lang="en-US" smtClean="0"/>
              <a:t>6/18/2026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15DC93-357E-459D-A5DA-EDBC1C6E244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a:t>ANTIAGREGACIONI LEKOVI U PERIOPERATIVNOM PERIODU</a:t>
            </a:r>
            <a:endParaRPr lang="en-US" dirty="0"/>
          </a:p>
        </p:txBody>
      </p:sp>
      <p:sp>
        <p:nvSpPr>
          <p:cNvPr id="3" name="Subtitle 2"/>
          <p:cNvSpPr>
            <a:spLocks noGrp="1"/>
          </p:cNvSpPr>
          <p:nvPr>
            <p:ph type="subTitle" idx="1"/>
          </p:nvPr>
        </p:nvSpPr>
        <p:spPr/>
        <p:txBody>
          <a:bodyPr/>
          <a:lstStyle/>
          <a:p>
            <a:r>
              <a:rPr lang="sr-Latn-RS" dirty="0"/>
              <a:t>prof. dr </a:t>
            </a:r>
            <a:r>
              <a:rPr lang="en-US" dirty="0"/>
              <a:t>Slobodan</a:t>
            </a:r>
            <a:r>
              <a:rPr lang="sr-Latn-RS" dirty="0"/>
              <a:t> Janković</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Doziranje eptifibatida (Integrilin)</a:t>
            </a:r>
          </a:p>
        </p:txBody>
      </p:sp>
      <p:sp>
        <p:nvSpPr>
          <p:cNvPr id="3" name="Content Placeholder 2"/>
          <p:cNvSpPr>
            <a:spLocks noGrp="1"/>
          </p:cNvSpPr>
          <p:nvPr>
            <p:ph idx="1"/>
          </p:nvPr>
        </p:nvSpPr>
        <p:spPr/>
        <p:txBody>
          <a:bodyPr/>
          <a:lstStyle/>
          <a:p>
            <a:r>
              <a:rPr lang="sr-Latn-RS" dirty="0"/>
              <a:t>Preporučena doza intravenske bolus injekcije iznosi 180 mikrograma/kg telesne mase, primenjena što je pre moguće nakon postavljanja dijagnoze, nakon čega se nastavlja kontinuirana infuzija od 2 mikrograma/kg/min, tokom 72 sata. </a:t>
            </a:r>
          </a:p>
        </p:txBody>
      </p:sp>
    </p:spTree>
    <p:extLst>
      <p:ext uri="{BB962C8B-B14F-4D97-AF65-F5344CB8AC3E}">
        <p14:creationId xmlns:p14="http://schemas.microsoft.com/office/powerpoint/2010/main" val="575668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Doziranje tirofibana (Aggrastat)</a:t>
            </a:r>
          </a:p>
        </p:txBody>
      </p:sp>
      <p:sp>
        <p:nvSpPr>
          <p:cNvPr id="3" name="Content Placeholder 2"/>
          <p:cNvSpPr>
            <a:spLocks noGrp="1"/>
          </p:cNvSpPr>
          <p:nvPr>
            <p:ph idx="1"/>
          </p:nvPr>
        </p:nvSpPr>
        <p:spPr/>
        <p:txBody>
          <a:bodyPr>
            <a:normAutofit/>
          </a:bodyPr>
          <a:lstStyle/>
          <a:p>
            <a:r>
              <a:rPr lang="sr-Latn-RS" dirty="0"/>
              <a:t>Kod NSTE-ACS pacijenata kod kojih se planira sprovesti PCI tokom prva 4 sata od dijagnoze ili kod pacijenata sa akutnim infarktom miokarda kod kojih će se sprovesti primarna PCI, Aggrastat treba primeniti koristeći inicijalnu bolus dozu od 25 mikrograma/kg tokom 3 minute, a nastavljeno kontinuiranom infuzijom brzine 0,15 mikrograma /kg/min tokom 12-24 sati, i do 48 sati.</a:t>
            </a:r>
          </a:p>
        </p:txBody>
      </p:sp>
    </p:spTree>
    <p:extLst>
      <p:ext uri="{BB962C8B-B14F-4D97-AF65-F5344CB8AC3E}">
        <p14:creationId xmlns:p14="http://schemas.microsoft.com/office/powerpoint/2010/main" val="343843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RS" sz="2400" b="1" dirty="0"/>
              <a:t>Koraci u postupanju sa pacijentom koji je na dvojnoj antiagregacionoj terapiji, a potrebno je da se uskoro podvrgne hirurškoj ili endoskopskoj intervenciji</a:t>
            </a:r>
          </a:p>
        </p:txBody>
      </p:sp>
      <p:sp>
        <p:nvSpPr>
          <p:cNvPr id="3" name="Content Placeholder 2"/>
          <p:cNvSpPr>
            <a:spLocks noGrp="1"/>
          </p:cNvSpPr>
          <p:nvPr>
            <p:ph idx="1"/>
          </p:nvPr>
        </p:nvSpPr>
        <p:spPr/>
        <p:txBody>
          <a:bodyPr/>
          <a:lstStyle/>
          <a:p>
            <a:r>
              <a:rPr lang="sr-Latn-RS" dirty="0"/>
              <a:t>Proceniti rizik od krvarenja </a:t>
            </a:r>
            <a:r>
              <a:rPr lang="sr-Latn-RS"/>
              <a:t>kod pacijenta </a:t>
            </a:r>
            <a:r>
              <a:rPr lang="sr-Latn-RS" dirty="0"/>
              <a:t>i rizik od tromboze stenta ukoliko se prekine sa primenom dvojne antiagregacione terapije</a:t>
            </a:r>
          </a:p>
          <a:p>
            <a:r>
              <a:rPr lang="sr-Latn-RS" dirty="0"/>
              <a:t>Proceniti stepen inhibicije funkcije trombocita</a:t>
            </a:r>
          </a:p>
          <a:p>
            <a:r>
              <a:rPr lang="sr-Latn-RS" dirty="0"/>
              <a:t>Odlučiti da se antiagregaciona terapija prekine ili ne</a:t>
            </a:r>
          </a:p>
          <a:p>
            <a:r>
              <a:rPr lang="sr-Latn-RS" dirty="0"/>
              <a:t>Ponovo uvesti dvojnu antiagregacionu terapiju, sa ili bez premošćavanja</a:t>
            </a:r>
          </a:p>
        </p:txBody>
      </p:sp>
    </p:spTree>
    <p:extLst>
      <p:ext uri="{BB962C8B-B14F-4D97-AF65-F5344CB8AC3E}">
        <p14:creationId xmlns:p14="http://schemas.microsoft.com/office/powerpoint/2010/main" val="4076846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a:t>Posledica prevremenog prestanka antiagregacione terapije</a:t>
            </a:r>
          </a:p>
        </p:txBody>
      </p:sp>
      <p:sp>
        <p:nvSpPr>
          <p:cNvPr id="3" name="Content Placeholder 2"/>
          <p:cNvSpPr>
            <a:spLocks noGrp="1"/>
          </p:cNvSpPr>
          <p:nvPr>
            <p:ph idx="1"/>
          </p:nvPr>
        </p:nvSpPr>
        <p:spPr/>
        <p:txBody>
          <a:bodyPr>
            <a:normAutofit lnSpcReduction="10000"/>
          </a:bodyPr>
          <a:lstStyle/>
          <a:p>
            <a:r>
              <a:rPr lang="sr-Latn-RS" dirty="0"/>
              <a:t>Kod pacijenata sa inseriranim koronarnim stentom daje se dvojna antiagregaciona terapija, najmanje mesec dana; ako je stent takav da otpušta određeni lek, dvojna antiagregaciona terapija mora trajati 12 meseci</a:t>
            </a:r>
          </a:p>
          <a:p>
            <a:r>
              <a:rPr lang="sr-Latn-RS" dirty="0"/>
              <a:t>Ako se prekine pre vremena, učestalost tromboze stenta je 29%, a smrtnost kod nastanka tromba je 45%!</a:t>
            </a:r>
          </a:p>
        </p:txBody>
      </p:sp>
    </p:spTree>
    <p:extLst>
      <p:ext uri="{BB962C8B-B14F-4D97-AF65-F5344CB8AC3E}">
        <p14:creationId xmlns:p14="http://schemas.microsoft.com/office/powerpoint/2010/main" val="1222510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a:t>Prekid dejstva antiagregacionih lekova</a:t>
            </a:r>
          </a:p>
        </p:txBody>
      </p:sp>
      <p:sp>
        <p:nvSpPr>
          <p:cNvPr id="3" name="Content Placeholder 2"/>
          <p:cNvSpPr>
            <a:spLocks noGrp="1"/>
          </p:cNvSpPr>
          <p:nvPr>
            <p:ph idx="1"/>
          </p:nvPr>
        </p:nvSpPr>
        <p:spPr/>
        <p:txBody>
          <a:bodyPr>
            <a:normAutofit fontScale="92500" lnSpcReduction="20000"/>
          </a:bodyPr>
          <a:lstStyle/>
          <a:p>
            <a:r>
              <a:rPr lang="sr-Latn-RS" dirty="0"/>
              <a:t>Prekid dejstva samo aspirina se može postići primenom dezmopresina (0.3 mcg/kg pre operacije i 6 sati posle, i.v. Infuzija)</a:t>
            </a:r>
          </a:p>
          <a:p>
            <a:pPr lvl="5"/>
            <a:r>
              <a:rPr lang="en-US" b="1" dirty="0" err="1"/>
              <a:t>FlordalPASahlinS</a:t>
            </a:r>
            <a:r>
              <a:rPr lang="en-US" b="1" dirty="0"/>
              <a:t>: </a:t>
            </a:r>
            <a:r>
              <a:rPr lang="en-US" dirty="0"/>
              <a:t>Use of desmopressin to prevent bleeding complications in patients treated with aspirin. </a:t>
            </a:r>
            <a:r>
              <a:rPr lang="en-US" i="1" dirty="0"/>
              <a:t>Br J Surg</a:t>
            </a:r>
            <a:r>
              <a:rPr lang="en-US" dirty="0"/>
              <a:t>80:723–7241993</a:t>
            </a:r>
            <a:endParaRPr lang="sr-Latn-RS" dirty="0"/>
          </a:p>
          <a:p>
            <a:r>
              <a:rPr lang="sr-Latn-RS" dirty="0"/>
              <a:t>Pacijenti koji su na dvojnoj antiagregacionoj terapiji treba da prime transfuziju 10-12.5 jedinica trombocita</a:t>
            </a:r>
          </a:p>
          <a:p>
            <a:pPr lvl="5"/>
            <a:r>
              <a:rPr lang="sr-Latn-RS" dirty="0"/>
              <a:t>James RF, Palys V, Lomboy JR, Lamm JR, Simon SD. The role of anticoagulants, antiplatelet agents, and their reversal strategies in the management of intracerebral hemorrhage. Neurosurgical focus. 2013 May 1;34(5):E6.</a:t>
            </a:r>
          </a:p>
        </p:txBody>
      </p:sp>
    </p:spTree>
    <p:extLst>
      <p:ext uri="{BB962C8B-B14F-4D97-AF65-F5344CB8AC3E}">
        <p14:creationId xmlns:p14="http://schemas.microsoft.com/office/powerpoint/2010/main" val="3035391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Procena funkcije trombocita</a:t>
            </a:r>
          </a:p>
        </p:txBody>
      </p:sp>
      <p:sp>
        <p:nvSpPr>
          <p:cNvPr id="3" name="Content Placeholder 2"/>
          <p:cNvSpPr>
            <a:spLocks noGrp="1"/>
          </p:cNvSpPr>
          <p:nvPr>
            <p:ph idx="1"/>
          </p:nvPr>
        </p:nvSpPr>
        <p:spPr/>
        <p:txBody>
          <a:bodyPr>
            <a:normAutofit fontScale="85000" lnSpcReduction="10000"/>
          </a:bodyPr>
          <a:lstStyle/>
          <a:p>
            <a:r>
              <a:rPr lang="sr-Latn-RS" dirty="0"/>
              <a:t>Agregometrijski testovi</a:t>
            </a:r>
          </a:p>
          <a:p>
            <a:r>
              <a:rPr lang="sr-Latn-RS" dirty="0"/>
              <a:t>Tromboelastografija – pošto jačina tromba (koaguluma) 80% potiče od trombocita, a 20% od fibrina, moguće je izmeriti jačinu tromba koja potiče od trombocita</a:t>
            </a:r>
          </a:p>
          <a:p>
            <a:r>
              <a:rPr lang="sr-Latn-RS" dirty="0"/>
              <a:t>Problem: nema podataka o tome koliko je smanjena funkcija trombocita vezana za povećani rizik od krvarenja</a:t>
            </a:r>
          </a:p>
          <a:p>
            <a:pPr lvl="5"/>
            <a:r>
              <a:rPr lang="sr-Latn-RS" dirty="0"/>
              <a:t>Yeung LY, Sarani B, Weinberg JA, McBeth PB, May AK. Surgeon's guide to anticoagulant and antiplatelet medications part two: antiplatelet agents and perioperative management of long-term anticoagulation. Trauma surgery &amp; acute care open. 2016 Jul 1;1(1):e000022.</a:t>
            </a:r>
          </a:p>
        </p:txBody>
      </p:sp>
    </p:spTree>
    <p:extLst>
      <p:ext uri="{BB962C8B-B14F-4D97-AF65-F5344CB8AC3E}">
        <p14:creationId xmlns:p14="http://schemas.microsoft.com/office/powerpoint/2010/main" val="956802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Izbor anestezije</a:t>
            </a:r>
          </a:p>
        </p:txBody>
      </p:sp>
      <p:sp>
        <p:nvSpPr>
          <p:cNvPr id="3" name="Content Placeholder 2"/>
          <p:cNvSpPr>
            <a:spLocks noGrp="1"/>
          </p:cNvSpPr>
          <p:nvPr>
            <p:ph idx="1"/>
          </p:nvPr>
        </p:nvSpPr>
        <p:spPr/>
        <p:txBody>
          <a:bodyPr/>
          <a:lstStyle/>
          <a:p>
            <a:r>
              <a:rPr lang="sr-Latn-RS" dirty="0"/>
              <a:t>Spinalna i epiduralna anestezija se mogu izvoditi na pacijentima koji primaju samo aspirin</a:t>
            </a:r>
          </a:p>
          <a:p>
            <a:r>
              <a:rPr lang="sr-Latn-RS" dirty="0"/>
              <a:t>Spinalna i epiduralna anestezija su kontraindikovane kod pacijenata koji su na dvojnoj antiagregacionoj terapiji (mogu se izvoditi samo ako pacijent već 7 dana ne uzima dvojnu antiagregacionu terapiju)</a:t>
            </a:r>
          </a:p>
        </p:txBody>
      </p:sp>
    </p:spTree>
    <p:extLst>
      <p:ext uri="{BB962C8B-B14F-4D97-AF65-F5344CB8AC3E}">
        <p14:creationId xmlns:p14="http://schemas.microsoft.com/office/powerpoint/2010/main" val="3917257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a:t>Određivanje rizika od tromboze koronarnog stenta</a:t>
            </a:r>
          </a:p>
        </p:txBody>
      </p:sp>
      <p:sp>
        <p:nvSpPr>
          <p:cNvPr id="3" name="Content Placeholder 2"/>
          <p:cNvSpPr>
            <a:spLocks noGrp="1"/>
          </p:cNvSpPr>
          <p:nvPr>
            <p:ph idx="1"/>
          </p:nvPr>
        </p:nvSpPr>
        <p:spPr/>
        <p:txBody>
          <a:bodyPr>
            <a:normAutofit fontScale="92500" lnSpcReduction="10000"/>
          </a:bodyPr>
          <a:lstStyle/>
          <a:p>
            <a:r>
              <a:rPr lang="sr-Latn-RS" b="1" dirty="0">
                <a:solidFill>
                  <a:srgbClr val="FF0000"/>
                </a:solidFill>
              </a:rPr>
              <a:t>Nizak rizik: </a:t>
            </a:r>
            <a:r>
              <a:rPr lang="sr-Latn-RS" dirty="0"/>
              <a:t>prošlo je više od 6 meseci od ugradnje običnog metalnog stenta ili više od 12 meseci od ugradnje stenta koji otpušta lek</a:t>
            </a:r>
          </a:p>
          <a:p>
            <a:r>
              <a:rPr lang="sr-Latn-RS" b="1" dirty="0">
                <a:solidFill>
                  <a:srgbClr val="FF0000"/>
                </a:solidFill>
              </a:rPr>
              <a:t>Umeren rizik: </a:t>
            </a:r>
            <a:r>
              <a:rPr lang="sr-Latn-RS" dirty="0"/>
              <a:t>prošlo je od 1 do 6 meseci od ugradnje običnog metalnog stenta ili od 6 do 12 meseci od ugradnje stenta koji otpušta lek, ili više od 12 meseci kod kompleksnih perkutanih intervencija sa ugradnjom stenta koji otpušta lek (npr. dugački stentovi, stentovi na bifurkacijama, višestruki stentovi i sl.)</a:t>
            </a:r>
          </a:p>
        </p:txBody>
      </p:sp>
    </p:spTree>
    <p:extLst>
      <p:ext uri="{BB962C8B-B14F-4D97-AF65-F5344CB8AC3E}">
        <p14:creationId xmlns:p14="http://schemas.microsoft.com/office/powerpoint/2010/main" val="3055989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a:t>Određivanje rizika od tromboze koronarnog stenta</a:t>
            </a:r>
          </a:p>
        </p:txBody>
      </p:sp>
      <p:sp>
        <p:nvSpPr>
          <p:cNvPr id="3" name="Content Placeholder 2"/>
          <p:cNvSpPr>
            <a:spLocks noGrp="1"/>
          </p:cNvSpPr>
          <p:nvPr>
            <p:ph idx="1"/>
          </p:nvPr>
        </p:nvSpPr>
        <p:spPr/>
        <p:txBody>
          <a:bodyPr>
            <a:normAutofit fontScale="85000" lnSpcReduction="20000"/>
          </a:bodyPr>
          <a:lstStyle/>
          <a:p>
            <a:r>
              <a:rPr lang="sr-Latn-RS" b="1" dirty="0">
                <a:solidFill>
                  <a:srgbClr val="FF0000"/>
                </a:solidFill>
              </a:rPr>
              <a:t>Visok rizik: </a:t>
            </a:r>
            <a:r>
              <a:rPr lang="sr-Latn-RS" dirty="0"/>
              <a:t>prošlo je manje od 1mesec od ugradnje običnog metalnog stenta ili manje od 6 meseci od ugradnje stenta koji otpušta lek, ili manje od 12 meseci kod kompleksnih perkutanih intervencija sa ugradnjom stenta koji otpušta lek (npr. dugački stentovi, stentovi na bifurkacijama, višestruki stentovi i sl.)</a:t>
            </a:r>
          </a:p>
          <a:p>
            <a:pPr lvl="6"/>
            <a:r>
              <a:rPr lang="sr-Latn-RS" dirty="0"/>
              <a:t>Rossini R, Musumeci G, Visconti LO, Bramucci E, Castiglioni B, De SS, Lettieri C, Lettino M, Piccaluga E, Savonitto S, Trabattoni D. Perioperative management of antiplatelet therapy in patients with coronary stents undergoing cardiac and non-cardiac surgery: a consensus document from Italian cardiological, surgical and anaesthesiological societies. EuroIntervention: journal of EuroPCR in collaboration with the Working Group on Interventional Cardiology of the European Society of Cardiology. 2014 May;10(1):38-46.</a:t>
            </a:r>
          </a:p>
        </p:txBody>
      </p:sp>
    </p:spTree>
    <p:extLst>
      <p:ext uri="{BB962C8B-B14F-4D97-AF65-F5344CB8AC3E}">
        <p14:creationId xmlns:p14="http://schemas.microsoft.com/office/powerpoint/2010/main" val="2718999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Premošćavanje</a:t>
            </a:r>
          </a:p>
        </p:txBody>
      </p:sp>
      <p:sp>
        <p:nvSpPr>
          <p:cNvPr id="3" name="Content Placeholder 2"/>
          <p:cNvSpPr>
            <a:spLocks noGrp="1"/>
          </p:cNvSpPr>
          <p:nvPr>
            <p:ph idx="1"/>
          </p:nvPr>
        </p:nvSpPr>
        <p:spPr/>
        <p:txBody>
          <a:bodyPr>
            <a:normAutofit fontScale="85000" lnSpcReduction="10000"/>
          </a:bodyPr>
          <a:lstStyle/>
          <a:p>
            <a:r>
              <a:rPr lang="sr-Latn-RS" dirty="0"/>
              <a:t>Klopidogrel i tikagrelor se prekidaju 5 dana pre operacije, a prasugrel 7 dana</a:t>
            </a:r>
          </a:p>
          <a:p>
            <a:r>
              <a:rPr lang="sr-Latn-RS" dirty="0"/>
              <a:t>Tri dana pre operacije se počinje sa infuzijama inhibitora GPII/III receptora (tirofiban ili eptifibatid), i oni se primenjuju do 4 sata pre operacije</a:t>
            </a:r>
          </a:p>
          <a:p>
            <a:r>
              <a:rPr lang="sr-Latn-RS" dirty="0"/>
              <a:t>Inhibitori P2Y12 receptora se nastavljaju 24-48 sati posle operacije, uz upotrebu udarne doze</a:t>
            </a:r>
          </a:p>
          <a:p>
            <a:r>
              <a:rPr lang="sr-Latn-RS" dirty="0"/>
              <a:t>Ako se inhibitori P2Y12 receptora ne mogu nastaviti kada je preporučeno zbog onemogućenog oralnog unosa, nekoliko sati posle operacije može se nastaviti primena GPII/III inhibitora</a:t>
            </a:r>
          </a:p>
        </p:txBody>
      </p:sp>
    </p:spTree>
    <p:extLst>
      <p:ext uri="{BB962C8B-B14F-4D97-AF65-F5344CB8AC3E}">
        <p14:creationId xmlns:p14="http://schemas.microsoft.com/office/powerpoint/2010/main" val="3088153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TotalTime>
  <Words>820</Words>
  <Application>Microsoft Office PowerPoint</Application>
  <PresentationFormat>On-screen Show (4:3)</PresentationFormat>
  <Paragraphs>38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ANTIAGREGACIONI LEKOVI U PERIOPERATIVNOM PERIODU</vt:lpstr>
      <vt:lpstr>Koraci u postupanju sa pacijentom koji je na dvojnoj antiagregacionoj terapiji, a potrebno je da se uskoro podvrgne hirurškoj ili endoskopskoj intervenciji</vt:lpstr>
      <vt:lpstr>Posledica prevremenog prestanka antiagregacione terapije</vt:lpstr>
      <vt:lpstr>Prekid dejstva antiagregacionih lekova</vt:lpstr>
      <vt:lpstr>Procena funkcije trombocita</vt:lpstr>
      <vt:lpstr>Izbor anestezije</vt:lpstr>
      <vt:lpstr>Određivanje rizika od tromboze koronarnog stenta</vt:lpstr>
      <vt:lpstr>Određivanje rizika od tromboze koronarnog stenta</vt:lpstr>
      <vt:lpstr>Premošćavanje</vt:lpstr>
      <vt:lpstr>Doziranje eptifibatida (Integrilin)</vt:lpstr>
      <vt:lpstr>Doziranje tirofibana (Aggrastat)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PERIOPERATIVNA PRIMENA ORALNIH ANTIKOAGULANASA</dc:title>
  <dc:creator>W10</dc:creator>
  <cp:lastModifiedBy>IASFA_V23 Токсикологија</cp:lastModifiedBy>
  <cp:revision>54</cp:revision>
  <dcterms:created xsi:type="dcterms:W3CDTF">2019-01-03T13:14:04Z</dcterms:created>
  <dcterms:modified xsi:type="dcterms:W3CDTF">2026-06-18T09:28:23Z</dcterms:modified>
</cp:coreProperties>
</file>