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65" r:id="rId5"/>
    <p:sldId id="259" r:id="rId6"/>
    <p:sldId id="266" r:id="rId7"/>
    <p:sldId id="267" r:id="rId8"/>
    <p:sldId id="260" r:id="rId9"/>
    <p:sldId id="261" r:id="rId10"/>
    <p:sldId id="268" r:id="rId11"/>
    <p:sldId id="262" r:id="rId12"/>
    <p:sldId id="269" r:id="rId13"/>
    <p:sldId id="263" r:id="rId14"/>
    <p:sldId id="264" r:id="rId15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48" d="100"/>
          <a:sy n="148" d="100"/>
        </p:scale>
        <p:origin x="543" y="-135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2914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64E46-51FD-8436-522B-CCBA71B3E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F0312F-1F93-DF7E-207B-50ECBE0072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F48E66-98DA-4473-3573-5E4690246C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8D6F6F-EC35-08AB-A210-ED3EEE1A68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6184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2CF023-184A-FB3A-F02B-6A5EAA8F2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839E1D-8252-6733-4EAB-42737057A4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D099BA-4641-63D1-D184-EC9D786E1F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E98331-889C-C6F5-B512-BA4735867A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3799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D9F6F-E92F-BE96-08B2-460B91949B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ED53B5-15DE-C0D9-7B16-E761DA7B84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BBA99F-3793-2358-1D00-489C070CCD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760FC1-60FF-A1B2-973A-FA5E7F7650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3684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E453FB-7BDA-FDE4-F387-80E0577AD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CB03D0-5FC0-BF40-F427-AA0F443131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3D7251-4A7A-6EC2-3043-C645792E7C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0A25F3-E94C-0209-6D6A-E3F227DAEE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0133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04C72-1F17-65E0-49EA-209361A85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3118CA-98CB-D63F-C4C8-EF4A010280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887B34-540D-9698-99C2-7FAEE4C0CC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5260B0-21B4-C320-8B3A-5CED32AFD99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6421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3D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0" y="-1188720"/>
            <a:ext cx="5029200" cy="5029200"/>
          </a:xfrm>
          <a:prstGeom prst="ellipse">
            <a:avLst/>
          </a:prstGeom>
          <a:solidFill>
            <a:srgbClr val="1A6B4A">
              <a:alpha val="18000"/>
            </a:srgbClr>
          </a:solidFill>
          <a:ln w="1270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132320" y="-457200"/>
            <a:ext cx="2743200" cy="2743200"/>
          </a:xfrm>
          <a:prstGeom prst="ellipse">
            <a:avLst/>
          </a:prstGeom>
          <a:solidFill>
            <a:srgbClr val="1E8449">
              <a:alpha val="15000"/>
            </a:srgbClr>
          </a:solidFill>
          <a:ln w="12700">
            <a:solidFill>
              <a:srgbClr val="1E844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0" y="4654296"/>
            <a:ext cx="9144000" cy="489204"/>
          </a:xfrm>
          <a:prstGeom prst="rect">
            <a:avLst/>
          </a:prstGeom>
          <a:solidFill>
            <a:srgbClr val="1A6B4A"/>
          </a:solidFill>
          <a:ln w="1270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438912" y="457200"/>
            <a:ext cx="2011680" cy="347472"/>
          </a:xfrm>
          <a:prstGeom prst="rect">
            <a:avLst/>
          </a:prstGeom>
          <a:solidFill>
            <a:srgbClr val="B7770D"/>
          </a:solidFill>
          <a:ln w="12700">
            <a:solidFill>
              <a:srgbClr val="B7770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57200" y="466344"/>
            <a:ext cx="199339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🔬  ONKOLOŠKA FARMAKOLOGIJA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438912" y="914400"/>
            <a:ext cx="7772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UVOD U CITOSTATIKE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438912" y="1691640"/>
            <a:ext cx="7315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i="1" dirty="0">
                <a:solidFill>
                  <a:srgbClr val="A9D6B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Definicija, klasifikacija i mehanizmi dejstva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438912" y="2231136"/>
            <a:ext cx="4572000" cy="36576"/>
          </a:xfrm>
          <a:prstGeom prst="rect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38912" y="2395728"/>
            <a:ext cx="1965960" cy="420624"/>
          </a:xfrm>
          <a:prstGeom prst="rect">
            <a:avLst/>
          </a:prstGeom>
          <a:solidFill>
            <a:srgbClr val="1A6B4A">
              <a:alpha val="75000"/>
            </a:srgbClr>
          </a:solidFill>
          <a:ln w="10160">
            <a:solidFill>
              <a:srgbClr val="A9D6B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57200" y="2404872"/>
            <a:ext cx="194767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📖  Istorija i definicija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2560320" y="2395728"/>
            <a:ext cx="1965960" cy="420624"/>
          </a:xfrm>
          <a:prstGeom prst="rect">
            <a:avLst/>
          </a:prstGeom>
          <a:solidFill>
            <a:srgbClr val="1A6B4A">
              <a:alpha val="75000"/>
            </a:srgbClr>
          </a:solidFill>
          <a:ln w="10160">
            <a:solidFill>
              <a:srgbClr val="A9D6B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2578608" y="2404872"/>
            <a:ext cx="194767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🗂  Klasifikacija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4681728" y="2395728"/>
            <a:ext cx="1965960" cy="420624"/>
          </a:xfrm>
          <a:prstGeom prst="rect">
            <a:avLst/>
          </a:prstGeom>
          <a:solidFill>
            <a:srgbClr val="1A6B4A">
              <a:alpha val="75000"/>
            </a:srgbClr>
          </a:solidFill>
          <a:ln w="10160">
            <a:solidFill>
              <a:srgbClr val="A9D6B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700016" y="2404872"/>
            <a:ext cx="194767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⚗️  Mehanizmi dejstva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6803136" y="2395728"/>
            <a:ext cx="1965960" cy="420624"/>
          </a:xfrm>
          <a:prstGeom prst="rect">
            <a:avLst/>
          </a:prstGeom>
          <a:solidFill>
            <a:srgbClr val="1A6B4A">
              <a:alpha val="75000"/>
            </a:srgbClr>
          </a:solidFill>
          <a:ln w="10160">
            <a:solidFill>
              <a:srgbClr val="A9D6B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821424" y="2404872"/>
            <a:ext cx="194767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🔄  Ćelijski ciklus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983480" y="4608576"/>
            <a:ext cx="3931920" cy="402336"/>
          </a:xfrm>
          <a:prstGeom prst="rect">
            <a:avLst/>
          </a:prstGeom>
          <a:solidFill>
            <a:srgbClr val="EBF5EE"/>
          </a:solidFill>
          <a:ln w="2032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065776" y="4626864"/>
            <a:ext cx="3785616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750" i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Izvor: Rang &amp; Dale's Pharmacology, 9th Ed., Elsevier (2020).</a:t>
            </a:r>
            <a:endParaRPr lang="en-US" sz="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A68664-8D42-273B-07E0-539948DE2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1A364662-7459-925A-7772-3D7979CE7767}"/>
              </a:ext>
            </a:extLst>
          </p:cNvPr>
          <p:cNvSpPr/>
          <p:nvPr/>
        </p:nvSpPr>
        <p:spPr>
          <a:xfrm>
            <a:off x="0" y="0"/>
            <a:ext cx="9144000" cy="1024128"/>
          </a:xfrm>
          <a:prstGeom prst="rect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8DBE9BB6-B235-7B28-7C6F-A20C8EF1EE6F}"/>
              </a:ext>
            </a:extLst>
          </p:cNvPr>
          <p:cNvSpPr/>
          <p:nvPr/>
        </p:nvSpPr>
        <p:spPr>
          <a:xfrm>
            <a:off x="0" y="0"/>
            <a:ext cx="164592" cy="1024128"/>
          </a:xfrm>
          <a:prstGeom prst="rect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11DE7B49-75B0-4813-D74D-E5A30C473BAD}"/>
              </a:ext>
            </a:extLst>
          </p:cNvPr>
          <p:cNvSpPr/>
          <p:nvPr/>
        </p:nvSpPr>
        <p:spPr>
          <a:xfrm>
            <a:off x="0" y="1024128"/>
            <a:ext cx="9144000" cy="45720"/>
          </a:xfrm>
          <a:prstGeom prst="rect">
            <a:avLst/>
          </a:prstGeom>
          <a:solidFill>
            <a:srgbClr val="1A6B4A"/>
          </a:solidFill>
          <a:ln w="1270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3D0B79CE-91CE-357D-929F-CAC2E222BAFD}"/>
              </a:ext>
            </a:extLst>
          </p:cNvPr>
          <p:cNvSpPr/>
          <p:nvPr/>
        </p:nvSpPr>
        <p:spPr>
          <a:xfrm>
            <a:off x="347472" y="91440"/>
            <a:ext cx="8503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sr-Latn-RS" sz="2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Objašnjenja</a:t>
            </a:r>
            <a:endParaRPr lang="en-US" sz="250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F9D371C8-2B67-395F-3C75-266A2AD93666}"/>
              </a:ext>
            </a:extLst>
          </p:cNvPr>
          <p:cNvSpPr/>
          <p:nvPr/>
        </p:nvSpPr>
        <p:spPr>
          <a:xfrm>
            <a:off x="347472" y="1170432"/>
            <a:ext cx="4160520" cy="347472"/>
          </a:xfrm>
          <a:prstGeom prst="rect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D4ED5A94-9762-331F-E983-2484F5BF4234}"/>
              </a:ext>
            </a:extLst>
          </p:cNvPr>
          <p:cNvSpPr/>
          <p:nvPr/>
        </p:nvSpPr>
        <p:spPr>
          <a:xfrm>
            <a:off x="457200" y="1179576"/>
            <a:ext cx="3977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r-Latn-RS" sz="1050" b="1" dirty="0">
                <a:solidFill>
                  <a:srgbClr val="FFFFFF"/>
                </a:solidFill>
                <a:latin typeface="Calibri" pitchFamily="34" charset="0"/>
                <a:cs typeface="Calibri" pitchFamily="34" charset="-120"/>
              </a:rPr>
              <a:t>ATM/ATR putevi</a:t>
            </a:r>
            <a:endParaRPr lang="en-US" sz="105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91574881-698D-67AC-FCB5-513CAE518ADB}"/>
              </a:ext>
            </a:extLst>
          </p:cNvPr>
          <p:cNvSpPr/>
          <p:nvPr/>
        </p:nvSpPr>
        <p:spPr>
          <a:xfrm>
            <a:off x="457200" y="1554480"/>
            <a:ext cx="3977640" cy="31821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0" indent="0">
              <a:buNone/>
            </a:pPr>
            <a:endParaRPr lang="en-US" sz="950" dirty="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2BF25F6F-6E21-5030-149C-D09A673288F2}"/>
              </a:ext>
            </a:extLst>
          </p:cNvPr>
          <p:cNvSpPr/>
          <p:nvPr/>
        </p:nvSpPr>
        <p:spPr>
          <a:xfrm>
            <a:off x="402336" y="1600200"/>
            <a:ext cx="128016" cy="402336"/>
          </a:xfrm>
          <a:prstGeom prst="rect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E249DD93-85BA-9B20-9087-838BFA2D868E}"/>
              </a:ext>
            </a:extLst>
          </p:cNvPr>
          <p:cNvSpPr/>
          <p:nvPr/>
        </p:nvSpPr>
        <p:spPr>
          <a:xfrm>
            <a:off x="585216" y="1600200"/>
            <a:ext cx="3840480" cy="1591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950" b="1" dirty="0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E6F10C43-97CC-4FA2-7234-41AA8B5ECC3F}"/>
              </a:ext>
            </a:extLst>
          </p:cNvPr>
          <p:cNvSpPr/>
          <p:nvPr/>
        </p:nvSpPr>
        <p:spPr>
          <a:xfrm>
            <a:off x="402336" y="2130552"/>
            <a:ext cx="128016" cy="402336"/>
          </a:xfrm>
          <a:prstGeom prst="rect">
            <a:avLst/>
          </a:prstGeom>
          <a:solidFill>
            <a:srgbClr val="1A6B4A"/>
          </a:solidFill>
          <a:ln w="1270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8864D105-AE8C-509F-AB03-EE36B4E572BD}"/>
              </a:ext>
            </a:extLst>
          </p:cNvPr>
          <p:cNvSpPr/>
          <p:nvPr/>
        </p:nvSpPr>
        <p:spPr>
          <a:xfrm>
            <a:off x="402336" y="2660904"/>
            <a:ext cx="128016" cy="402336"/>
          </a:xfrm>
          <a:prstGeom prst="rect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>
            <a:extLst>
              <a:ext uri="{FF2B5EF4-FFF2-40B4-BE49-F238E27FC236}">
                <a16:creationId xmlns:a16="http://schemas.microsoft.com/office/drawing/2014/main" id="{5D2EE2CE-BC9A-CE51-2AD4-C35098BC8ED8}"/>
              </a:ext>
            </a:extLst>
          </p:cNvPr>
          <p:cNvSpPr/>
          <p:nvPr/>
        </p:nvSpPr>
        <p:spPr>
          <a:xfrm>
            <a:off x="402336" y="3191256"/>
            <a:ext cx="128016" cy="402336"/>
          </a:xfrm>
          <a:prstGeom prst="rect">
            <a:avLst/>
          </a:prstGeom>
          <a:solidFill>
            <a:srgbClr val="1A7F5A"/>
          </a:solidFill>
          <a:ln w="12700">
            <a:solidFill>
              <a:srgbClr val="1A7F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>
            <a:extLst>
              <a:ext uri="{FF2B5EF4-FFF2-40B4-BE49-F238E27FC236}">
                <a16:creationId xmlns:a16="http://schemas.microsoft.com/office/drawing/2014/main" id="{5F42FCD6-F756-204E-121C-C9CFE175E4F2}"/>
              </a:ext>
            </a:extLst>
          </p:cNvPr>
          <p:cNvSpPr/>
          <p:nvPr/>
        </p:nvSpPr>
        <p:spPr>
          <a:xfrm>
            <a:off x="402336" y="3721608"/>
            <a:ext cx="128016" cy="402336"/>
          </a:xfrm>
          <a:prstGeom prst="rect">
            <a:avLst/>
          </a:prstGeom>
          <a:solidFill>
            <a:srgbClr val="0E7A5E"/>
          </a:solidFill>
          <a:ln w="12700">
            <a:solidFill>
              <a:srgbClr val="0E7A5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4">
            <a:extLst>
              <a:ext uri="{FF2B5EF4-FFF2-40B4-BE49-F238E27FC236}">
                <a16:creationId xmlns:a16="http://schemas.microsoft.com/office/drawing/2014/main" id="{5858F60A-815F-5DDF-A331-3B9BCDC8647A}"/>
              </a:ext>
            </a:extLst>
          </p:cNvPr>
          <p:cNvSpPr/>
          <p:nvPr/>
        </p:nvSpPr>
        <p:spPr>
          <a:xfrm>
            <a:off x="347472" y="4572000"/>
            <a:ext cx="4160520" cy="0"/>
          </a:xfrm>
          <a:prstGeom prst="rect">
            <a:avLst/>
          </a:prstGeom>
          <a:solidFill>
            <a:srgbClr val="EAF7EF"/>
          </a:solidFill>
          <a:ln w="1270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27">
            <a:extLst>
              <a:ext uri="{FF2B5EF4-FFF2-40B4-BE49-F238E27FC236}">
                <a16:creationId xmlns:a16="http://schemas.microsoft.com/office/drawing/2014/main" id="{51D1654D-CC97-238E-41C9-539271A09ACE}"/>
              </a:ext>
            </a:extLst>
          </p:cNvPr>
          <p:cNvSpPr/>
          <p:nvPr/>
        </p:nvSpPr>
        <p:spPr>
          <a:xfrm>
            <a:off x="4663440" y="1170432"/>
            <a:ext cx="4133088" cy="347472"/>
          </a:xfrm>
          <a:prstGeom prst="rect">
            <a:avLst/>
          </a:prstGeom>
          <a:solidFill>
            <a:srgbClr val="B7770D"/>
          </a:solidFill>
          <a:ln w="12700">
            <a:solidFill>
              <a:srgbClr val="B7770D"/>
            </a:solidFill>
            <a:prstDash val="solid"/>
          </a:ln>
        </p:spPr>
        <p:txBody>
          <a:bodyPr/>
          <a:lstStyle/>
          <a:p>
            <a:r>
              <a:rPr lang="sr-Latn-RS" sz="1200" b="1" dirty="0">
                <a:solidFill>
                  <a:schemeClr val="bg1"/>
                </a:solidFill>
              </a:rPr>
              <a:t>ATM/ATR putevi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C11DBA41-51B1-4EC0-F62D-5205E13201E3}"/>
              </a:ext>
            </a:extLst>
          </p:cNvPr>
          <p:cNvSpPr/>
          <p:nvPr/>
        </p:nvSpPr>
        <p:spPr>
          <a:xfrm>
            <a:off x="4773168" y="1179576"/>
            <a:ext cx="39502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050" dirty="0"/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id="{D728580A-B4EA-BA7D-51DE-0A2A99634556}"/>
              </a:ext>
            </a:extLst>
          </p:cNvPr>
          <p:cNvSpPr/>
          <p:nvPr/>
        </p:nvSpPr>
        <p:spPr>
          <a:xfrm>
            <a:off x="4773168" y="1554480"/>
            <a:ext cx="3950208" cy="31821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0" indent="0">
              <a:buNone/>
            </a:pPr>
            <a:endParaRPr lang="en-US" sz="950" dirty="0"/>
          </a:p>
        </p:txBody>
      </p:sp>
      <p:sp>
        <p:nvSpPr>
          <p:cNvPr id="32" name="Shape 30">
            <a:extLst>
              <a:ext uri="{FF2B5EF4-FFF2-40B4-BE49-F238E27FC236}">
                <a16:creationId xmlns:a16="http://schemas.microsoft.com/office/drawing/2014/main" id="{3250AAC8-939A-03FA-71F2-A50387EA914F}"/>
              </a:ext>
            </a:extLst>
          </p:cNvPr>
          <p:cNvSpPr/>
          <p:nvPr/>
        </p:nvSpPr>
        <p:spPr>
          <a:xfrm>
            <a:off x="4718304" y="1600200"/>
            <a:ext cx="128016" cy="402336"/>
          </a:xfrm>
          <a:prstGeom prst="rect">
            <a:avLst/>
          </a:prstGeom>
          <a:solidFill>
            <a:srgbClr val="B7770D"/>
          </a:solidFill>
          <a:ln w="12700">
            <a:solidFill>
              <a:srgbClr val="B7770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>
            <a:extLst>
              <a:ext uri="{FF2B5EF4-FFF2-40B4-BE49-F238E27FC236}">
                <a16:creationId xmlns:a16="http://schemas.microsoft.com/office/drawing/2014/main" id="{EB69DA7D-9549-D0FB-779A-2A4834B1A03F}"/>
              </a:ext>
            </a:extLst>
          </p:cNvPr>
          <p:cNvSpPr/>
          <p:nvPr/>
        </p:nvSpPr>
        <p:spPr>
          <a:xfrm>
            <a:off x="4894983" y="1792224"/>
            <a:ext cx="3822192" cy="2478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/>
              <a:t> 2. </a:t>
            </a:r>
            <a:r>
              <a:rPr lang="en-US" sz="1000" b="1" dirty="0" err="1"/>
              <a:t>Signalna</a:t>
            </a:r>
            <a:r>
              <a:rPr lang="en-US" sz="1000" b="1" dirty="0"/>
              <a:t> </a:t>
            </a:r>
            <a:r>
              <a:rPr lang="en-US" sz="1000" b="1" dirty="0" err="1"/>
              <a:t>kaskada</a:t>
            </a:r>
            <a:r>
              <a:rPr lang="en-US" sz="1000" b="1" dirty="0"/>
              <a:t> </a:t>
            </a:r>
            <a:r>
              <a:rPr lang="en-US" sz="1000" b="1" dirty="0" err="1"/>
              <a:t>i</a:t>
            </a:r>
            <a:r>
              <a:rPr lang="en-US" sz="1000" b="1" dirty="0"/>
              <a:t> </a:t>
            </a:r>
            <a:r>
              <a:rPr lang="en-US" sz="1000" b="1" dirty="0" err="1"/>
              <a:t>efektori</a:t>
            </a:r>
            <a:endParaRPr lang="en-US" sz="1000" b="1" dirty="0"/>
          </a:p>
          <a:p>
            <a:r>
              <a:rPr lang="en-US" sz="1000" b="1" dirty="0" err="1"/>
              <a:t>Nakon</a:t>
            </a:r>
            <a:r>
              <a:rPr lang="en-US" sz="1000" b="1" dirty="0"/>
              <a:t> </a:t>
            </a:r>
            <a:r>
              <a:rPr lang="en-US" sz="1000" b="1" dirty="0" err="1"/>
              <a:t>aktivacije</a:t>
            </a:r>
            <a:r>
              <a:rPr lang="en-US" sz="1000" b="1" dirty="0"/>
              <a:t>, ATM </a:t>
            </a:r>
            <a:r>
              <a:rPr lang="en-US" sz="1000" b="1" dirty="0" err="1"/>
              <a:t>i</a:t>
            </a:r>
            <a:r>
              <a:rPr lang="en-US" sz="1000" b="1" dirty="0"/>
              <a:t> ATR </a:t>
            </a:r>
            <a:r>
              <a:rPr lang="en-US" sz="1000" b="1" dirty="0" err="1"/>
              <a:t>vrše</a:t>
            </a:r>
            <a:r>
              <a:rPr lang="en-US" sz="1000" b="1" dirty="0"/>
              <a:t> </a:t>
            </a:r>
            <a:r>
              <a:rPr lang="en-US" sz="1000" b="1" dirty="0" err="1"/>
              <a:t>fosforilaciju</a:t>
            </a:r>
            <a:r>
              <a:rPr lang="en-US" sz="1000" b="1" dirty="0"/>
              <a:t> </a:t>
            </a:r>
            <a:r>
              <a:rPr lang="en-US" sz="1000" b="1" dirty="0" err="1"/>
              <a:t>niza</a:t>
            </a:r>
            <a:r>
              <a:rPr lang="en-US" sz="1000" b="1" dirty="0"/>
              <a:t> </a:t>
            </a:r>
            <a:r>
              <a:rPr lang="en-US" sz="1000" b="1" dirty="0" err="1"/>
              <a:t>nizvodnih</a:t>
            </a:r>
            <a:r>
              <a:rPr lang="en-US" sz="1000" b="1" dirty="0"/>
              <a:t> (downstream) </a:t>
            </a:r>
            <a:r>
              <a:rPr lang="en-US" sz="1000" b="1" dirty="0" err="1"/>
              <a:t>proteina</a:t>
            </a:r>
            <a:r>
              <a:rPr lang="en-US" sz="1000" b="1" dirty="0"/>
              <a:t> koji </a:t>
            </a:r>
            <a:r>
              <a:rPr lang="en-US" sz="1000" b="1" dirty="0" err="1"/>
              <a:t>zaustavljaju</a:t>
            </a:r>
            <a:r>
              <a:rPr lang="en-US" sz="1000" b="1" dirty="0"/>
              <a:t> </a:t>
            </a:r>
            <a:r>
              <a:rPr lang="en-US" sz="1000" b="1" dirty="0" err="1"/>
              <a:t>ćelijski</a:t>
            </a:r>
            <a:r>
              <a:rPr lang="en-US" sz="1000" b="1" dirty="0"/>
              <a:t> </a:t>
            </a:r>
            <a:r>
              <a:rPr lang="en-US" sz="1000" b="1" dirty="0" err="1"/>
              <a:t>ciklus</a:t>
            </a:r>
            <a:r>
              <a:rPr lang="en-US" sz="1000" b="1" dirty="0"/>
              <a:t> </a:t>
            </a:r>
            <a:r>
              <a:rPr lang="en-US" sz="1000" b="1" dirty="0" err="1"/>
              <a:t>kako</a:t>
            </a:r>
            <a:r>
              <a:rPr lang="en-US" sz="1000" b="1" dirty="0"/>
              <a:t> bi se </a:t>
            </a:r>
            <a:r>
              <a:rPr lang="en-US" sz="1000" b="1" dirty="0" err="1"/>
              <a:t>omogućila</a:t>
            </a:r>
            <a:r>
              <a:rPr lang="en-US" sz="1000" b="1" dirty="0"/>
              <a:t> </a:t>
            </a:r>
            <a:r>
              <a:rPr lang="en-US" sz="1000" b="1" dirty="0" err="1"/>
              <a:t>reparacija</a:t>
            </a:r>
            <a:r>
              <a:rPr lang="en-US" sz="1000" b="1" dirty="0"/>
              <a:t>:</a:t>
            </a:r>
          </a:p>
          <a:p>
            <a:endParaRPr lang="en-US" sz="1000" b="1" dirty="0"/>
          </a:p>
          <a:p>
            <a:r>
              <a:rPr lang="en-US" sz="1000" b="1" dirty="0"/>
              <a:t>    ATM–CHK2 o</a:t>
            </a:r>
            <a:r>
              <a:rPr lang="sr-Latn-RS" sz="1000" b="1" dirty="0"/>
              <a:t>z</a:t>
            </a:r>
            <a:r>
              <a:rPr lang="en-US" sz="1000" b="1" dirty="0"/>
              <a:t>a: ATM </a:t>
            </a:r>
            <a:r>
              <a:rPr lang="en-US" sz="1000" b="1" dirty="0" err="1"/>
              <a:t>fosforiliše</a:t>
            </a:r>
            <a:r>
              <a:rPr lang="en-US" sz="1000" b="1" dirty="0"/>
              <a:t> </a:t>
            </a:r>
            <a:r>
              <a:rPr lang="en-US" sz="1000" b="1" dirty="0" err="1"/>
              <a:t>kinazu</a:t>
            </a:r>
            <a:r>
              <a:rPr lang="en-US" sz="1000" b="1" dirty="0"/>
              <a:t> CHK2, </a:t>
            </a:r>
            <a:r>
              <a:rPr lang="en-US" sz="1000" b="1" dirty="0" err="1"/>
              <a:t>koja</a:t>
            </a:r>
            <a:r>
              <a:rPr lang="en-US" sz="1000" b="1" dirty="0"/>
              <a:t> </a:t>
            </a:r>
            <a:r>
              <a:rPr lang="en-US" sz="1000" b="1" dirty="0" err="1"/>
              <a:t>dalje</a:t>
            </a:r>
            <a:r>
              <a:rPr lang="en-US" sz="1000" b="1" dirty="0"/>
              <a:t> </a:t>
            </a:r>
            <a:r>
              <a:rPr lang="en-US" sz="1000" b="1" dirty="0" err="1"/>
              <a:t>stabilizuje</a:t>
            </a:r>
            <a:r>
              <a:rPr lang="en-US" sz="1000" b="1" dirty="0"/>
              <a:t> tumor-</a:t>
            </a:r>
            <a:r>
              <a:rPr lang="en-US" sz="1000" b="1" dirty="0" err="1"/>
              <a:t>supresorski</a:t>
            </a:r>
            <a:r>
              <a:rPr lang="en-US" sz="1000" b="1" dirty="0"/>
              <a:t> protein p53. Ovo </a:t>
            </a:r>
            <a:r>
              <a:rPr lang="en-US" sz="1000" b="1" dirty="0" err="1"/>
              <a:t>dovodi</a:t>
            </a:r>
            <a:r>
              <a:rPr lang="en-US" sz="1000" b="1" dirty="0"/>
              <a:t> do </a:t>
            </a:r>
            <a:r>
              <a:rPr lang="en-US" sz="1000" b="1" dirty="0" err="1"/>
              <a:t>zaustavljanja</a:t>
            </a:r>
            <a:r>
              <a:rPr lang="en-US" sz="1000" b="1" dirty="0"/>
              <a:t> </a:t>
            </a:r>
            <a:r>
              <a:rPr lang="en-US" sz="1000" b="1" dirty="0" err="1"/>
              <a:t>ćelije</a:t>
            </a:r>
            <a:r>
              <a:rPr lang="en-US" sz="1000" b="1" dirty="0"/>
              <a:t> u G1 </a:t>
            </a:r>
            <a:r>
              <a:rPr lang="en-US" sz="1000" b="1" dirty="0" err="1"/>
              <a:t>fazi</a:t>
            </a:r>
            <a:r>
              <a:rPr lang="en-US" sz="1000" b="1" dirty="0"/>
              <a:t> </a:t>
            </a:r>
            <a:r>
              <a:rPr lang="en-US" sz="1000" b="1" dirty="0" err="1"/>
              <a:t>ili</a:t>
            </a:r>
            <a:r>
              <a:rPr lang="en-US" sz="1000" b="1" dirty="0"/>
              <a:t> </a:t>
            </a:r>
            <a:r>
              <a:rPr lang="en-US" sz="1000" b="1" dirty="0" err="1"/>
              <a:t>inicijacije</a:t>
            </a:r>
            <a:r>
              <a:rPr lang="en-US" sz="1000" b="1" dirty="0"/>
              <a:t> </a:t>
            </a:r>
            <a:r>
              <a:rPr lang="en-US" sz="1000" b="1" dirty="0" err="1"/>
              <a:t>apoptoze</a:t>
            </a:r>
            <a:r>
              <a:rPr lang="en-US" sz="1000" b="1" dirty="0"/>
              <a:t> </a:t>
            </a:r>
            <a:r>
              <a:rPr lang="en-US" sz="1000" b="1" dirty="0" err="1"/>
              <a:t>ako</a:t>
            </a:r>
            <a:r>
              <a:rPr lang="en-US" sz="1000" b="1" dirty="0"/>
              <a:t> je </a:t>
            </a:r>
            <a:r>
              <a:rPr lang="en-US" sz="1000" b="1" dirty="0" err="1"/>
              <a:t>oštećenje</a:t>
            </a:r>
            <a:r>
              <a:rPr lang="en-US" sz="1000" b="1" dirty="0"/>
              <a:t> </a:t>
            </a:r>
            <a:r>
              <a:rPr lang="en-US" sz="1000" b="1" dirty="0" err="1"/>
              <a:t>nepopravljivo</a:t>
            </a:r>
            <a:r>
              <a:rPr lang="en-US" sz="1000" b="1" dirty="0"/>
              <a:t>.</a:t>
            </a:r>
          </a:p>
          <a:p>
            <a:r>
              <a:rPr lang="en-US" sz="1000" b="1" dirty="0"/>
              <a:t>    ATR–CHK1 o</a:t>
            </a:r>
            <a:r>
              <a:rPr lang="sr-Latn-RS" sz="1000" b="1" dirty="0"/>
              <a:t>z</a:t>
            </a:r>
            <a:r>
              <a:rPr lang="en-US" sz="1000" b="1" dirty="0"/>
              <a:t>a: ATR </a:t>
            </a:r>
            <a:r>
              <a:rPr lang="en-US" sz="1000" b="1" dirty="0" err="1"/>
              <a:t>fosforiliše</a:t>
            </a:r>
            <a:r>
              <a:rPr lang="en-US" sz="1000" b="1" dirty="0"/>
              <a:t> </a:t>
            </a:r>
            <a:r>
              <a:rPr lang="en-US" sz="1000" b="1" dirty="0" err="1"/>
              <a:t>kinazu</a:t>
            </a:r>
            <a:r>
              <a:rPr lang="en-US" sz="1000" b="1" dirty="0"/>
              <a:t> CHK1, </a:t>
            </a:r>
            <a:r>
              <a:rPr lang="en-US" sz="1000" b="1" dirty="0" err="1"/>
              <a:t>koja</a:t>
            </a:r>
            <a:r>
              <a:rPr lang="en-US" sz="1000" b="1" dirty="0"/>
              <a:t> </a:t>
            </a:r>
            <a:r>
              <a:rPr lang="en-US" sz="1000" b="1" dirty="0" err="1"/>
              <a:t>inhibira</a:t>
            </a:r>
            <a:r>
              <a:rPr lang="en-US" sz="1000" b="1" dirty="0"/>
              <a:t> </a:t>
            </a:r>
            <a:r>
              <a:rPr lang="en-US" sz="1000" b="1" dirty="0" err="1"/>
              <a:t>fosfataze</a:t>
            </a:r>
            <a:r>
              <a:rPr lang="en-US" sz="1000" b="1" dirty="0"/>
              <a:t> </a:t>
            </a:r>
            <a:r>
              <a:rPr lang="en-US" sz="1000" b="1" dirty="0" err="1"/>
              <a:t>iz</a:t>
            </a:r>
            <a:r>
              <a:rPr lang="en-US" sz="1000" b="1" dirty="0"/>
              <a:t> </a:t>
            </a:r>
            <a:r>
              <a:rPr lang="en-US" sz="1000" b="1" dirty="0" err="1"/>
              <a:t>porodice</a:t>
            </a:r>
            <a:r>
              <a:rPr lang="en-US" sz="1000" b="1" dirty="0"/>
              <a:t> CDC25. </a:t>
            </a:r>
            <a:r>
              <a:rPr lang="en-US" sz="1000" b="1" dirty="0" err="1"/>
              <a:t>Rezultat</a:t>
            </a:r>
            <a:r>
              <a:rPr lang="en-US" sz="1000" b="1" dirty="0"/>
              <a:t> je </a:t>
            </a:r>
            <a:r>
              <a:rPr lang="en-US" sz="1000" b="1" dirty="0" err="1"/>
              <a:t>zaustavljanje</a:t>
            </a:r>
            <a:r>
              <a:rPr lang="en-US" sz="1000" b="1" dirty="0"/>
              <a:t> </a:t>
            </a:r>
            <a:r>
              <a:rPr lang="en-US" sz="1000" b="1" dirty="0" err="1"/>
              <a:t>ćelijskog</a:t>
            </a:r>
            <a:r>
              <a:rPr lang="en-US" sz="1000" b="1" dirty="0"/>
              <a:t> </a:t>
            </a:r>
            <a:r>
              <a:rPr lang="en-US" sz="1000" b="1" dirty="0" err="1"/>
              <a:t>ciklusa</a:t>
            </a:r>
            <a:r>
              <a:rPr lang="en-US" sz="1000" b="1" dirty="0"/>
              <a:t> u S </a:t>
            </a:r>
            <a:r>
              <a:rPr lang="en-US" sz="1000" b="1" dirty="0" err="1"/>
              <a:t>i</a:t>
            </a:r>
            <a:r>
              <a:rPr lang="en-US" sz="1000" b="1" dirty="0"/>
              <a:t> G2/M </a:t>
            </a:r>
            <a:r>
              <a:rPr lang="en-US" sz="1000" b="1" dirty="0" err="1"/>
              <a:t>fazi</a:t>
            </a:r>
            <a:r>
              <a:rPr lang="en-US" sz="1000" b="1" dirty="0"/>
              <a:t>, </a:t>
            </a:r>
            <a:r>
              <a:rPr lang="en-US" sz="1000" b="1" dirty="0" err="1"/>
              <a:t>čime</a:t>
            </a:r>
            <a:r>
              <a:rPr lang="en-US" sz="1000" b="1" dirty="0"/>
              <a:t> se </a:t>
            </a:r>
            <a:r>
              <a:rPr lang="en-US" sz="1000" b="1" dirty="0" err="1"/>
              <a:t>sprečava</a:t>
            </a:r>
            <a:r>
              <a:rPr lang="en-US" sz="1000" b="1" dirty="0"/>
              <a:t> </a:t>
            </a:r>
            <a:r>
              <a:rPr lang="en-US" sz="1000" b="1" dirty="0" err="1"/>
              <a:t>deoba</a:t>
            </a:r>
            <a:r>
              <a:rPr lang="en-US" sz="1000" b="1" dirty="0"/>
              <a:t> </a:t>
            </a:r>
            <a:r>
              <a:rPr lang="en-US" sz="1000" b="1" dirty="0" err="1"/>
              <a:t>ćelije</a:t>
            </a:r>
            <a:r>
              <a:rPr lang="en-US" sz="1000" b="1" dirty="0"/>
              <a:t> </a:t>
            </a:r>
            <a:r>
              <a:rPr lang="en-US" sz="1000" b="1" dirty="0" err="1"/>
              <a:t>sa</a:t>
            </a:r>
            <a:r>
              <a:rPr lang="en-US" sz="1000" b="1" dirty="0"/>
              <a:t> </a:t>
            </a:r>
            <a:r>
              <a:rPr lang="en-US" sz="1000" b="1" dirty="0" err="1"/>
              <a:t>neoštećenom</a:t>
            </a:r>
            <a:r>
              <a:rPr lang="en-US" sz="1000" b="1" dirty="0"/>
              <a:t> </a:t>
            </a:r>
            <a:r>
              <a:rPr lang="en-US" sz="1000" b="1" dirty="0" err="1"/>
              <a:t>ili</a:t>
            </a:r>
            <a:r>
              <a:rPr lang="en-US" sz="1000" b="1" dirty="0"/>
              <a:t> </a:t>
            </a:r>
            <a:r>
              <a:rPr lang="en-US" sz="1000" b="1" dirty="0" err="1"/>
              <a:t>nepotpuno</a:t>
            </a:r>
            <a:r>
              <a:rPr lang="en-US" sz="1000" b="1" dirty="0"/>
              <a:t> </a:t>
            </a:r>
            <a:r>
              <a:rPr lang="en-US" sz="1000" b="1" dirty="0" err="1"/>
              <a:t>repliciranom</a:t>
            </a:r>
            <a:r>
              <a:rPr lang="en-US" sz="1000" b="1" dirty="0"/>
              <a:t> DNK.</a:t>
            </a:r>
            <a:endParaRPr lang="en-US" sz="950" dirty="0"/>
          </a:p>
        </p:txBody>
      </p:sp>
      <p:sp>
        <p:nvSpPr>
          <p:cNvPr id="35" name="Shape 33">
            <a:extLst>
              <a:ext uri="{FF2B5EF4-FFF2-40B4-BE49-F238E27FC236}">
                <a16:creationId xmlns:a16="http://schemas.microsoft.com/office/drawing/2014/main" id="{14A734F2-68B1-A4CD-82B6-A35945A3C87F}"/>
              </a:ext>
            </a:extLst>
          </p:cNvPr>
          <p:cNvSpPr/>
          <p:nvPr/>
        </p:nvSpPr>
        <p:spPr>
          <a:xfrm>
            <a:off x="4718304" y="2130552"/>
            <a:ext cx="128016" cy="402336"/>
          </a:xfrm>
          <a:prstGeom prst="rect">
            <a:avLst/>
          </a:prstGeom>
          <a:solidFill>
            <a:srgbClr val="CA6F1E"/>
          </a:solidFill>
          <a:ln w="12700">
            <a:solidFill>
              <a:srgbClr val="CA6F1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Shape 36">
            <a:extLst>
              <a:ext uri="{FF2B5EF4-FFF2-40B4-BE49-F238E27FC236}">
                <a16:creationId xmlns:a16="http://schemas.microsoft.com/office/drawing/2014/main" id="{F62A1181-6A60-2DE1-04F6-AF1F7949727C}"/>
              </a:ext>
            </a:extLst>
          </p:cNvPr>
          <p:cNvSpPr/>
          <p:nvPr/>
        </p:nvSpPr>
        <p:spPr>
          <a:xfrm>
            <a:off x="4718304" y="2660904"/>
            <a:ext cx="128016" cy="402336"/>
          </a:xfrm>
          <a:prstGeom prst="rect">
            <a:avLst/>
          </a:prstGeom>
          <a:solidFill>
            <a:srgbClr val="9A5212"/>
          </a:solidFill>
          <a:ln w="12700">
            <a:solidFill>
              <a:srgbClr val="9A521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Shape 39">
            <a:extLst>
              <a:ext uri="{FF2B5EF4-FFF2-40B4-BE49-F238E27FC236}">
                <a16:creationId xmlns:a16="http://schemas.microsoft.com/office/drawing/2014/main" id="{8C5E91A2-E9E9-B0F8-598E-444FB16622F4}"/>
              </a:ext>
            </a:extLst>
          </p:cNvPr>
          <p:cNvSpPr/>
          <p:nvPr/>
        </p:nvSpPr>
        <p:spPr>
          <a:xfrm>
            <a:off x="4718304" y="3191256"/>
            <a:ext cx="128016" cy="402336"/>
          </a:xfrm>
          <a:prstGeom prst="rect">
            <a:avLst/>
          </a:prstGeom>
          <a:solidFill>
            <a:srgbClr val="7E5109"/>
          </a:solidFill>
          <a:ln w="12700">
            <a:solidFill>
              <a:srgbClr val="7E510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Shape 42">
            <a:extLst>
              <a:ext uri="{FF2B5EF4-FFF2-40B4-BE49-F238E27FC236}">
                <a16:creationId xmlns:a16="http://schemas.microsoft.com/office/drawing/2014/main" id="{C24F4C96-528F-581E-3829-D7D91BE49D08}"/>
              </a:ext>
            </a:extLst>
          </p:cNvPr>
          <p:cNvSpPr/>
          <p:nvPr/>
        </p:nvSpPr>
        <p:spPr>
          <a:xfrm>
            <a:off x="4718304" y="3721608"/>
            <a:ext cx="128016" cy="402336"/>
          </a:xfrm>
          <a:prstGeom prst="rect">
            <a:avLst/>
          </a:prstGeom>
          <a:solidFill>
            <a:srgbClr val="6E4610"/>
          </a:solidFill>
          <a:ln w="12700">
            <a:solidFill>
              <a:srgbClr val="6E461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Shape 46">
            <a:extLst>
              <a:ext uri="{FF2B5EF4-FFF2-40B4-BE49-F238E27FC236}">
                <a16:creationId xmlns:a16="http://schemas.microsoft.com/office/drawing/2014/main" id="{5BBD2BFE-1823-E49D-959F-C7F0F07F0332}"/>
              </a:ext>
            </a:extLst>
          </p:cNvPr>
          <p:cNvSpPr/>
          <p:nvPr/>
        </p:nvSpPr>
        <p:spPr>
          <a:xfrm>
            <a:off x="4864608" y="4754880"/>
            <a:ext cx="3931920" cy="164592"/>
          </a:xfrm>
          <a:prstGeom prst="rect">
            <a:avLst/>
          </a:prstGeom>
          <a:solidFill>
            <a:srgbClr val="EBF5EE"/>
          </a:solidFill>
          <a:ln w="2032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47">
            <a:extLst>
              <a:ext uri="{FF2B5EF4-FFF2-40B4-BE49-F238E27FC236}">
                <a16:creationId xmlns:a16="http://schemas.microsoft.com/office/drawing/2014/main" id="{167114BF-67EF-25C6-7052-1C2E4FA65F75}"/>
              </a:ext>
            </a:extLst>
          </p:cNvPr>
          <p:cNvSpPr/>
          <p:nvPr/>
        </p:nvSpPr>
        <p:spPr>
          <a:xfrm>
            <a:off x="5065776" y="4626864"/>
            <a:ext cx="3785616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750" i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Izvor: Goodman &amp; Gilman's – The Pharmacological Basis of Therapeutics, 13th Ed. (2018).</a:t>
            </a:r>
            <a:endParaRPr lang="en-US" sz="75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200FB33-246F-4596-C949-2CB31A6D2AB0}"/>
              </a:ext>
            </a:extLst>
          </p:cNvPr>
          <p:cNvSpPr txBox="1"/>
          <p:nvPr/>
        </p:nvSpPr>
        <p:spPr>
          <a:xfrm>
            <a:off x="658368" y="1600200"/>
            <a:ext cx="350547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1" dirty="0" err="1"/>
              <a:t>Signalni</a:t>
            </a:r>
            <a:r>
              <a:rPr lang="en-US" sz="1000" b="1" dirty="0"/>
              <a:t> </a:t>
            </a:r>
            <a:r>
              <a:rPr lang="en-US" sz="1000" b="1" dirty="0" err="1"/>
              <a:t>putevi</a:t>
            </a:r>
            <a:endParaRPr lang="en-US" sz="1000" b="1" dirty="0"/>
          </a:p>
          <a:p>
            <a:r>
              <a:rPr lang="en-US" sz="1000" b="1" dirty="0"/>
              <a:t>ATM (Ataxia-Telangiectasia Mutated) </a:t>
            </a:r>
            <a:r>
              <a:rPr lang="en-US" sz="1000" b="1" dirty="0" err="1"/>
              <a:t>i</a:t>
            </a:r>
            <a:r>
              <a:rPr lang="en-US" sz="1000" b="1" dirty="0"/>
              <a:t> ATR (Ataxia-Telangiectasia and Rad3-related) </a:t>
            </a:r>
            <a:r>
              <a:rPr lang="en-US" sz="1000" b="1" dirty="0" err="1"/>
              <a:t>predstavljaju</a:t>
            </a:r>
            <a:r>
              <a:rPr lang="en-US" sz="1000" b="1" dirty="0"/>
              <a:t> </a:t>
            </a:r>
            <a:r>
              <a:rPr lang="en-US" sz="1000" b="1" dirty="0" err="1"/>
              <a:t>primarne</a:t>
            </a:r>
            <a:r>
              <a:rPr lang="en-US" sz="1000" b="1" dirty="0"/>
              <a:t> </a:t>
            </a:r>
            <a:r>
              <a:rPr lang="en-US" sz="1000" b="1" dirty="0" err="1"/>
              <a:t>senzorne</a:t>
            </a:r>
            <a:r>
              <a:rPr lang="en-US" sz="1000" b="1" dirty="0"/>
              <a:t> </a:t>
            </a:r>
            <a:r>
              <a:rPr lang="en-US" sz="1000" b="1" dirty="0" err="1"/>
              <a:t>mehanizme</a:t>
            </a:r>
            <a:r>
              <a:rPr lang="en-US" sz="1000" b="1" dirty="0"/>
              <a:t> u </a:t>
            </a:r>
            <a:r>
              <a:rPr lang="en-US" sz="1000" b="1" dirty="0" err="1"/>
              <a:t>odgovoru</a:t>
            </a:r>
            <a:r>
              <a:rPr lang="en-US" sz="1000" b="1" dirty="0"/>
              <a:t> </a:t>
            </a:r>
            <a:r>
              <a:rPr lang="en-US" sz="1000" b="1" dirty="0" err="1"/>
              <a:t>ćelije</a:t>
            </a:r>
            <a:r>
              <a:rPr lang="en-US" sz="1000" b="1" dirty="0"/>
              <a:t> </a:t>
            </a:r>
            <a:r>
              <a:rPr lang="en-US" sz="1000" b="1" dirty="0" err="1"/>
              <a:t>na</a:t>
            </a:r>
            <a:r>
              <a:rPr lang="en-US" sz="1000" b="1" dirty="0"/>
              <a:t> </a:t>
            </a:r>
            <a:r>
              <a:rPr lang="en-US" sz="1000" b="1" dirty="0" err="1"/>
              <a:t>oštećenja</a:t>
            </a:r>
            <a:r>
              <a:rPr lang="en-US" sz="1000" b="1" dirty="0"/>
              <a:t> DNK (</a:t>
            </a:r>
            <a:r>
              <a:rPr lang="en-US" sz="1000" b="1" dirty="0" err="1"/>
              <a:t>tzv</a:t>
            </a:r>
            <a:r>
              <a:rPr lang="en-US" sz="1000" b="1" dirty="0"/>
              <a:t>. DDR – DNA Damage Response). Ovi </a:t>
            </a:r>
            <a:r>
              <a:rPr lang="en-US" sz="1000" b="1" dirty="0" err="1"/>
              <a:t>putevi</a:t>
            </a:r>
            <a:r>
              <a:rPr lang="en-US" sz="1000" b="1" dirty="0"/>
              <a:t> </a:t>
            </a:r>
            <a:r>
              <a:rPr lang="en-US" sz="1000" b="1" dirty="0" err="1"/>
              <a:t>su</a:t>
            </a:r>
            <a:r>
              <a:rPr lang="en-US" sz="1000" b="1" dirty="0"/>
              <a:t> </a:t>
            </a:r>
            <a:r>
              <a:rPr lang="en-US" sz="1000" b="1" dirty="0" err="1"/>
              <a:t>ključni</a:t>
            </a:r>
            <a:r>
              <a:rPr lang="en-US" sz="1000" b="1" dirty="0"/>
              <a:t> za </a:t>
            </a:r>
            <a:r>
              <a:rPr lang="en-US" sz="1000" b="1" dirty="0" err="1"/>
              <a:t>očuvanje</a:t>
            </a:r>
            <a:r>
              <a:rPr lang="en-US" sz="1000" b="1" dirty="0"/>
              <a:t> </a:t>
            </a:r>
            <a:r>
              <a:rPr lang="en-US" sz="1000" b="1" dirty="0" err="1"/>
              <a:t>genomske</a:t>
            </a:r>
            <a:r>
              <a:rPr lang="en-US" sz="1000" b="1" dirty="0"/>
              <a:t> </a:t>
            </a:r>
            <a:r>
              <a:rPr lang="en-US" sz="1000" b="1" dirty="0" err="1"/>
              <a:t>stabilnosti</a:t>
            </a:r>
            <a:r>
              <a:rPr lang="en-US" sz="1000" b="1" dirty="0"/>
              <a:t> </a:t>
            </a:r>
            <a:r>
              <a:rPr lang="en-US" sz="1000" b="1" dirty="0" err="1"/>
              <a:t>i</a:t>
            </a:r>
            <a:r>
              <a:rPr lang="en-US" sz="1000" b="1" dirty="0"/>
              <a:t> </a:t>
            </a:r>
            <a:r>
              <a:rPr lang="en-US" sz="1000" b="1" dirty="0" err="1"/>
              <a:t>sprečavanje</a:t>
            </a:r>
            <a:r>
              <a:rPr lang="en-US" sz="1000" b="1" dirty="0"/>
              <a:t> </a:t>
            </a:r>
            <a:r>
              <a:rPr lang="en-US" sz="1000" b="1" dirty="0" err="1"/>
              <a:t>onkogeneze</a:t>
            </a:r>
            <a:r>
              <a:rPr lang="en-US" sz="1000" b="1" dirty="0"/>
              <a:t>.</a:t>
            </a:r>
          </a:p>
          <a:p>
            <a:endParaRPr lang="sr-Latn-RS" sz="1000" b="1" dirty="0"/>
          </a:p>
          <a:p>
            <a:r>
              <a:rPr lang="en-US" sz="1000" b="1" dirty="0"/>
              <a:t>1. </a:t>
            </a:r>
            <a:r>
              <a:rPr lang="en-US" sz="1000" b="1" dirty="0" err="1"/>
              <a:t>Specifičnost</a:t>
            </a:r>
            <a:r>
              <a:rPr lang="en-US" sz="1000" b="1" dirty="0"/>
              <a:t> </a:t>
            </a:r>
            <a:r>
              <a:rPr lang="en-US" sz="1000" b="1" dirty="0" err="1"/>
              <a:t>aktivacije</a:t>
            </a:r>
            <a:r>
              <a:rPr lang="en-US" sz="1000" b="1" dirty="0"/>
              <a:t> (</a:t>
            </a:r>
            <a:r>
              <a:rPr lang="en-US" sz="1000" b="1" dirty="0" err="1"/>
              <a:t>Senzori</a:t>
            </a:r>
            <a:r>
              <a:rPr lang="en-US" sz="1000" b="1" dirty="0"/>
              <a:t> </a:t>
            </a:r>
            <a:r>
              <a:rPr lang="en-US" sz="1000" b="1" dirty="0" err="1"/>
              <a:t>oštećenja</a:t>
            </a:r>
            <a:r>
              <a:rPr lang="en-US" sz="1000" b="1" dirty="0"/>
              <a:t>)</a:t>
            </a:r>
          </a:p>
          <a:p>
            <a:r>
              <a:rPr lang="en-US" sz="1000" b="1" dirty="0" err="1"/>
              <a:t>Iako</a:t>
            </a:r>
            <a:r>
              <a:rPr lang="en-US" sz="1000" b="1" dirty="0"/>
              <a:t> </a:t>
            </a:r>
            <a:r>
              <a:rPr lang="en-US" sz="1000" b="1" dirty="0" err="1"/>
              <a:t>su</a:t>
            </a:r>
            <a:r>
              <a:rPr lang="en-US" sz="1000" b="1" dirty="0"/>
              <a:t> </a:t>
            </a:r>
            <a:r>
              <a:rPr lang="en-US" sz="1000" b="1" dirty="0" err="1"/>
              <a:t>strukturno</a:t>
            </a:r>
            <a:r>
              <a:rPr lang="en-US" sz="1000" b="1" dirty="0"/>
              <a:t> </a:t>
            </a:r>
            <a:r>
              <a:rPr lang="en-US" sz="1000" b="1" dirty="0" err="1"/>
              <a:t>slične</a:t>
            </a:r>
            <a:r>
              <a:rPr lang="en-US" sz="1000" b="1" dirty="0"/>
              <a:t> serin/</a:t>
            </a:r>
            <a:r>
              <a:rPr lang="en-US" sz="1000" b="1" dirty="0" err="1"/>
              <a:t>treonin</a:t>
            </a:r>
            <a:r>
              <a:rPr lang="en-US" sz="1000" b="1" dirty="0"/>
              <a:t> </a:t>
            </a:r>
            <a:r>
              <a:rPr lang="en-US" sz="1000" b="1" dirty="0" err="1"/>
              <a:t>kinaze</a:t>
            </a:r>
            <a:r>
              <a:rPr lang="en-US" sz="1000" b="1" dirty="0"/>
              <a:t> </a:t>
            </a:r>
            <a:r>
              <a:rPr lang="en-US" sz="1000" b="1" dirty="0" err="1"/>
              <a:t>iz</a:t>
            </a:r>
            <a:r>
              <a:rPr lang="en-US" sz="1000" b="1" dirty="0"/>
              <a:t> </a:t>
            </a:r>
            <a:r>
              <a:rPr lang="en-US" sz="1000" b="1" dirty="0" err="1"/>
              <a:t>porodice</a:t>
            </a:r>
            <a:r>
              <a:rPr lang="en-US" sz="1000" b="1" dirty="0"/>
              <a:t> PI3K-srodnih </a:t>
            </a:r>
            <a:r>
              <a:rPr lang="en-US" sz="1000" b="1" dirty="0" err="1"/>
              <a:t>kinaza</a:t>
            </a:r>
            <a:r>
              <a:rPr lang="en-US" sz="1000" b="1" dirty="0"/>
              <a:t> (PIKK), one </a:t>
            </a:r>
            <a:r>
              <a:rPr lang="en-US" sz="1000" b="1" dirty="0" err="1"/>
              <a:t>reaguju</a:t>
            </a:r>
            <a:r>
              <a:rPr lang="en-US" sz="1000" b="1" dirty="0"/>
              <a:t> </a:t>
            </a:r>
            <a:r>
              <a:rPr lang="en-US" sz="1000" b="1" dirty="0" err="1"/>
              <a:t>na</a:t>
            </a:r>
            <a:r>
              <a:rPr lang="en-US" sz="1000" b="1" dirty="0"/>
              <a:t> </a:t>
            </a:r>
            <a:r>
              <a:rPr lang="en-US" sz="1000" b="1" dirty="0" err="1"/>
              <a:t>različite</a:t>
            </a:r>
            <a:r>
              <a:rPr lang="en-US" sz="1000" b="1" dirty="0"/>
              <a:t> </a:t>
            </a:r>
            <a:r>
              <a:rPr lang="en-US" sz="1000" b="1" dirty="0" err="1"/>
              <a:t>tipove</a:t>
            </a:r>
            <a:r>
              <a:rPr lang="en-US" sz="1000" b="1" dirty="0"/>
              <a:t> </a:t>
            </a:r>
            <a:r>
              <a:rPr lang="en-US" sz="1000" b="1" dirty="0" err="1"/>
              <a:t>lezija</a:t>
            </a:r>
            <a:r>
              <a:rPr lang="en-US" sz="1000" b="1" dirty="0"/>
              <a:t>:</a:t>
            </a:r>
          </a:p>
          <a:p>
            <a:r>
              <a:rPr lang="en-US" sz="1000" b="1" dirty="0"/>
              <a:t>    ATM put: </a:t>
            </a:r>
            <a:r>
              <a:rPr lang="en-US" sz="1000" dirty="0" err="1"/>
              <a:t>Primarno</a:t>
            </a:r>
            <a:r>
              <a:rPr lang="en-US" sz="1000" dirty="0"/>
              <a:t> se </a:t>
            </a:r>
            <a:r>
              <a:rPr lang="en-US" sz="1000" dirty="0" err="1"/>
              <a:t>aktivira</a:t>
            </a:r>
            <a:r>
              <a:rPr lang="en-US" sz="1000" dirty="0"/>
              <a:t> </a:t>
            </a:r>
            <a:r>
              <a:rPr lang="en-US" sz="1000" dirty="0" err="1"/>
              <a:t>usled</a:t>
            </a:r>
            <a:r>
              <a:rPr lang="en-US" sz="1000" dirty="0"/>
              <a:t> </a:t>
            </a:r>
            <a:r>
              <a:rPr lang="en-US" sz="1000" dirty="0" err="1"/>
              <a:t>dvolančanih</a:t>
            </a:r>
            <a:r>
              <a:rPr lang="en-US" sz="1000" dirty="0"/>
              <a:t> </a:t>
            </a:r>
            <a:r>
              <a:rPr lang="en-US" sz="1000" dirty="0" err="1"/>
              <a:t>prekida</a:t>
            </a:r>
            <a:r>
              <a:rPr lang="en-US" sz="1000" dirty="0"/>
              <a:t> DNK (DSBs – double-strand breaks), </a:t>
            </a:r>
            <a:r>
              <a:rPr lang="en-US" sz="1000" dirty="0" err="1"/>
              <a:t>koje</a:t>
            </a:r>
            <a:r>
              <a:rPr lang="en-US" sz="1000" dirty="0"/>
              <a:t> </a:t>
            </a:r>
            <a:r>
              <a:rPr lang="en-US" sz="1000" dirty="0" err="1"/>
              <a:t>uzrokuju</a:t>
            </a:r>
            <a:r>
              <a:rPr lang="en-US" sz="1000" dirty="0"/>
              <a:t> </a:t>
            </a:r>
            <a:r>
              <a:rPr lang="en-US" sz="1000" dirty="0" err="1"/>
              <a:t>jonizujuće</a:t>
            </a:r>
            <a:r>
              <a:rPr lang="en-US" sz="1000" dirty="0"/>
              <a:t> </a:t>
            </a:r>
            <a:r>
              <a:rPr lang="en-US" sz="1000" dirty="0" err="1"/>
              <a:t>zračenje</a:t>
            </a:r>
            <a:r>
              <a:rPr lang="en-US" sz="1000" dirty="0"/>
              <a:t> </a:t>
            </a:r>
            <a:r>
              <a:rPr lang="en-US" sz="1000" dirty="0" err="1"/>
              <a:t>ili</a:t>
            </a:r>
            <a:r>
              <a:rPr lang="en-US" sz="1000" dirty="0"/>
              <a:t> </a:t>
            </a:r>
            <a:r>
              <a:rPr lang="en-US" sz="1000" dirty="0" err="1"/>
              <a:t>reaktivne</a:t>
            </a:r>
            <a:r>
              <a:rPr lang="en-US" sz="1000" dirty="0"/>
              <a:t> </a:t>
            </a:r>
            <a:r>
              <a:rPr lang="en-US" sz="1000" dirty="0" err="1"/>
              <a:t>vrste</a:t>
            </a:r>
            <a:r>
              <a:rPr lang="en-US" sz="1000" dirty="0"/>
              <a:t> </a:t>
            </a:r>
            <a:r>
              <a:rPr lang="en-US" sz="1000" dirty="0" err="1"/>
              <a:t>kiseonika</a:t>
            </a:r>
            <a:r>
              <a:rPr lang="en-US" sz="1000" dirty="0"/>
              <a:t>. ATM se </a:t>
            </a:r>
            <a:r>
              <a:rPr lang="en-US" sz="1000" dirty="0" err="1"/>
              <a:t>regrutuje</a:t>
            </a:r>
            <a:r>
              <a:rPr lang="en-US" sz="1000" dirty="0"/>
              <a:t> </a:t>
            </a:r>
            <a:r>
              <a:rPr lang="en-US" sz="1000" dirty="0" err="1"/>
              <a:t>na</a:t>
            </a:r>
            <a:r>
              <a:rPr lang="en-US" sz="1000" dirty="0"/>
              <a:t> mesto </a:t>
            </a:r>
            <a:r>
              <a:rPr lang="en-US" sz="1000" dirty="0" err="1"/>
              <a:t>prekida</a:t>
            </a:r>
            <a:r>
              <a:rPr lang="en-US" sz="1000" dirty="0"/>
              <a:t> </a:t>
            </a:r>
            <a:r>
              <a:rPr lang="en-US" sz="1000" dirty="0" err="1"/>
              <a:t>putem</a:t>
            </a:r>
            <a:r>
              <a:rPr lang="en-US" sz="1000" dirty="0"/>
              <a:t> MRN </a:t>
            </a:r>
            <a:r>
              <a:rPr lang="en-US" sz="1000" dirty="0" err="1"/>
              <a:t>kompleksa</a:t>
            </a:r>
            <a:r>
              <a:rPr lang="en-US" sz="1000" dirty="0"/>
              <a:t>.</a:t>
            </a:r>
          </a:p>
          <a:p>
            <a:r>
              <a:rPr lang="en-US" sz="1000" b="1" dirty="0"/>
              <a:t>    ATR put: </a:t>
            </a:r>
            <a:r>
              <a:rPr lang="en-US" sz="1000" dirty="0" err="1"/>
              <a:t>Aktivira</a:t>
            </a:r>
            <a:r>
              <a:rPr lang="en-US" sz="1000" dirty="0"/>
              <a:t> se </a:t>
            </a:r>
            <a:r>
              <a:rPr lang="en-US" sz="1000" dirty="0" err="1"/>
              <a:t>prevashodno</a:t>
            </a:r>
            <a:r>
              <a:rPr lang="en-US" sz="1000" dirty="0"/>
              <a:t> </a:t>
            </a:r>
            <a:r>
              <a:rPr lang="en-US" sz="1000" dirty="0" err="1"/>
              <a:t>na</a:t>
            </a:r>
            <a:r>
              <a:rPr lang="en-US" sz="1000" dirty="0"/>
              <a:t> </a:t>
            </a:r>
            <a:r>
              <a:rPr lang="en-US" sz="1000" dirty="0" err="1"/>
              <a:t>jednolančanim</a:t>
            </a:r>
            <a:r>
              <a:rPr lang="en-US" sz="1000" dirty="0"/>
              <a:t> </a:t>
            </a:r>
            <a:r>
              <a:rPr lang="en-US" sz="1000" dirty="0" err="1"/>
              <a:t>prekidima</a:t>
            </a:r>
            <a:r>
              <a:rPr lang="en-US" sz="1000" dirty="0"/>
              <a:t> DNK (SSBs) </a:t>
            </a:r>
            <a:r>
              <a:rPr lang="en-US" sz="1000" dirty="0" err="1"/>
              <a:t>i</a:t>
            </a:r>
            <a:r>
              <a:rPr lang="en-US" sz="1000" dirty="0"/>
              <a:t> </a:t>
            </a:r>
            <a:r>
              <a:rPr lang="en-US" sz="1000" dirty="0" err="1"/>
              <a:t>tokom</a:t>
            </a:r>
            <a:r>
              <a:rPr lang="en-US" sz="1000" dirty="0"/>
              <a:t> </a:t>
            </a:r>
            <a:r>
              <a:rPr lang="en-US" sz="1000" dirty="0" err="1"/>
              <a:t>replikacionog</a:t>
            </a:r>
            <a:r>
              <a:rPr lang="en-US" sz="1000" dirty="0"/>
              <a:t> </a:t>
            </a:r>
            <a:r>
              <a:rPr lang="en-US" sz="1000" dirty="0" err="1"/>
              <a:t>stresa</a:t>
            </a:r>
            <a:r>
              <a:rPr lang="en-US" sz="1000" dirty="0"/>
              <a:t>. </a:t>
            </a:r>
            <a:r>
              <a:rPr lang="en-US" sz="1000" dirty="0" err="1"/>
              <a:t>Ključni</a:t>
            </a:r>
            <a:r>
              <a:rPr lang="en-US" sz="1000" dirty="0"/>
              <a:t> stimulus je </a:t>
            </a:r>
            <a:r>
              <a:rPr lang="en-US" sz="1000" dirty="0" err="1"/>
              <a:t>prisustvo</a:t>
            </a:r>
            <a:r>
              <a:rPr lang="en-US" sz="1000" dirty="0"/>
              <a:t> </a:t>
            </a:r>
            <a:r>
              <a:rPr lang="en-US" sz="1000" dirty="0" err="1"/>
              <a:t>jednolančane</a:t>
            </a:r>
            <a:r>
              <a:rPr lang="en-US" sz="1000" dirty="0"/>
              <a:t> DNK </a:t>
            </a:r>
            <a:r>
              <a:rPr lang="en-US" sz="1000" dirty="0" err="1"/>
              <a:t>obložene</a:t>
            </a:r>
            <a:r>
              <a:rPr lang="en-US" sz="1000" dirty="0"/>
              <a:t> RPA </a:t>
            </a:r>
            <a:r>
              <a:rPr lang="en-US" sz="1000" dirty="0" err="1"/>
              <a:t>proteinom</a:t>
            </a:r>
            <a:r>
              <a:rPr lang="en-US" sz="1000" dirty="0"/>
              <a:t>, </a:t>
            </a:r>
            <a:r>
              <a:rPr lang="en-US" sz="1000" dirty="0" err="1"/>
              <a:t>što</a:t>
            </a:r>
            <a:r>
              <a:rPr lang="en-US" sz="1000" dirty="0"/>
              <a:t> se </a:t>
            </a:r>
            <a:r>
              <a:rPr lang="en-US" sz="1000" dirty="0" err="1"/>
              <a:t>dešava</a:t>
            </a:r>
            <a:r>
              <a:rPr lang="en-US" sz="1000" dirty="0"/>
              <a:t> </a:t>
            </a:r>
            <a:r>
              <a:rPr lang="en-US" sz="1000" dirty="0" err="1"/>
              <a:t>kada</a:t>
            </a:r>
            <a:r>
              <a:rPr lang="en-US" sz="1000" dirty="0"/>
              <a:t> </a:t>
            </a:r>
            <a:r>
              <a:rPr lang="en-US" sz="1000" dirty="0" err="1"/>
              <a:t>replikaciona</a:t>
            </a:r>
            <a:r>
              <a:rPr lang="en-US" sz="1000" dirty="0"/>
              <a:t> </a:t>
            </a:r>
            <a:r>
              <a:rPr lang="en-US" sz="1000" dirty="0" err="1"/>
              <a:t>viljuška</a:t>
            </a:r>
            <a:r>
              <a:rPr lang="en-US" sz="1000" dirty="0"/>
              <a:t> </a:t>
            </a:r>
            <a:r>
              <a:rPr lang="en-US" sz="1000" dirty="0" err="1"/>
              <a:t>zastane</a:t>
            </a:r>
            <a:r>
              <a:rPr lang="en-US" sz="10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83218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24128"/>
          </a:xfrm>
          <a:prstGeom prst="rect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1024128"/>
          </a:xfrm>
          <a:prstGeom prst="rect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1024128"/>
            <a:ext cx="9144000" cy="45720"/>
          </a:xfrm>
          <a:prstGeom prst="rect">
            <a:avLst/>
          </a:prstGeom>
          <a:solidFill>
            <a:srgbClr val="1A6B4A"/>
          </a:solidFill>
          <a:ln w="1270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47472" y="91440"/>
            <a:ext cx="8503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Mehanizmi dejstva – mikrotubuli i signalni putevi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347472" y="676656"/>
            <a:ext cx="8503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i="1" dirty="0">
                <a:solidFill>
                  <a:srgbClr val="A9D6B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Citostatici koji ne deluju direktno na DNK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347472" y="1170432"/>
            <a:ext cx="4206240" cy="3639312"/>
          </a:xfrm>
          <a:prstGeom prst="rect">
            <a:avLst/>
          </a:prstGeom>
          <a:solidFill>
            <a:srgbClr val="FFFFFF"/>
          </a:solidFill>
          <a:ln w="12700">
            <a:solidFill>
              <a:srgbClr val="C9E8D4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347472" y="1170432"/>
            <a:ext cx="4206240" cy="365760"/>
          </a:xfrm>
          <a:prstGeom prst="rect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57200" y="1179576"/>
            <a:ext cx="4023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🔬  Inhibitori mikrotubula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02336" y="1600200"/>
            <a:ext cx="109728" cy="1417320"/>
          </a:xfrm>
          <a:prstGeom prst="rect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66928" y="1636776"/>
            <a:ext cx="3931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Vinka alkaloidi (Vinkristin, Vinblastin)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566928" y="1911096"/>
            <a:ext cx="3913632" cy="107899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Vezuju se za β-tubulin na plus kraju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Blokiraju polimerizaciju → depolimerizacija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Mitotsko vreteno ne može da se formira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Zastoj u metafazi → apoptoza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402336" y="3154680"/>
            <a:ext cx="109728" cy="1417320"/>
          </a:xfrm>
          <a:prstGeom prst="rect">
            <a:avLst/>
          </a:prstGeom>
          <a:solidFill>
            <a:srgbClr val="1A6B4A"/>
          </a:solidFill>
          <a:ln w="1270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66928" y="3191256"/>
            <a:ext cx="3931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Taksani (Paklitaksel, Docetaksel)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566928" y="3465576"/>
            <a:ext cx="3913632" cy="107899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Vezuju se za β-tubulin unutar lanca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Stabilizuju i zamrzavaju mikrotubule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Sprečavaju dinamičku nestabilnost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Ćelija ne može da se podeli → apoptoza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4736592" y="1170432"/>
            <a:ext cx="4096512" cy="3639312"/>
          </a:xfrm>
          <a:prstGeom prst="rect">
            <a:avLst/>
          </a:prstGeom>
          <a:solidFill>
            <a:srgbClr val="FFFFFF"/>
          </a:solidFill>
          <a:ln w="12700">
            <a:solidFill>
              <a:srgbClr val="C9E8D4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4736592" y="1170432"/>
            <a:ext cx="4096512" cy="365760"/>
          </a:xfrm>
          <a:prstGeom prst="rect">
            <a:avLst/>
          </a:prstGeom>
          <a:solidFill>
            <a:srgbClr val="B7770D"/>
          </a:solidFill>
          <a:ln w="12700">
            <a:solidFill>
              <a:srgbClr val="B7770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846320" y="1179576"/>
            <a:ext cx="3931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📡  Inhibitori signalnih puteva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791456" y="1600200"/>
            <a:ext cx="109728" cy="914400"/>
          </a:xfrm>
          <a:prstGeom prst="rect">
            <a:avLst/>
          </a:prstGeom>
          <a:solidFill>
            <a:srgbClr val="B7770D"/>
          </a:solidFill>
          <a:ln w="12700">
            <a:solidFill>
              <a:srgbClr val="B7770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4956048" y="1636776"/>
            <a:ext cx="380390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B777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Tirozin kinaza inhibitori (TKI)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4956048" y="1874520"/>
            <a:ext cx="3803904" cy="60350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Imatinib: inhibiše BCR-ABL fuzioni protein u CML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Erlotinib/Gefitinib: inhibišu EGFR (aktiviraju apoptozu)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Sunitinib, Sorafenib: multi-target (VEGFR, PDGFR, RAF)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4791456" y="2670048"/>
            <a:ext cx="109728" cy="914400"/>
          </a:xfrm>
          <a:prstGeom prst="rect">
            <a:avLst/>
          </a:prstGeom>
          <a:solidFill>
            <a:srgbClr val="CA6F1E"/>
          </a:solidFill>
          <a:ln w="12700">
            <a:solidFill>
              <a:srgbClr val="CA6F1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4956048" y="2706624"/>
            <a:ext cx="380390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A6F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mTOR inhibitori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4956048" y="2944368"/>
            <a:ext cx="3803904" cy="60350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Everolimus, Temsirolimus – blokira mTORC1 kompleks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Inhibiše sintezu proteina i progresiju kroz G1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Primena: karcinom bubrega, neuroendokrini tumori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4791456" y="3739896"/>
            <a:ext cx="109728" cy="914400"/>
          </a:xfrm>
          <a:prstGeom prst="rect">
            <a:avLst/>
          </a:prstGeom>
          <a:solidFill>
            <a:srgbClr val="9A5212"/>
          </a:solidFill>
          <a:ln w="12700">
            <a:solidFill>
              <a:srgbClr val="9A521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4956048" y="3776472"/>
            <a:ext cx="380390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9A52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PARP inhibitori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4956048" y="4014216"/>
            <a:ext cx="3803904" cy="60350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Olaparib, Niraparib – inhibišu PARP-1/2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Sintetička letalna interakcija s BRCA1/2 mutacijama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Primena: karcinom ovarijuma i dojke (BRCA+)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4983480" y="4608576"/>
            <a:ext cx="3931920" cy="402336"/>
          </a:xfrm>
          <a:prstGeom prst="rect">
            <a:avLst/>
          </a:prstGeom>
          <a:solidFill>
            <a:srgbClr val="EBF5EE"/>
          </a:solidFill>
          <a:ln w="2032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065776" y="4626864"/>
            <a:ext cx="3785616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750" i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Izvor: Jordan MA &amp; Wilson L – Nat Rev Cancer. 2004;4(4):253-265.</a:t>
            </a:r>
            <a:endParaRPr lang="en-US" sz="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8C742F-69E2-8B17-44C5-B42E635D4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39EE7C53-E1BE-E95B-6DD1-4B69AB42F4DE}"/>
              </a:ext>
            </a:extLst>
          </p:cNvPr>
          <p:cNvSpPr/>
          <p:nvPr/>
        </p:nvSpPr>
        <p:spPr>
          <a:xfrm>
            <a:off x="0" y="0"/>
            <a:ext cx="9144000" cy="1024128"/>
          </a:xfrm>
          <a:prstGeom prst="rect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8E7A2DB5-8067-34F5-054F-D0C644FBB44A}"/>
              </a:ext>
            </a:extLst>
          </p:cNvPr>
          <p:cNvSpPr/>
          <p:nvPr/>
        </p:nvSpPr>
        <p:spPr>
          <a:xfrm>
            <a:off x="0" y="0"/>
            <a:ext cx="164592" cy="1024128"/>
          </a:xfrm>
          <a:prstGeom prst="rect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F096CABB-C3BC-C884-F4E0-7D88D1DE4148}"/>
              </a:ext>
            </a:extLst>
          </p:cNvPr>
          <p:cNvSpPr/>
          <p:nvPr/>
        </p:nvSpPr>
        <p:spPr>
          <a:xfrm>
            <a:off x="0" y="1024128"/>
            <a:ext cx="9144000" cy="45720"/>
          </a:xfrm>
          <a:prstGeom prst="rect">
            <a:avLst/>
          </a:prstGeom>
          <a:solidFill>
            <a:srgbClr val="1A6B4A"/>
          </a:solidFill>
          <a:ln w="1270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B2AC4B9F-9D76-8278-9AEB-8753980A7C89}"/>
              </a:ext>
            </a:extLst>
          </p:cNvPr>
          <p:cNvSpPr/>
          <p:nvPr/>
        </p:nvSpPr>
        <p:spPr>
          <a:xfrm>
            <a:off x="347472" y="91440"/>
            <a:ext cx="8503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sr-Latn-RS" sz="2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Objašnjenja</a:t>
            </a:r>
            <a:endParaRPr lang="en-US" sz="250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0557181B-7A41-4FC2-979B-749C5C70C525}"/>
              </a:ext>
            </a:extLst>
          </p:cNvPr>
          <p:cNvSpPr/>
          <p:nvPr/>
        </p:nvSpPr>
        <p:spPr>
          <a:xfrm>
            <a:off x="347472" y="1170432"/>
            <a:ext cx="4160520" cy="347472"/>
          </a:xfrm>
          <a:prstGeom prst="rect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19078B53-0369-A4D3-D0FC-2D85B67B24DA}"/>
              </a:ext>
            </a:extLst>
          </p:cNvPr>
          <p:cNvSpPr/>
          <p:nvPr/>
        </p:nvSpPr>
        <p:spPr>
          <a:xfrm>
            <a:off x="457200" y="1179576"/>
            <a:ext cx="3977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r-Latn-RS" sz="1050" b="1" dirty="0">
                <a:solidFill>
                  <a:srgbClr val="FFFFFF"/>
                </a:solidFill>
                <a:latin typeface="Calibri" pitchFamily="34" charset="0"/>
                <a:cs typeface="Calibri" pitchFamily="34" charset="-120"/>
              </a:rPr>
              <a:t>BRCA1/2</a:t>
            </a:r>
            <a:endParaRPr lang="en-US" sz="105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442CB53A-BCFE-055C-6B54-8561C0E171C8}"/>
              </a:ext>
            </a:extLst>
          </p:cNvPr>
          <p:cNvSpPr/>
          <p:nvPr/>
        </p:nvSpPr>
        <p:spPr>
          <a:xfrm>
            <a:off x="457200" y="1554480"/>
            <a:ext cx="3977640" cy="31821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0" indent="0">
              <a:buNone/>
            </a:pPr>
            <a:endParaRPr lang="en-US" sz="950" dirty="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41726B58-D562-6B11-AB85-5FA2C9586A34}"/>
              </a:ext>
            </a:extLst>
          </p:cNvPr>
          <p:cNvSpPr/>
          <p:nvPr/>
        </p:nvSpPr>
        <p:spPr>
          <a:xfrm>
            <a:off x="402336" y="1600200"/>
            <a:ext cx="128016" cy="402336"/>
          </a:xfrm>
          <a:prstGeom prst="rect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8F1A3550-68C1-18EC-2B23-0CCAF66EB59D}"/>
              </a:ext>
            </a:extLst>
          </p:cNvPr>
          <p:cNvSpPr/>
          <p:nvPr/>
        </p:nvSpPr>
        <p:spPr>
          <a:xfrm>
            <a:off x="585216" y="1600200"/>
            <a:ext cx="3840480" cy="1591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950" b="1" dirty="0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5568F629-6C66-6D29-50E7-81EA1509F30A}"/>
              </a:ext>
            </a:extLst>
          </p:cNvPr>
          <p:cNvSpPr/>
          <p:nvPr/>
        </p:nvSpPr>
        <p:spPr>
          <a:xfrm>
            <a:off x="402336" y="2130552"/>
            <a:ext cx="128016" cy="402336"/>
          </a:xfrm>
          <a:prstGeom prst="rect">
            <a:avLst/>
          </a:prstGeom>
          <a:solidFill>
            <a:srgbClr val="1A6B4A"/>
          </a:solidFill>
          <a:ln w="1270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1E0764FE-9090-B8A4-EABA-78224C63B5B5}"/>
              </a:ext>
            </a:extLst>
          </p:cNvPr>
          <p:cNvSpPr/>
          <p:nvPr/>
        </p:nvSpPr>
        <p:spPr>
          <a:xfrm>
            <a:off x="402336" y="2660904"/>
            <a:ext cx="128016" cy="402336"/>
          </a:xfrm>
          <a:prstGeom prst="rect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>
            <a:extLst>
              <a:ext uri="{FF2B5EF4-FFF2-40B4-BE49-F238E27FC236}">
                <a16:creationId xmlns:a16="http://schemas.microsoft.com/office/drawing/2014/main" id="{B2FA7E00-A3F1-90AC-4482-B6FDE85F63CB}"/>
              </a:ext>
            </a:extLst>
          </p:cNvPr>
          <p:cNvSpPr/>
          <p:nvPr/>
        </p:nvSpPr>
        <p:spPr>
          <a:xfrm>
            <a:off x="402336" y="3191256"/>
            <a:ext cx="128016" cy="402336"/>
          </a:xfrm>
          <a:prstGeom prst="rect">
            <a:avLst/>
          </a:prstGeom>
          <a:solidFill>
            <a:srgbClr val="1A7F5A"/>
          </a:solidFill>
          <a:ln w="12700">
            <a:solidFill>
              <a:srgbClr val="1A7F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>
            <a:extLst>
              <a:ext uri="{FF2B5EF4-FFF2-40B4-BE49-F238E27FC236}">
                <a16:creationId xmlns:a16="http://schemas.microsoft.com/office/drawing/2014/main" id="{D55A5922-6405-F217-70EE-CE3A00295ED5}"/>
              </a:ext>
            </a:extLst>
          </p:cNvPr>
          <p:cNvSpPr/>
          <p:nvPr/>
        </p:nvSpPr>
        <p:spPr>
          <a:xfrm>
            <a:off x="402336" y="3721608"/>
            <a:ext cx="128016" cy="402336"/>
          </a:xfrm>
          <a:prstGeom prst="rect">
            <a:avLst/>
          </a:prstGeom>
          <a:solidFill>
            <a:srgbClr val="0E7A5E"/>
          </a:solidFill>
          <a:ln w="12700">
            <a:solidFill>
              <a:srgbClr val="0E7A5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4">
            <a:extLst>
              <a:ext uri="{FF2B5EF4-FFF2-40B4-BE49-F238E27FC236}">
                <a16:creationId xmlns:a16="http://schemas.microsoft.com/office/drawing/2014/main" id="{D0FE4262-3AB1-FE51-D365-CB47C7E79C85}"/>
              </a:ext>
            </a:extLst>
          </p:cNvPr>
          <p:cNvSpPr/>
          <p:nvPr/>
        </p:nvSpPr>
        <p:spPr>
          <a:xfrm>
            <a:off x="347472" y="4572000"/>
            <a:ext cx="4160520" cy="0"/>
          </a:xfrm>
          <a:prstGeom prst="rect">
            <a:avLst/>
          </a:prstGeom>
          <a:solidFill>
            <a:srgbClr val="EAF7EF"/>
          </a:solidFill>
          <a:ln w="1270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27">
            <a:extLst>
              <a:ext uri="{FF2B5EF4-FFF2-40B4-BE49-F238E27FC236}">
                <a16:creationId xmlns:a16="http://schemas.microsoft.com/office/drawing/2014/main" id="{605345C5-411A-EC0C-E3C3-617570329DBE}"/>
              </a:ext>
            </a:extLst>
          </p:cNvPr>
          <p:cNvSpPr/>
          <p:nvPr/>
        </p:nvSpPr>
        <p:spPr>
          <a:xfrm>
            <a:off x="4663440" y="1170432"/>
            <a:ext cx="4133088" cy="347472"/>
          </a:xfrm>
          <a:prstGeom prst="rect">
            <a:avLst/>
          </a:prstGeom>
          <a:solidFill>
            <a:srgbClr val="B7770D"/>
          </a:solidFill>
          <a:ln w="12700">
            <a:solidFill>
              <a:srgbClr val="B7770D"/>
            </a:solidFill>
            <a:prstDash val="solid"/>
          </a:ln>
        </p:spPr>
        <p:txBody>
          <a:bodyPr/>
          <a:lstStyle/>
          <a:p>
            <a:r>
              <a:rPr lang="sr-Latn-RS" sz="1200" b="1" dirty="0">
                <a:solidFill>
                  <a:schemeClr val="bg1"/>
                </a:solidFill>
              </a:rPr>
              <a:t>BRCA1/2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3B2CB3E0-CD5D-422F-838C-CCF06309836E}"/>
              </a:ext>
            </a:extLst>
          </p:cNvPr>
          <p:cNvSpPr/>
          <p:nvPr/>
        </p:nvSpPr>
        <p:spPr>
          <a:xfrm>
            <a:off x="4773168" y="1179576"/>
            <a:ext cx="39502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050" dirty="0"/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id="{E770A5F2-DF99-594E-ADB6-D8412D944110}"/>
              </a:ext>
            </a:extLst>
          </p:cNvPr>
          <p:cNvSpPr/>
          <p:nvPr/>
        </p:nvSpPr>
        <p:spPr>
          <a:xfrm>
            <a:off x="4773168" y="1554480"/>
            <a:ext cx="3950208" cy="31821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0" indent="0">
              <a:buNone/>
            </a:pPr>
            <a:endParaRPr lang="en-US" sz="950" dirty="0"/>
          </a:p>
        </p:txBody>
      </p:sp>
      <p:sp>
        <p:nvSpPr>
          <p:cNvPr id="32" name="Shape 30">
            <a:extLst>
              <a:ext uri="{FF2B5EF4-FFF2-40B4-BE49-F238E27FC236}">
                <a16:creationId xmlns:a16="http://schemas.microsoft.com/office/drawing/2014/main" id="{5A0D0318-CF22-4C51-30F6-3D3B142A356D}"/>
              </a:ext>
            </a:extLst>
          </p:cNvPr>
          <p:cNvSpPr/>
          <p:nvPr/>
        </p:nvSpPr>
        <p:spPr>
          <a:xfrm>
            <a:off x="4718304" y="1600200"/>
            <a:ext cx="128016" cy="402336"/>
          </a:xfrm>
          <a:prstGeom prst="rect">
            <a:avLst/>
          </a:prstGeom>
          <a:solidFill>
            <a:srgbClr val="B7770D"/>
          </a:solidFill>
          <a:ln w="12700">
            <a:solidFill>
              <a:srgbClr val="B7770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>
            <a:extLst>
              <a:ext uri="{FF2B5EF4-FFF2-40B4-BE49-F238E27FC236}">
                <a16:creationId xmlns:a16="http://schemas.microsoft.com/office/drawing/2014/main" id="{0D51A9E2-1483-96FB-EAC9-74A884C06604}"/>
              </a:ext>
            </a:extLst>
          </p:cNvPr>
          <p:cNvSpPr/>
          <p:nvPr/>
        </p:nvSpPr>
        <p:spPr>
          <a:xfrm>
            <a:off x="4894983" y="1554480"/>
            <a:ext cx="3822192" cy="3054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b="1" dirty="0"/>
              <a:t>2. </a:t>
            </a:r>
            <a:r>
              <a:rPr lang="en-US" sz="800" b="1" dirty="0" err="1"/>
              <a:t>Genetička</a:t>
            </a:r>
            <a:r>
              <a:rPr lang="en-US" sz="800" b="1" dirty="0"/>
              <a:t> </a:t>
            </a:r>
            <a:r>
              <a:rPr lang="en-US" sz="800" b="1" dirty="0" err="1"/>
              <a:t>predispozicija</a:t>
            </a:r>
            <a:r>
              <a:rPr lang="en-US" sz="800" b="1" dirty="0"/>
              <a:t> </a:t>
            </a:r>
            <a:r>
              <a:rPr lang="en-US" sz="800" b="1" dirty="0" err="1"/>
              <a:t>i</a:t>
            </a:r>
            <a:r>
              <a:rPr lang="en-US" sz="800" b="1" dirty="0"/>
              <a:t> </a:t>
            </a:r>
            <a:r>
              <a:rPr lang="en-US" sz="800" b="1" dirty="0" err="1"/>
              <a:t>onkogeneza</a:t>
            </a:r>
            <a:endParaRPr lang="en-US" sz="800" b="1" dirty="0"/>
          </a:p>
          <a:p>
            <a:r>
              <a:rPr lang="en-US" sz="800" b="1" dirty="0"/>
              <a:t>Kada </a:t>
            </a:r>
            <a:r>
              <a:rPr lang="en-US" sz="800" b="1" dirty="0" err="1"/>
              <a:t>dođe</a:t>
            </a:r>
            <a:r>
              <a:rPr lang="en-US" sz="800" b="1" dirty="0"/>
              <a:t> do </a:t>
            </a:r>
            <a:r>
              <a:rPr lang="en-US" sz="800" b="1" dirty="0" err="1"/>
              <a:t>mutacije</a:t>
            </a:r>
            <a:r>
              <a:rPr lang="en-US" sz="800" b="1" dirty="0"/>
              <a:t> u </a:t>
            </a:r>
            <a:r>
              <a:rPr lang="en-US" sz="800" b="1" dirty="0" err="1"/>
              <a:t>ovim</a:t>
            </a:r>
            <a:r>
              <a:rPr lang="en-US" sz="800" b="1" dirty="0"/>
              <a:t> </a:t>
            </a:r>
            <a:r>
              <a:rPr lang="en-US" sz="800" b="1" dirty="0" err="1"/>
              <a:t>genima</a:t>
            </a:r>
            <a:r>
              <a:rPr lang="en-US" sz="800" b="1" dirty="0"/>
              <a:t>, </a:t>
            </a:r>
            <a:r>
              <a:rPr lang="en-US" sz="800" b="1" dirty="0" err="1"/>
              <a:t>proteini</a:t>
            </a:r>
            <a:r>
              <a:rPr lang="en-US" sz="800" b="1" dirty="0"/>
              <a:t> </a:t>
            </a:r>
            <a:r>
              <a:rPr lang="en-US" sz="800" b="1" dirty="0" err="1"/>
              <a:t>postaju</a:t>
            </a:r>
            <a:r>
              <a:rPr lang="en-US" sz="800" b="1" dirty="0"/>
              <a:t> </a:t>
            </a:r>
            <a:r>
              <a:rPr lang="en-US" sz="800" b="1" dirty="0" err="1"/>
              <a:t>nefunkcionalni</a:t>
            </a:r>
            <a:r>
              <a:rPr lang="en-US" sz="800" b="1" dirty="0"/>
              <a:t>, </a:t>
            </a:r>
            <a:r>
              <a:rPr lang="en-US" sz="800" b="1" dirty="0" err="1"/>
              <a:t>što</a:t>
            </a:r>
            <a:r>
              <a:rPr lang="en-US" sz="800" b="1" dirty="0"/>
              <a:t> </a:t>
            </a:r>
            <a:r>
              <a:rPr lang="en-US" sz="800" b="1" dirty="0" err="1"/>
              <a:t>dovodi</a:t>
            </a:r>
            <a:r>
              <a:rPr lang="en-US" sz="800" b="1" dirty="0"/>
              <a:t> do </a:t>
            </a:r>
            <a:r>
              <a:rPr lang="en-US" sz="800" b="1" dirty="0" err="1"/>
              <a:t>akumulacije</a:t>
            </a:r>
            <a:r>
              <a:rPr lang="en-US" sz="800" b="1" dirty="0"/>
              <a:t> </a:t>
            </a:r>
            <a:r>
              <a:rPr lang="en-US" sz="800" b="1" dirty="0" err="1"/>
              <a:t>genetičkih</a:t>
            </a:r>
            <a:r>
              <a:rPr lang="en-US" sz="800" b="1" dirty="0"/>
              <a:t> </a:t>
            </a:r>
            <a:r>
              <a:rPr lang="en-US" sz="800" b="1" dirty="0" err="1"/>
              <a:t>grešaka</a:t>
            </a:r>
            <a:r>
              <a:rPr lang="en-US" sz="800" b="1" dirty="0"/>
              <a:t> (</a:t>
            </a:r>
            <a:r>
              <a:rPr lang="en-US" sz="800" b="1" dirty="0" err="1"/>
              <a:t>genomska</a:t>
            </a:r>
            <a:r>
              <a:rPr lang="en-US" sz="800" b="1" dirty="0"/>
              <a:t> </a:t>
            </a:r>
            <a:r>
              <a:rPr lang="en-US" sz="800" b="1" dirty="0" err="1"/>
              <a:t>nestabilnost</a:t>
            </a:r>
            <a:r>
              <a:rPr lang="en-US" sz="800" b="1" dirty="0"/>
              <a:t>).</a:t>
            </a:r>
          </a:p>
          <a:p>
            <a:endParaRPr lang="en-US" sz="800" b="1" dirty="0"/>
          </a:p>
          <a:p>
            <a:r>
              <a:rPr lang="en-US" sz="800" b="1" dirty="0"/>
              <a:t>    </a:t>
            </a:r>
            <a:r>
              <a:rPr lang="en-US" sz="800" b="1" dirty="0" err="1"/>
              <a:t>Hereditarni</a:t>
            </a:r>
            <a:r>
              <a:rPr lang="en-US" sz="800" b="1" dirty="0"/>
              <a:t> </a:t>
            </a:r>
            <a:r>
              <a:rPr lang="en-US" sz="800" b="1" dirty="0" err="1"/>
              <a:t>sindromi</a:t>
            </a:r>
            <a:r>
              <a:rPr lang="en-US" sz="800" b="1" dirty="0"/>
              <a:t>: </a:t>
            </a:r>
            <a:r>
              <a:rPr lang="en-US" sz="800" b="1" dirty="0" err="1"/>
              <a:t>Mutacije</a:t>
            </a:r>
            <a:r>
              <a:rPr lang="en-US" sz="800" b="1" dirty="0"/>
              <a:t> se </a:t>
            </a:r>
            <a:r>
              <a:rPr lang="en-US" sz="800" b="1" dirty="0" err="1"/>
              <a:t>nasleđuju</a:t>
            </a:r>
            <a:r>
              <a:rPr lang="en-US" sz="800" b="1" dirty="0"/>
              <a:t> </a:t>
            </a:r>
            <a:r>
              <a:rPr lang="en-US" sz="800" b="1" dirty="0" err="1"/>
              <a:t>autozomno-dominantno</a:t>
            </a:r>
            <a:r>
              <a:rPr lang="en-US" sz="800" b="1" dirty="0"/>
              <a:t>. </a:t>
            </a:r>
            <a:r>
              <a:rPr lang="en-US" sz="800" b="1" dirty="0" err="1"/>
              <a:t>Osobe</a:t>
            </a:r>
            <a:r>
              <a:rPr lang="en-US" sz="800" b="1" dirty="0"/>
              <a:t> </a:t>
            </a:r>
            <a:r>
              <a:rPr lang="en-US" sz="800" b="1" dirty="0" err="1"/>
              <a:t>koje</a:t>
            </a:r>
            <a:r>
              <a:rPr lang="en-US" sz="800" b="1" dirty="0"/>
              <a:t> </a:t>
            </a:r>
            <a:r>
              <a:rPr lang="en-US" sz="800" b="1" dirty="0" err="1"/>
              <a:t>naslede</a:t>
            </a:r>
            <a:r>
              <a:rPr lang="en-US" sz="800" b="1" dirty="0"/>
              <a:t> </a:t>
            </a:r>
            <a:r>
              <a:rPr lang="en-US" sz="800" b="1" dirty="0" err="1"/>
              <a:t>mutaciju</a:t>
            </a:r>
            <a:r>
              <a:rPr lang="en-US" sz="800" b="1" dirty="0"/>
              <a:t> </a:t>
            </a:r>
            <a:r>
              <a:rPr lang="en-US" sz="800" b="1" dirty="0" err="1"/>
              <a:t>imaju</a:t>
            </a:r>
            <a:r>
              <a:rPr lang="en-US" sz="800" b="1" dirty="0"/>
              <a:t> </a:t>
            </a:r>
            <a:r>
              <a:rPr lang="en-US" sz="800" b="1" dirty="0" err="1"/>
              <a:t>značajno</a:t>
            </a:r>
            <a:r>
              <a:rPr lang="en-US" sz="800" b="1" dirty="0"/>
              <a:t> </a:t>
            </a:r>
            <a:r>
              <a:rPr lang="en-US" sz="800" b="1" dirty="0" err="1"/>
              <a:t>povišen</a:t>
            </a:r>
            <a:r>
              <a:rPr lang="en-US" sz="800" b="1" dirty="0"/>
              <a:t> </a:t>
            </a:r>
            <a:r>
              <a:rPr lang="en-US" sz="800" b="1" dirty="0" err="1"/>
              <a:t>rizik</a:t>
            </a:r>
            <a:r>
              <a:rPr lang="en-US" sz="800" b="1" dirty="0"/>
              <a:t> za </a:t>
            </a:r>
            <a:r>
              <a:rPr lang="en-US" sz="800" b="1" dirty="0" err="1"/>
              <a:t>razvoj</a:t>
            </a:r>
            <a:r>
              <a:rPr lang="en-US" sz="800" b="1" dirty="0"/>
              <a:t> </a:t>
            </a:r>
            <a:r>
              <a:rPr lang="en-US" sz="800" b="1" dirty="0" err="1"/>
              <a:t>karcinoma</a:t>
            </a:r>
            <a:r>
              <a:rPr lang="en-US" sz="800" b="1" dirty="0"/>
              <a:t> </a:t>
            </a:r>
            <a:r>
              <a:rPr lang="en-US" sz="800" b="1" dirty="0" err="1"/>
              <a:t>dojke</a:t>
            </a:r>
            <a:r>
              <a:rPr lang="en-US" sz="800" b="1" dirty="0"/>
              <a:t> (do 70-80% </a:t>
            </a:r>
            <a:r>
              <a:rPr lang="en-US" sz="800" b="1" dirty="0" err="1"/>
              <a:t>tokom</a:t>
            </a:r>
            <a:r>
              <a:rPr lang="en-US" sz="800" b="1" dirty="0"/>
              <a:t> </a:t>
            </a:r>
            <a:r>
              <a:rPr lang="en-US" sz="800" b="1" dirty="0" err="1"/>
              <a:t>života</a:t>
            </a:r>
            <a:r>
              <a:rPr lang="en-US" sz="800" b="1" dirty="0"/>
              <a:t>) </a:t>
            </a:r>
            <a:r>
              <a:rPr lang="en-US" sz="800" b="1" dirty="0" err="1"/>
              <a:t>i</a:t>
            </a:r>
            <a:r>
              <a:rPr lang="en-US" sz="800" b="1" dirty="0"/>
              <a:t> </a:t>
            </a:r>
            <a:r>
              <a:rPr lang="en-US" sz="800" b="1" dirty="0" err="1"/>
              <a:t>karcinoma</a:t>
            </a:r>
            <a:r>
              <a:rPr lang="en-US" sz="800" b="1" dirty="0"/>
              <a:t> </a:t>
            </a:r>
            <a:r>
              <a:rPr lang="en-US" sz="800" b="1" dirty="0" err="1"/>
              <a:t>jajnika</a:t>
            </a:r>
            <a:r>
              <a:rPr lang="en-US" sz="800" b="1" dirty="0"/>
              <a:t> (</a:t>
            </a:r>
            <a:r>
              <a:rPr lang="en-US" sz="800" b="1" dirty="0" err="1"/>
              <a:t>naročito</a:t>
            </a:r>
            <a:r>
              <a:rPr lang="en-US" sz="800" b="1" dirty="0"/>
              <a:t> </a:t>
            </a:r>
            <a:r>
              <a:rPr lang="en-US" sz="800" b="1" dirty="0" err="1"/>
              <a:t>kod</a:t>
            </a:r>
            <a:r>
              <a:rPr lang="en-US" sz="800" b="1" dirty="0"/>
              <a:t> BRCA1 </a:t>
            </a:r>
            <a:r>
              <a:rPr lang="en-US" sz="800" b="1" dirty="0" err="1"/>
              <a:t>mutacija</a:t>
            </a:r>
            <a:r>
              <a:rPr lang="en-US" sz="800" b="1" dirty="0"/>
              <a:t>).</a:t>
            </a:r>
          </a:p>
          <a:p>
            <a:r>
              <a:rPr lang="en-US" sz="800" b="1" dirty="0"/>
              <a:t>    </a:t>
            </a:r>
            <a:r>
              <a:rPr lang="en-US" sz="800" b="1" dirty="0" err="1"/>
              <a:t>Prošireni</a:t>
            </a:r>
            <a:r>
              <a:rPr lang="en-US" sz="800" b="1" dirty="0"/>
              <a:t> </a:t>
            </a:r>
            <a:r>
              <a:rPr lang="en-US" sz="800" b="1" dirty="0" err="1"/>
              <a:t>spektar</a:t>
            </a:r>
            <a:r>
              <a:rPr lang="en-US" sz="800" b="1" dirty="0"/>
              <a:t>: Pored </a:t>
            </a:r>
            <a:r>
              <a:rPr lang="en-US" sz="800" b="1" dirty="0" err="1"/>
              <a:t>navedenih</a:t>
            </a:r>
            <a:r>
              <a:rPr lang="en-US" sz="800" b="1" dirty="0"/>
              <a:t>, BRCA </a:t>
            </a:r>
            <a:r>
              <a:rPr lang="en-US" sz="800" b="1" dirty="0" err="1"/>
              <a:t>mutacije</a:t>
            </a:r>
            <a:r>
              <a:rPr lang="en-US" sz="800" b="1" dirty="0"/>
              <a:t> </a:t>
            </a:r>
            <a:r>
              <a:rPr lang="en-US" sz="800" b="1" dirty="0" err="1"/>
              <a:t>povećavaju</a:t>
            </a:r>
            <a:r>
              <a:rPr lang="en-US" sz="800" b="1" dirty="0"/>
              <a:t> </a:t>
            </a:r>
            <a:r>
              <a:rPr lang="en-US" sz="800" b="1" dirty="0" err="1"/>
              <a:t>rizik</a:t>
            </a:r>
            <a:r>
              <a:rPr lang="en-US" sz="800" b="1" dirty="0"/>
              <a:t> od </a:t>
            </a:r>
            <a:r>
              <a:rPr lang="en-US" sz="800" b="1" dirty="0" err="1"/>
              <a:t>karcinoma</a:t>
            </a:r>
            <a:r>
              <a:rPr lang="en-US" sz="800" b="1" dirty="0"/>
              <a:t> prostate, </a:t>
            </a:r>
            <a:r>
              <a:rPr lang="en-US" sz="800" b="1" dirty="0" err="1"/>
              <a:t>pankreasa</a:t>
            </a:r>
            <a:r>
              <a:rPr lang="en-US" sz="800" b="1" dirty="0"/>
              <a:t> </a:t>
            </a:r>
            <a:r>
              <a:rPr lang="en-US" sz="800" b="1" dirty="0" err="1"/>
              <a:t>i</a:t>
            </a:r>
            <a:r>
              <a:rPr lang="en-US" sz="800" b="1" dirty="0"/>
              <a:t> melanoma.</a:t>
            </a:r>
          </a:p>
          <a:p>
            <a:endParaRPr lang="en-US" sz="800" b="1" dirty="0"/>
          </a:p>
          <a:p>
            <a:r>
              <a:rPr lang="en-US" sz="800" b="1" dirty="0"/>
              <a:t>3. </a:t>
            </a:r>
            <a:r>
              <a:rPr lang="en-US" sz="800" b="1" dirty="0" err="1"/>
              <a:t>Fenotip</a:t>
            </a:r>
            <a:r>
              <a:rPr lang="en-US" sz="800" b="1" dirty="0"/>
              <a:t> "</a:t>
            </a:r>
            <a:r>
              <a:rPr lang="en-US" sz="800" b="1" dirty="0" err="1"/>
              <a:t>BRCAness</a:t>
            </a:r>
            <a:r>
              <a:rPr lang="en-US" sz="800" b="1" dirty="0"/>
              <a:t>" </a:t>
            </a:r>
            <a:r>
              <a:rPr lang="en-US" sz="800" b="1" dirty="0" err="1"/>
              <a:t>i</a:t>
            </a:r>
            <a:r>
              <a:rPr lang="en-US" sz="800" b="1" dirty="0"/>
              <a:t> </a:t>
            </a:r>
            <a:r>
              <a:rPr lang="en-US" sz="800" b="1" dirty="0" err="1"/>
              <a:t>terapijski</a:t>
            </a:r>
            <a:r>
              <a:rPr lang="en-US" sz="800" b="1" dirty="0"/>
              <a:t> </a:t>
            </a:r>
            <a:r>
              <a:rPr lang="en-US" sz="800" b="1" dirty="0" err="1"/>
              <a:t>značaj</a:t>
            </a:r>
            <a:endParaRPr lang="en-US" sz="800" b="1" dirty="0"/>
          </a:p>
          <a:p>
            <a:r>
              <a:rPr lang="en-US" sz="800" b="1" dirty="0"/>
              <a:t>U </a:t>
            </a:r>
            <a:r>
              <a:rPr lang="en-US" sz="800" b="1" dirty="0" err="1"/>
              <a:t>onkologiji</a:t>
            </a:r>
            <a:r>
              <a:rPr lang="en-US" sz="800" b="1" dirty="0"/>
              <a:t> se </a:t>
            </a:r>
            <a:r>
              <a:rPr lang="en-US" sz="800" b="1" dirty="0" err="1"/>
              <a:t>termin</a:t>
            </a:r>
            <a:r>
              <a:rPr lang="en-US" sz="800" b="1" dirty="0"/>
              <a:t> "</a:t>
            </a:r>
            <a:r>
              <a:rPr lang="en-US" sz="800" b="1" dirty="0" err="1"/>
              <a:t>BRCAness</a:t>
            </a:r>
            <a:r>
              <a:rPr lang="en-US" sz="800" b="1" dirty="0"/>
              <a:t>" </a:t>
            </a:r>
            <a:r>
              <a:rPr lang="en-US" sz="800" b="1" dirty="0" err="1"/>
              <a:t>koristi</a:t>
            </a:r>
            <a:r>
              <a:rPr lang="en-US" sz="800" b="1" dirty="0"/>
              <a:t> za </a:t>
            </a:r>
            <a:r>
              <a:rPr lang="en-US" sz="800" b="1" dirty="0" err="1"/>
              <a:t>tumore</a:t>
            </a:r>
            <a:r>
              <a:rPr lang="en-US" sz="800" b="1" dirty="0"/>
              <a:t> koji </a:t>
            </a:r>
            <a:r>
              <a:rPr lang="en-US" sz="800" b="1" dirty="0" err="1"/>
              <a:t>nemaju</a:t>
            </a:r>
            <a:r>
              <a:rPr lang="en-US" sz="800" b="1" dirty="0"/>
              <a:t> </a:t>
            </a:r>
            <a:r>
              <a:rPr lang="en-US" sz="800" b="1" dirty="0" err="1"/>
              <a:t>direktnu</a:t>
            </a:r>
            <a:r>
              <a:rPr lang="en-US" sz="800" b="1" dirty="0"/>
              <a:t> </a:t>
            </a:r>
            <a:r>
              <a:rPr lang="en-US" sz="800" b="1" dirty="0" err="1"/>
              <a:t>mutaciju</a:t>
            </a:r>
            <a:r>
              <a:rPr lang="en-US" sz="800" b="1" dirty="0"/>
              <a:t> BRCA gena, </a:t>
            </a:r>
            <a:r>
              <a:rPr lang="en-US" sz="800" b="1" dirty="0" err="1"/>
              <a:t>ali</a:t>
            </a:r>
            <a:r>
              <a:rPr lang="en-US" sz="800" b="1" dirty="0"/>
              <a:t> se </a:t>
            </a:r>
            <a:r>
              <a:rPr lang="en-US" sz="800" b="1" dirty="0" err="1"/>
              <a:t>ponašaju</a:t>
            </a:r>
            <a:r>
              <a:rPr lang="en-US" sz="800" b="1" dirty="0"/>
              <a:t> </a:t>
            </a:r>
            <a:r>
              <a:rPr lang="en-US" sz="800" b="1" dirty="0" err="1"/>
              <a:t>kao</a:t>
            </a:r>
            <a:r>
              <a:rPr lang="en-US" sz="800" b="1" dirty="0"/>
              <a:t> da je </a:t>
            </a:r>
            <a:r>
              <a:rPr lang="en-US" sz="800" b="1" dirty="0" err="1"/>
              <a:t>imaju</a:t>
            </a:r>
            <a:r>
              <a:rPr lang="en-US" sz="800" b="1" dirty="0"/>
              <a:t> (</a:t>
            </a:r>
            <a:r>
              <a:rPr lang="en-US" sz="800" b="1" dirty="0" err="1"/>
              <a:t>npr</a:t>
            </a:r>
            <a:r>
              <a:rPr lang="en-US" sz="800" b="1" dirty="0"/>
              <a:t>. </a:t>
            </a:r>
            <a:r>
              <a:rPr lang="en-US" sz="800" b="1" dirty="0" err="1"/>
              <a:t>zbog</a:t>
            </a:r>
            <a:r>
              <a:rPr lang="en-US" sz="800" b="1" dirty="0"/>
              <a:t> </a:t>
            </a:r>
            <a:r>
              <a:rPr lang="en-US" sz="800" b="1" dirty="0" err="1"/>
              <a:t>epigenetičkog</a:t>
            </a:r>
            <a:r>
              <a:rPr lang="en-US" sz="800" b="1" dirty="0"/>
              <a:t> </a:t>
            </a:r>
            <a:r>
              <a:rPr lang="en-US" sz="800" b="1" dirty="0" err="1"/>
              <a:t>utišavanja</a:t>
            </a:r>
            <a:r>
              <a:rPr lang="en-US" sz="800" b="1" dirty="0"/>
              <a:t> gena), </a:t>
            </a:r>
            <a:r>
              <a:rPr lang="en-US" sz="800" b="1" dirty="0" err="1"/>
              <a:t>što</a:t>
            </a:r>
            <a:r>
              <a:rPr lang="en-US" sz="800" b="1" dirty="0"/>
              <a:t> </a:t>
            </a:r>
            <a:r>
              <a:rPr lang="en-US" sz="800" b="1" dirty="0" err="1"/>
              <a:t>ih</a:t>
            </a:r>
            <a:r>
              <a:rPr lang="en-US" sz="800" b="1" dirty="0"/>
              <a:t> </a:t>
            </a:r>
            <a:r>
              <a:rPr lang="en-US" sz="800" b="1" dirty="0" err="1"/>
              <a:t>čini</a:t>
            </a:r>
            <a:r>
              <a:rPr lang="en-US" sz="800" b="1" dirty="0"/>
              <a:t> </a:t>
            </a:r>
            <a:r>
              <a:rPr lang="en-US" sz="800" b="1" dirty="0" err="1"/>
              <a:t>ranjivim</a:t>
            </a:r>
            <a:r>
              <a:rPr lang="en-US" sz="800" b="1" dirty="0"/>
              <a:t> </a:t>
            </a:r>
            <a:r>
              <a:rPr lang="en-US" sz="800" b="1" dirty="0" err="1"/>
              <a:t>na</a:t>
            </a:r>
            <a:r>
              <a:rPr lang="en-US" sz="800" b="1" dirty="0"/>
              <a:t> </a:t>
            </a:r>
            <a:r>
              <a:rPr lang="en-US" sz="800" b="1" dirty="0" err="1"/>
              <a:t>specifične</a:t>
            </a:r>
            <a:r>
              <a:rPr lang="en-US" sz="800" b="1" dirty="0"/>
              <a:t> </a:t>
            </a:r>
            <a:r>
              <a:rPr lang="en-US" sz="800" b="1" dirty="0" err="1"/>
              <a:t>terapije</a:t>
            </a:r>
            <a:r>
              <a:rPr lang="en-US" sz="800" b="1" dirty="0"/>
              <a:t>.</a:t>
            </a:r>
          </a:p>
          <a:p>
            <a:endParaRPr lang="en-US" sz="800" b="1" dirty="0"/>
          </a:p>
          <a:p>
            <a:r>
              <a:rPr lang="en-US" sz="800" b="1" dirty="0"/>
              <a:t>    </a:t>
            </a:r>
            <a:r>
              <a:rPr lang="en-US" sz="800" b="1" dirty="0" err="1"/>
              <a:t>Sintetička</a:t>
            </a:r>
            <a:r>
              <a:rPr lang="en-US" sz="800" b="1" dirty="0"/>
              <a:t> </a:t>
            </a:r>
            <a:r>
              <a:rPr lang="en-US" sz="800" b="1" dirty="0" err="1"/>
              <a:t>letalnost</a:t>
            </a:r>
            <a:r>
              <a:rPr lang="en-US" sz="800" b="1" dirty="0"/>
              <a:t> </a:t>
            </a:r>
            <a:r>
              <a:rPr lang="en-US" sz="800" b="1" dirty="0" err="1"/>
              <a:t>i</a:t>
            </a:r>
            <a:r>
              <a:rPr lang="en-US" sz="800" b="1" dirty="0"/>
              <a:t> PARP </a:t>
            </a:r>
            <a:r>
              <a:rPr lang="en-US" sz="800" b="1" dirty="0" err="1"/>
              <a:t>inhibitori</a:t>
            </a:r>
            <a:r>
              <a:rPr lang="en-US" sz="800" b="1" dirty="0"/>
              <a:t>: Kao </a:t>
            </a:r>
            <a:r>
              <a:rPr lang="en-US" sz="800" b="1" dirty="0" err="1"/>
              <a:t>što</a:t>
            </a:r>
            <a:r>
              <a:rPr lang="en-US" sz="800" b="1" dirty="0"/>
              <a:t> je </a:t>
            </a:r>
            <a:r>
              <a:rPr lang="en-US" sz="800" b="1" dirty="0" err="1"/>
              <a:t>ranije</a:t>
            </a:r>
            <a:r>
              <a:rPr lang="en-US" sz="800" b="1" dirty="0"/>
              <a:t> </a:t>
            </a:r>
            <a:r>
              <a:rPr lang="en-US" sz="800" b="1" dirty="0" err="1"/>
              <a:t>objašnjeno</a:t>
            </a:r>
            <a:r>
              <a:rPr lang="en-US" sz="800" b="1" dirty="0"/>
              <a:t>, </a:t>
            </a:r>
            <a:r>
              <a:rPr lang="en-US" sz="800" b="1" dirty="0" err="1"/>
              <a:t>ćelije</a:t>
            </a:r>
            <a:r>
              <a:rPr lang="en-US" sz="800" b="1" dirty="0"/>
              <a:t> </a:t>
            </a:r>
            <a:r>
              <a:rPr lang="en-US" sz="800" b="1" dirty="0" err="1"/>
              <a:t>sa</a:t>
            </a:r>
            <a:r>
              <a:rPr lang="en-US" sz="800" b="1" dirty="0"/>
              <a:t> </a:t>
            </a:r>
            <a:r>
              <a:rPr lang="en-US" sz="800" b="1" dirty="0" err="1"/>
              <a:t>defektnim</a:t>
            </a:r>
            <a:r>
              <a:rPr lang="en-US" sz="800" b="1" dirty="0"/>
              <a:t> BRCA </a:t>
            </a:r>
            <a:r>
              <a:rPr lang="en-US" sz="800" b="1" dirty="0" err="1"/>
              <a:t>genima</a:t>
            </a:r>
            <a:r>
              <a:rPr lang="en-US" sz="800" b="1" dirty="0"/>
              <a:t> </a:t>
            </a:r>
            <a:r>
              <a:rPr lang="en-US" sz="800" b="1" dirty="0" err="1"/>
              <a:t>su</a:t>
            </a:r>
            <a:r>
              <a:rPr lang="en-US" sz="800" b="1" dirty="0"/>
              <a:t> </a:t>
            </a:r>
            <a:r>
              <a:rPr lang="en-US" sz="800" b="1" dirty="0" err="1"/>
              <a:t>ekstremno</a:t>
            </a:r>
            <a:r>
              <a:rPr lang="en-US" sz="800" b="1" dirty="0"/>
              <a:t> </a:t>
            </a:r>
            <a:r>
              <a:rPr lang="en-US" sz="800" b="1" dirty="0" err="1"/>
              <a:t>osetljive</a:t>
            </a:r>
            <a:r>
              <a:rPr lang="en-US" sz="800" b="1" dirty="0"/>
              <a:t> </a:t>
            </a:r>
            <a:r>
              <a:rPr lang="en-US" sz="800" b="1" dirty="0" err="1"/>
              <a:t>na</a:t>
            </a:r>
            <a:r>
              <a:rPr lang="en-US" sz="800" b="1" dirty="0"/>
              <a:t> </a:t>
            </a:r>
            <a:r>
              <a:rPr lang="en-US" sz="800" b="1" dirty="0" err="1"/>
              <a:t>farmakološku</a:t>
            </a:r>
            <a:r>
              <a:rPr lang="en-US" sz="800" b="1" dirty="0"/>
              <a:t> </a:t>
            </a:r>
            <a:r>
              <a:rPr lang="en-US" sz="800" b="1" dirty="0" err="1"/>
              <a:t>inhibiciju</a:t>
            </a:r>
            <a:r>
              <a:rPr lang="en-US" sz="800" b="1" dirty="0"/>
              <a:t> PARP </a:t>
            </a:r>
            <a:r>
              <a:rPr lang="en-US" sz="800" b="1" dirty="0" err="1"/>
              <a:t>enzima</a:t>
            </a:r>
            <a:r>
              <a:rPr lang="en-US" sz="800" b="1" dirty="0"/>
              <a:t>. </a:t>
            </a:r>
            <a:r>
              <a:rPr lang="en-US" sz="800" b="1" dirty="0" err="1"/>
              <a:t>Pošto</a:t>
            </a:r>
            <a:r>
              <a:rPr lang="en-US" sz="800" b="1" dirty="0"/>
              <a:t> </a:t>
            </a:r>
            <a:r>
              <a:rPr lang="en-US" sz="800" b="1" dirty="0" err="1"/>
              <a:t>im</a:t>
            </a:r>
            <a:r>
              <a:rPr lang="en-US" sz="800" b="1" dirty="0"/>
              <a:t> </a:t>
            </a:r>
            <a:r>
              <a:rPr lang="en-US" sz="800" b="1" dirty="0" err="1"/>
              <a:t>nedostaje</a:t>
            </a:r>
            <a:r>
              <a:rPr lang="en-US" sz="800" b="1" dirty="0"/>
              <a:t> put </a:t>
            </a:r>
            <a:r>
              <a:rPr lang="en-US" sz="800" b="1" dirty="0" err="1"/>
              <a:t>homologe</a:t>
            </a:r>
            <a:r>
              <a:rPr lang="en-US" sz="800" b="1" dirty="0"/>
              <a:t> </a:t>
            </a:r>
            <a:r>
              <a:rPr lang="en-US" sz="800" b="1" dirty="0" err="1"/>
              <a:t>rekombinacije</a:t>
            </a:r>
            <a:r>
              <a:rPr lang="en-US" sz="800" b="1" dirty="0"/>
              <a:t>, </a:t>
            </a:r>
            <a:r>
              <a:rPr lang="en-US" sz="800" b="1" dirty="0" err="1"/>
              <a:t>blokada</a:t>
            </a:r>
            <a:r>
              <a:rPr lang="en-US" sz="800" b="1" dirty="0"/>
              <a:t> </a:t>
            </a:r>
            <a:r>
              <a:rPr lang="en-US" sz="800" b="1" dirty="0" err="1"/>
              <a:t>alternativnog</a:t>
            </a:r>
            <a:r>
              <a:rPr lang="en-US" sz="800" b="1" dirty="0"/>
              <a:t> puta (BER) </a:t>
            </a:r>
            <a:r>
              <a:rPr lang="en-US" sz="800" b="1" dirty="0" err="1"/>
              <a:t>vodi</a:t>
            </a:r>
            <a:r>
              <a:rPr lang="en-US" sz="800" b="1" dirty="0"/>
              <a:t> ka </a:t>
            </a:r>
            <a:r>
              <a:rPr lang="en-US" sz="800" b="1" dirty="0" err="1"/>
              <a:t>neizbežnoj</a:t>
            </a:r>
            <a:r>
              <a:rPr lang="en-US" sz="800" b="1" dirty="0"/>
              <a:t> </a:t>
            </a:r>
            <a:r>
              <a:rPr lang="en-US" sz="800" b="1" dirty="0" err="1"/>
              <a:t>ćelijskoj</a:t>
            </a:r>
            <a:r>
              <a:rPr lang="en-US" sz="800" b="1" dirty="0"/>
              <a:t> </a:t>
            </a:r>
            <a:r>
              <a:rPr lang="en-US" sz="800" b="1" dirty="0" err="1"/>
              <a:t>smrti</a:t>
            </a:r>
            <a:r>
              <a:rPr lang="en-US" sz="800" b="1" dirty="0"/>
              <a:t>.</a:t>
            </a:r>
          </a:p>
          <a:p>
            <a:r>
              <a:rPr lang="en-US" sz="800" b="1" dirty="0"/>
              <a:t>    </a:t>
            </a:r>
            <a:r>
              <a:rPr lang="en-US" sz="800" b="1" dirty="0" err="1"/>
              <a:t>Osetljivost</a:t>
            </a:r>
            <a:r>
              <a:rPr lang="en-US" sz="800" b="1" dirty="0"/>
              <a:t> </a:t>
            </a:r>
            <a:r>
              <a:rPr lang="en-US" sz="800" b="1" dirty="0" err="1"/>
              <a:t>na</a:t>
            </a:r>
            <a:r>
              <a:rPr lang="en-US" sz="800" b="1" dirty="0"/>
              <a:t> </a:t>
            </a:r>
            <a:r>
              <a:rPr lang="en-US" sz="800" b="1" dirty="0" err="1"/>
              <a:t>platinu</a:t>
            </a:r>
            <a:r>
              <a:rPr lang="en-US" sz="800" b="1" dirty="0"/>
              <a:t>: </a:t>
            </a:r>
            <a:r>
              <a:rPr lang="en-US" sz="800" b="1" dirty="0" err="1"/>
              <a:t>Tumori</a:t>
            </a:r>
            <a:r>
              <a:rPr lang="en-US" sz="800" b="1" dirty="0"/>
              <a:t> </a:t>
            </a:r>
            <a:r>
              <a:rPr lang="en-US" sz="800" b="1" dirty="0" err="1"/>
              <a:t>sa</a:t>
            </a:r>
            <a:r>
              <a:rPr lang="en-US" sz="800" b="1" dirty="0"/>
              <a:t> BRCA </a:t>
            </a:r>
            <a:r>
              <a:rPr lang="en-US" sz="800" b="1" dirty="0" err="1"/>
              <a:t>mutacijama</a:t>
            </a:r>
            <a:r>
              <a:rPr lang="en-US" sz="800" b="1" dirty="0"/>
              <a:t> </a:t>
            </a:r>
            <a:r>
              <a:rPr lang="en-US" sz="800" b="1" dirty="0" err="1"/>
              <a:t>često</a:t>
            </a:r>
            <a:r>
              <a:rPr lang="en-US" sz="800" b="1" dirty="0"/>
              <a:t> </a:t>
            </a:r>
            <a:r>
              <a:rPr lang="en-US" sz="800" b="1" dirty="0" err="1"/>
              <a:t>pokazuju</a:t>
            </a:r>
            <a:r>
              <a:rPr lang="en-US" sz="800" b="1" dirty="0"/>
              <a:t> </a:t>
            </a:r>
            <a:r>
              <a:rPr lang="en-US" sz="800" b="1" dirty="0" err="1"/>
              <a:t>bolji</a:t>
            </a:r>
            <a:r>
              <a:rPr lang="en-US" sz="800" b="1" dirty="0"/>
              <a:t> </a:t>
            </a:r>
            <a:r>
              <a:rPr lang="en-US" sz="800" b="1" dirty="0" err="1"/>
              <a:t>terapijski</a:t>
            </a:r>
            <a:r>
              <a:rPr lang="en-US" sz="800" b="1" dirty="0"/>
              <a:t> </a:t>
            </a:r>
            <a:r>
              <a:rPr lang="en-US" sz="800" b="1" dirty="0" err="1"/>
              <a:t>odgovor</a:t>
            </a:r>
            <a:r>
              <a:rPr lang="en-US" sz="800" b="1" dirty="0"/>
              <a:t> </a:t>
            </a:r>
            <a:r>
              <a:rPr lang="en-US" sz="800" b="1" dirty="0" err="1"/>
              <a:t>na</a:t>
            </a:r>
            <a:r>
              <a:rPr lang="en-US" sz="800" b="1" dirty="0"/>
              <a:t> </a:t>
            </a:r>
            <a:r>
              <a:rPr lang="en-US" sz="800" b="1" dirty="0" err="1"/>
              <a:t>hemioterapiju</a:t>
            </a:r>
            <a:r>
              <a:rPr lang="en-US" sz="800" b="1" dirty="0"/>
              <a:t> </a:t>
            </a:r>
            <a:r>
              <a:rPr lang="en-US" sz="800" b="1" dirty="0" err="1"/>
              <a:t>baziranu</a:t>
            </a:r>
            <a:r>
              <a:rPr lang="en-US" sz="800" b="1" dirty="0"/>
              <a:t> </a:t>
            </a:r>
            <a:r>
              <a:rPr lang="en-US" sz="800" b="1" dirty="0" err="1"/>
              <a:t>na</a:t>
            </a:r>
            <a:r>
              <a:rPr lang="en-US" sz="800" b="1" dirty="0"/>
              <a:t> </a:t>
            </a:r>
            <a:r>
              <a:rPr lang="en-US" sz="800" b="1" dirty="0" err="1"/>
              <a:t>platini</a:t>
            </a:r>
            <a:r>
              <a:rPr lang="en-US" sz="800" b="1" dirty="0"/>
              <a:t> (</a:t>
            </a:r>
            <a:r>
              <a:rPr lang="en-US" sz="800" b="1" dirty="0" err="1"/>
              <a:t>npr</a:t>
            </a:r>
            <a:r>
              <a:rPr lang="en-US" sz="800" b="1" dirty="0"/>
              <a:t>. cisplatin), </a:t>
            </a:r>
            <a:r>
              <a:rPr lang="en-US" sz="800" b="1" dirty="0" err="1"/>
              <a:t>jer</a:t>
            </a:r>
            <a:r>
              <a:rPr lang="en-US" sz="800" b="1" dirty="0"/>
              <a:t> </a:t>
            </a:r>
            <a:r>
              <a:rPr lang="en-US" sz="800" b="1" dirty="0" err="1"/>
              <a:t>ovi</a:t>
            </a:r>
            <a:r>
              <a:rPr lang="en-US" sz="800" b="1" dirty="0"/>
              <a:t> </a:t>
            </a:r>
            <a:r>
              <a:rPr lang="en-US" sz="800" b="1" dirty="0" err="1"/>
              <a:t>agensi</a:t>
            </a:r>
            <a:r>
              <a:rPr lang="en-US" sz="800" b="1" dirty="0"/>
              <a:t> </a:t>
            </a:r>
            <a:r>
              <a:rPr lang="en-US" sz="800" b="1" dirty="0" err="1"/>
              <a:t>stvaraju</a:t>
            </a:r>
            <a:r>
              <a:rPr lang="en-US" sz="800" b="1" dirty="0"/>
              <a:t> </a:t>
            </a:r>
            <a:r>
              <a:rPr lang="en-US" sz="800" b="1" dirty="0" err="1"/>
              <a:t>kompleksna</a:t>
            </a:r>
            <a:r>
              <a:rPr lang="en-US" sz="800" b="1" dirty="0"/>
              <a:t> </a:t>
            </a:r>
            <a:r>
              <a:rPr lang="en-US" sz="800" b="1" dirty="0" err="1"/>
              <a:t>oštećenja</a:t>
            </a:r>
            <a:r>
              <a:rPr lang="en-US" sz="800" b="1" dirty="0"/>
              <a:t> DNK </a:t>
            </a:r>
            <a:r>
              <a:rPr lang="en-US" sz="800" b="1" dirty="0" err="1"/>
              <a:t>koja</a:t>
            </a:r>
            <a:r>
              <a:rPr lang="en-US" sz="800" b="1" dirty="0"/>
              <a:t> </a:t>
            </a:r>
            <a:r>
              <a:rPr lang="en-US" sz="800" b="1" dirty="0" err="1"/>
              <a:t>defektna</a:t>
            </a:r>
            <a:r>
              <a:rPr lang="en-US" sz="800" b="1" dirty="0"/>
              <a:t> </a:t>
            </a:r>
            <a:r>
              <a:rPr lang="en-US" sz="800" b="1" dirty="0" err="1"/>
              <a:t>ćelija</a:t>
            </a:r>
            <a:r>
              <a:rPr lang="en-US" sz="800" b="1" dirty="0"/>
              <a:t> ne </a:t>
            </a:r>
            <a:r>
              <a:rPr lang="en-US" sz="800" b="1" dirty="0" err="1"/>
              <a:t>može</a:t>
            </a:r>
            <a:r>
              <a:rPr lang="en-US" sz="800" b="1" dirty="0"/>
              <a:t> da </a:t>
            </a:r>
            <a:r>
              <a:rPr lang="en-US" sz="800" b="1" dirty="0" err="1"/>
              <a:t>popravi</a:t>
            </a:r>
            <a:r>
              <a:rPr lang="en-US" sz="800" b="1" dirty="0"/>
              <a:t>..</a:t>
            </a:r>
            <a:endParaRPr lang="en-US" sz="800" dirty="0"/>
          </a:p>
        </p:txBody>
      </p:sp>
      <p:sp>
        <p:nvSpPr>
          <p:cNvPr id="35" name="Shape 33">
            <a:extLst>
              <a:ext uri="{FF2B5EF4-FFF2-40B4-BE49-F238E27FC236}">
                <a16:creationId xmlns:a16="http://schemas.microsoft.com/office/drawing/2014/main" id="{82F024D3-3B52-32FE-CB1C-C485F64293D1}"/>
              </a:ext>
            </a:extLst>
          </p:cNvPr>
          <p:cNvSpPr/>
          <p:nvPr/>
        </p:nvSpPr>
        <p:spPr>
          <a:xfrm>
            <a:off x="4718304" y="2130552"/>
            <a:ext cx="128016" cy="402336"/>
          </a:xfrm>
          <a:prstGeom prst="rect">
            <a:avLst/>
          </a:prstGeom>
          <a:solidFill>
            <a:srgbClr val="CA6F1E"/>
          </a:solidFill>
          <a:ln w="12700">
            <a:solidFill>
              <a:srgbClr val="CA6F1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Shape 36">
            <a:extLst>
              <a:ext uri="{FF2B5EF4-FFF2-40B4-BE49-F238E27FC236}">
                <a16:creationId xmlns:a16="http://schemas.microsoft.com/office/drawing/2014/main" id="{8353C4F5-E9F3-ACC0-4954-F732942A9C82}"/>
              </a:ext>
            </a:extLst>
          </p:cNvPr>
          <p:cNvSpPr/>
          <p:nvPr/>
        </p:nvSpPr>
        <p:spPr>
          <a:xfrm>
            <a:off x="4718304" y="2660904"/>
            <a:ext cx="128016" cy="402336"/>
          </a:xfrm>
          <a:prstGeom prst="rect">
            <a:avLst/>
          </a:prstGeom>
          <a:solidFill>
            <a:srgbClr val="9A5212"/>
          </a:solidFill>
          <a:ln w="12700">
            <a:solidFill>
              <a:srgbClr val="9A521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Shape 39">
            <a:extLst>
              <a:ext uri="{FF2B5EF4-FFF2-40B4-BE49-F238E27FC236}">
                <a16:creationId xmlns:a16="http://schemas.microsoft.com/office/drawing/2014/main" id="{29E09031-AA83-1C8F-2362-EA6E4A10381D}"/>
              </a:ext>
            </a:extLst>
          </p:cNvPr>
          <p:cNvSpPr/>
          <p:nvPr/>
        </p:nvSpPr>
        <p:spPr>
          <a:xfrm>
            <a:off x="4718304" y="3191256"/>
            <a:ext cx="128016" cy="402336"/>
          </a:xfrm>
          <a:prstGeom prst="rect">
            <a:avLst/>
          </a:prstGeom>
          <a:solidFill>
            <a:srgbClr val="7E5109"/>
          </a:solidFill>
          <a:ln w="12700">
            <a:solidFill>
              <a:srgbClr val="7E510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Shape 42">
            <a:extLst>
              <a:ext uri="{FF2B5EF4-FFF2-40B4-BE49-F238E27FC236}">
                <a16:creationId xmlns:a16="http://schemas.microsoft.com/office/drawing/2014/main" id="{74D1A97D-1DEC-5E02-7C45-90865BA9D049}"/>
              </a:ext>
            </a:extLst>
          </p:cNvPr>
          <p:cNvSpPr/>
          <p:nvPr/>
        </p:nvSpPr>
        <p:spPr>
          <a:xfrm>
            <a:off x="4718304" y="3721608"/>
            <a:ext cx="128016" cy="402336"/>
          </a:xfrm>
          <a:prstGeom prst="rect">
            <a:avLst/>
          </a:prstGeom>
          <a:solidFill>
            <a:srgbClr val="6E4610"/>
          </a:solidFill>
          <a:ln w="12700">
            <a:solidFill>
              <a:srgbClr val="6E461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Shape 46">
            <a:extLst>
              <a:ext uri="{FF2B5EF4-FFF2-40B4-BE49-F238E27FC236}">
                <a16:creationId xmlns:a16="http://schemas.microsoft.com/office/drawing/2014/main" id="{3ABB24E3-3AA2-1071-C80C-80F749E0CC00}"/>
              </a:ext>
            </a:extLst>
          </p:cNvPr>
          <p:cNvSpPr/>
          <p:nvPr/>
        </p:nvSpPr>
        <p:spPr>
          <a:xfrm>
            <a:off x="4864608" y="4754880"/>
            <a:ext cx="3931920" cy="164592"/>
          </a:xfrm>
          <a:prstGeom prst="rect">
            <a:avLst/>
          </a:prstGeom>
          <a:solidFill>
            <a:srgbClr val="EBF5EE"/>
          </a:solidFill>
          <a:ln w="2032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47">
            <a:extLst>
              <a:ext uri="{FF2B5EF4-FFF2-40B4-BE49-F238E27FC236}">
                <a16:creationId xmlns:a16="http://schemas.microsoft.com/office/drawing/2014/main" id="{5773E8C8-6627-5BC1-0DCD-1D6C40FF313F}"/>
              </a:ext>
            </a:extLst>
          </p:cNvPr>
          <p:cNvSpPr/>
          <p:nvPr/>
        </p:nvSpPr>
        <p:spPr>
          <a:xfrm>
            <a:off x="5065776" y="4626864"/>
            <a:ext cx="3785616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750" i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Izvor: Goodman &amp; Gilman's – The Pharmacological Basis of Therapeutics, 13th Ed. (2018).</a:t>
            </a:r>
            <a:endParaRPr lang="en-US" sz="75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A2749A7-6849-0881-C936-81A28ECC2F4A}"/>
              </a:ext>
            </a:extLst>
          </p:cNvPr>
          <p:cNvSpPr txBox="1"/>
          <p:nvPr/>
        </p:nvSpPr>
        <p:spPr>
          <a:xfrm>
            <a:off x="658368" y="1600200"/>
            <a:ext cx="3505474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1" dirty="0"/>
              <a:t>Geni</a:t>
            </a:r>
          </a:p>
          <a:p>
            <a:r>
              <a:rPr lang="en-US" sz="1000" b="1" dirty="0"/>
              <a:t>BRCA1 </a:t>
            </a:r>
            <a:r>
              <a:rPr lang="en-US" sz="1000" b="1" dirty="0" err="1"/>
              <a:t>i</a:t>
            </a:r>
            <a:r>
              <a:rPr lang="en-US" sz="1000" b="1" dirty="0"/>
              <a:t> BRCA2 (</a:t>
            </a:r>
            <a:r>
              <a:rPr lang="en-US" sz="1000" b="1" dirty="0" err="1"/>
              <a:t>BReast</a:t>
            </a:r>
            <a:r>
              <a:rPr lang="en-US" sz="1000" b="1" dirty="0"/>
              <a:t> </a:t>
            </a:r>
            <a:r>
              <a:rPr lang="en-US" sz="1000" b="1" dirty="0" err="1"/>
              <a:t>CAncer</a:t>
            </a:r>
            <a:r>
              <a:rPr lang="en-US" sz="1000" b="1" dirty="0"/>
              <a:t> genes 1 and 2) </a:t>
            </a:r>
            <a:r>
              <a:rPr lang="en-US" sz="1000" b="1" dirty="0" err="1"/>
              <a:t>predstavljaju</a:t>
            </a:r>
            <a:r>
              <a:rPr lang="en-US" sz="1000" b="1" dirty="0"/>
              <a:t> </a:t>
            </a:r>
            <a:r>
              <a:rPr lang="en-US" sz="1000" b="1" dirty="0" err="1"/>
              <a:t>ključne</a:t>
            </a:r>
            <a:r>
              <a:rPr lang="en-US" sz="1000" b="1" dirty="0"/>
              <a:t> tumor-</a:t>
            </a:r>
            <a:r>
              <a:rPr lang="en-US" sz="1000" b="1" dirty="0" err="1"/>
              <a:t>supresorske</a:t>
            </a:r>
            <a:r>
              <a:rPr lang="en-US" sz="1000" b="1" dirty="0"/>
              <a:t> gene koji </a:t>
            </a:r>
            <a:r>
              <a:rPr lang="en-US" sz="1000" b="1" dirty="0" err="1"/>
              <a:t>kodiraju</a:t>
            </a:r>
            <a:r>
              <a:rPr lang="en-US" sz="1000" b="1" dirty="0"/>
              <a:t> </a:t>
            </a:r>
            <a:r>
              <a:rPr lang="en-US" sz="1000" b="1" dirty="0" err="1"/>
              <a:t>proteine</a:t>
            </a:r>
            <a:r>
              <a:rPr lang="en-US" sz="1000" b="1" dirty="0"/>
              <a:t> </a:t>
            </a:r>
            <a:r>
              <a:rPr lang="en-US" sz="1000" b="1" dirty="0" err="1"/>
              <a:t>neophodne</a:t>
            </a:r>
            <a:r>
              <a:rPr lang="en-US" sz="1000" b="1" dirty="0"/>
              <a:t> za </a:t>
            </a:r>
            <a:r>
              <a:rPr lang="en-US" sz="1000" b="1" dirty="0" err="1"/>
              <a:t>održavanje</a:t>
            </a:r>
            <a:r>
              <a:rPr lang="en-US" sz="1000" b="1" dirty="0"/>
              <a:t> </a:t>
            </a:r>
            <a:r>
              <a:rPr lang="en-US" sz="1000" b="1" dirty="0" err="1"/>
              <a:t>genomske</a:t>
            </a:r>
            <a:r>
              <a:rPr lang="en-US" sz="1000" b="1" dirty="0"/>
              <a:t> </a:t>
            </a:r>
            <a:r>
              <a:rPr lang="en-US" sz="1000" b="1" dirty="0" err="1"/>
              <a:t>stabilnosti</a:t>
            </a:r>
            <a:r>
              <a:rPr lang="en-US" sz="1000" b="1" dirty="0"/>
              <a:t> </a:t>
            </a:r>
            <a:r>
              <a:rPr lang="en-US" sz="1000" b="1" dirty="0" err="1"/>
              <a:t>putem</a:t>
            </a:r>
            <a:r>
              <a:rPr lang="en-US" sz="1000" b="1" dirty="0"/>
              <a:t> </a:t>
            </a:r>
            <a:r>
              <a:rPr lang="en-US" sz="1000" b="1" dirty="0" err="1"/>
              <a:t>precizne</a:t>
            </a:r>
            <a:r>
              <a:rPr lang="en-US" sz="1000" b="1" dirty="0"/>
              <a:t> </a:t>
            </a:r>
            <a:r>
              <a:rPr lang="en-US" sz="1000" b="1" dirty="0" err="1"/>
              <a:t>reparacije</a:t>
            </a:r>
            <a:r>
              <a:rPr lang="en-US" sz="1000" b="1" dirty="0"/>
              <a:t> DNK.</a:t>
            </a:r>
            <a:endParaRPr lang="sr-Latn-RS" sz="1000" b="1" dirty="0"/>
          </a:p>
          <a:p>
            <a:r>
              <a:rPr lang="sr-Latn-RS" sz="1000" b="1" dirty="0"/>
              <a:t>1. Mehanizam reparacije: Homologa rekombinacija (HR)</a:t>
            </a:r>
          </a:p>
          <a:p>
            <a:r>
              <a:rPr lang="sr-Latn-RS" sz="1000" b="1" dirty="0"/>
              <a:t>Glavna funkcija proteina BRCA1 i BRCA2 je popravka dvolančanih prekida DNK (double-strand breaks – DSBs).</a:t>
            </a:r>
          </a:p>
          <a:p>
            <a:endParaRPr lang="sr-Latn-RS" sz="1000" b="1" dirty="0"/>
          </a:p>
          <a:p>
            <a:r>
              <a:rPr lang="sr-Latn-RS" sz="1000" b="1" dirty="0"/>
              <a:t>    Preciznost: Za razliku od drugih mehanizama koji mogu uvesti greške, BRCA proteini koriste proces homologe rekombinacije. Oni koriste sestrinsku hromatidu kao "šablon" kako bi savršeno rekonstruisali oštećeni niz nukleotida.</a:t>
            </a:r>
          </a:p>
          <a:p>
            <a:r>
              <a:rPr lang="sr-Latn-RS" sz="1000" b="1" dirty="0"/>
              <a:t>    Specifične uloge:</a:t>
            </a:r>
          </a:p>
          <a:p>
            <a:r>
              <a:rPr lang="sr-Latn-RS" sz="1000" b="1" dirty="0"/>
              <a:t>        BRCA1 deluje kao "koordinator" odgovora na oštećenje; on identifikuje prekid i signalizira drugim proteinima (uključujući ATM/ATR kaskadu) da započnu popravku.</a:t>
            </a:r>
          </a:p>
          <a:p>
            <a:r>
              <a:rPr lang="sr-Latn-RS" sz="1000" b="1" dirty="0"/>
              <a:t>        BRCA2 ima direktniju strukturnu ulogu; on regrutuje protein RAD51 na mesto oštećenja, što je ključni korak u invaziji DNK lanca i samoj reparaciji.</a:t>
            </a:r>
          </a:p>
          <a:p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24124383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24128"/>
          </a:xfrm>
          <a:prstGeom prst="rect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1024128"/>
          </a:xfrm>
          <a:prstGeom prst="rect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1024128"/>
            <a:ext cx="9144000" cy="45720"/>
          </a:xfrm>
          <a:prstGeom prst="rect">
            <a:avLst/>
          </a:prstGeom>
          <a:solidFill>
            <a:srgbClr val="1A6B4A"/>
          </a:solidFill>
          <a:ln w="1270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47472" y="91440"/>
            <a:ext cx="8503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Rezistencija na citostatike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347472" y="676656"/>
            <a:ext cx="8503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i="1" dirty="0">
                <a:solidFill>
                  <a:srgbClr val="A9D6B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Primarni i stečeni mehanizmi otpornosti tumorskih ćelija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347472" y="1170432"/>
            <a:ext cx="4169664" cy="822960"/>
          </a:xfrm>
          <a:prstGeom prst="rect">
            <a:avLst/>
          </a:prstGeom>
          <a:solidFill>
            <a:srgbClr val="922B21"/>
          </a:solidFill>
          <a:ln w="12700">
            <a:solidFill>
              <a:srgbClr val="922B21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57200" y="1188720"/>
            <a:ext cx="39867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Primarna rezistencija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457200" y="1481328"/>
            <a:ext cx="3986784" cy="475488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880" dirty="0">
                <a:solidFill>
                  <a:srgbClr val="FAD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Tumor je otporan još pre prve hemioterapije.</a:t>
            </a:r>
            <a:endParaRPr lang="en-US" sz="880" dirty="0"/>
          </a:p>
          <a:p>
            <a:pPr marL="0" indent="0">
              <a:buNone/>
            </a:pPr>
            <a:r>
              <a:rPr lang="en-US" sz="880" dirty="0">
                <a:solidFill>
                  <a:srgbClr val="FAD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Prethodne mutacije, posebna tkivna lokalizacija, P-glikoprotein (MDR1) nativno eksprimovan.</a:t>
            </a:r>
            <a:endParaRPr lang="en-US" sz="880" dirty="0"/>
          </a:p>
        </p:txBody>
      </p:sp>
      <p:sp>
        <p:nvSpPr>
          <p:cNvPr id="10" name="Shape 8"/>
          <p:cNvSpPr/>
          <p:nvPr/>
        </p:nvSpPr>
        <p:spPr>
          <a:xfrm>
            <a:off x="4663440" y="1170432"/>
            <a:ext cx="4169664" cy="822960"/>
          </a:xfrm>
          <a:prstGeom prst="rect">
            <a:avLst/>
          </a:prstGeom>
          <a:solidFill>
            <a:srgbClr val="7D2020"/>
          </a:solidFill>
          <a:ln w="12700">
            <a:solidFill>
              <a:srgbClr val="7D202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773168" y="1188720"/>
            <a:ext cx="39867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Stečena rezistencija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4773168" y="1481328"/>
            <a:ext cx="3986784" cy="475488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880" dirty="0">
                <a:solidFill>
                  <a:srgbClr val="FAD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Razvija se tokom ili posle terapije selekcijskim pritiskom.</a:t>
            </a:r>
            <a:endParaRPr lang="en-US" sz="880" dirty="0"/>
          </a:p>
          <a:p>
            <a:pPr marL="0" indent="0">
              <a:buNone/>
            </a:pPr>
            <a:r>
              <a:rPr lang="en-US" sz="880" dirty="0">
                <a:solidFill>
                  <a:srgbClr val="FADB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Preživljavanje rezistentnih klonova, dodatne mutacije, epigenetske promene.</a:t>
            </a:r>
            <a:endParaRPr lang="en-US" sz="880" dirty="0"/>
          </a:p>
        </p:txBody>
      </p:sp>
      <p:sp>
        <p:nvSpPr>
          <p:cNvPr id="13" name="Shape 11"/>
          <p:cNvSpPr/>
          <p:nvPr/>
        </p:nvSpPr>
        <p:spPr>
          <a:xfrm>
            <a:off x="347472" y="2103120"/>
            <a:ext cx="265176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C9E8D4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347472" y="2103120"/>
            <a:ext cx="2651760" cy="320040"/>
          </a:xfrm>
          <a:prstGeom prst="rect">
            <a:avLst/>
          </a:prstGeom>
          <a:solidFill>
            <a:srgbClr val="922B21"/>
          </a:solidFill>
          <a:ln w="12700">
            <a:solidFill>
              <a:srgbClr val="922B2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38912" y="2112264"/>
            <a:ext cx="25146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🚪  MDR / P-glikoprotein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438912" y="2450592"/>
            <a:ext cx="2505456" cy="78638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MDR1 (ABCB1) pumpa aktivno izbacuje citostatike iz ćelije. Ekspresija raste pod pritiskom hemioterapije. → ↓ intracelularna koncentracija leka.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3163824" y="2103120"/>
            <a:ext cx="265176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C9E8D4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3163824" y="2103120"/>
            <a:ext cx="2651760" cy="320040"/>
          </a:xfrm>
          <a:prstGeom prst="rect">
            <a:avLst/>
          </a:prstGeom>
          <a:solidFill>
            <a:srgbClr val="8B0000"/>
          </a:solidFill>
          <a:ln w="12700">
            <a:solidFill>
              <a:srgbClr val="8B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3255264" y="2112264"/>
            <a:ext cx="25146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🔧  Poboljšana DNK popravka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3255264" y="2450592"/>
            <a:ext cx="2505456" cy="78638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MGMT metiltransferaza: uklanja alkil grupe iz O6-guanina (rezistencija na alkilirajuće agense). NER i BER putevi ubrzavaju popravku platinskih adukata.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5980176" y="2103120"/>
            <a:ext cx="265176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C9E8D4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5980176" y="2103120"/>
            <a:ext cx="2651760" cy="320040"/>
          </a:xfrm>
          <a:prstGeom prst="rect">
            <a:avLst/>
          </a:prstGeom>
          <a:solidFill>
            <a:srgbClr val="9A5212"/>
          </a:solidFill>
          <a:ln w="12700">
            <a:solidFill>
              <a:srgbClr val="9A521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071616" y="2112264"/>
            <a:ext cx="25146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⚗️  Promena metabolizma leka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6071616" y="2450592"/>
            <a:ext cx="2505456" cy="78638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Smanjena aktivacija (prodrug aktivacija), ubrzana inaktivacija (CYP450 enzimi). Primer: smanjena ekspresija deoksicitidinkinnaze → rezistencija na Gemcitabin.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347472" y="3419856"/>
            <a:ext cx="265176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C9E8D4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347472" y="3419856"/>
            <a:ext cx="2651760" cy="320040"/>
          </a:xfrm>
          <a:prstGeom prst="rect">
            <a:avLst/>
          </a:prstGeom>
          <a:solidFill>
            <a:srgbClr val="7B241C"/>
          </a:solidFill>
          <a:ln w="12700">
            <a:solidFill>
              <a:srgbClr val="7B241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438912" y="3429000"/>
            <a:ext cx="25146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🛡️  Mutacija ciljnog proteina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438912" y="3767328"/>
            <a:ext cx="2505456" cy="78638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Tačkaste mutacije u ciljanom proteinu smanjuju afinitet. Primer: T315I mutacija BCR-ABL → rezistencija na Imatinib. Rešenje: Ponatinib (3. generacija TKI).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3163824" y="3419856"/>
            <a:ext cx="265176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C9E8D4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3163824" y="3419856"/>
            <a:ext cx="2651760" cy="320040"/>
          </a:xfrm>
          <a:prstGeom prst="rect">
            <a:avLst/>
          </a:prstGeom>
          <a:solidFill>
            <a:srgbClr val="1A6B4A"/>
          </a:solidFill>
          <a:ln w="1270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3255264" y="3429000"/>
            <a:ext cx="25146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🔄  Deregulisana apoptoza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3255264" y="3767328"/>
            <a:ext cx="2505456" cy="78638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Preterana ekspresija antiapoptotskih proteina (BCL-2, BCL-XL). Gubitak funkcionalnog p53 → ćelija ne odgovara na oštećenje DNK. MDM2 amplifikacija.</a:t>
            </a:r>
            <a:endParaRPr lang="en-US" sz="850" dirty="0"/>
          </a:p>
        </p:txBody>
      </p:sp>
      <p:sp>
        <p:nvSpPr>
          <p:cNvPr id="33" name="Shape 31"/>
          <p:cNvSpPr/>
          <p:nvPr/>
        </p:nvSpPr>
        <p:spPr>
          <a:xfrm>
            <a:off x="5980176" y="3419856"/>
            <a:ext cx="265176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C9E8D4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4" name="Shape 32"/>
          <p:cNvSpPr/>
          <p:nvPr/>
        </p:nvSpPr>
        <p:spPr>
          <a:xfrm>
            <a:off x="5980176" y="3419856"/>
            <a:ext cx="2651760" cy="320040"/>
          </a:xfrm>
          <a:prstGeom prst="rect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6071616" y="3429000"/>
            <a:ext cx="25146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🌀  Strategije prevazilaženja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071616" y="3767328"/>
            <a:ext cx="2505456" cy="78638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Kombinovana hemioterapija (smanjuje selekcioni pritisak). Sekvencijalna terapija. Inhibitori MDR pumpi. Nova generacija TKI. PARP inhibitori + DNK oštećenje.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4983480" y="4608576"/>
            <a:ext cx="3931920" cy="402336"/>
          </a:xfrm>
          <a:prstGeom prst="rect">
            <a:avLst/>
          </a:prstGeom>
          <a:solidFill>
            <a:srgbClr val="EBF5EE"/>
          </a:solidFill>
          <a:ln w="2032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5065776" y="4626864"/>
            <a:ext cx="3785616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750" i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Izvor: Holohan C et al. – Nat Rev Cancer. 2013;13(10):714-726.</a:t>
            </a:r>
            <a:endParaRPr lang="en-US" sz="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B3D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097280" y="-1097280"/>
            <a:ext cx="5029200" cy="5029200"/>
          </a:xfrm>
          <a:prstGeom prst="ellipse">
            <a:avLst/>
          </a:prstGeom>
          <a:solidFill>
            <a:srgbClr val="1A6B4A">
              <a:alpha val="20000"/>
            </a:srgbClr>
          </a:solidFill>
          <a:ln w="1270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6583680" y="2560320"/>
            <a:ext cx="4114800" cy="4114800"/>
          </a:xfrm>
          <a:prstGeom prst="ellipse">
            <a:avLst/>
          </a:prstGeom>
          <a:solidFill>
            <a:srgbClr val="1E8449">
              <a:alpha val="15000"/>
            </a:srgbClr>
          </a:solidFill>
          <a:ln w="12700">
            <a:solidFill>
              <a:srgbClr val="1E844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0" y="4654296"/>
            <a:ext cx="9144000" cy="489204"/>
          </a:xfrm>
          <a:prstGeom prst="rect">
            <a:avLst/>
          </a:prstGeom>
          <a:solidFill>
            <a:srgbClr val="1A6B4A"/>
          </a:solidFill>
          <a:ln w="1270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38912" y="25603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kern="0" spc="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ZAKLJUČAK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438912" y="822960"/>
            <a:ext cx="4572000" cy="36576"/>
          </a:xfrm>
          <a:prstGeom prst="rect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38912" y="932688"/>
            <a:ext cx="8321040" cy="612648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D5F5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📖  Citostatici su heterogena grupa lekova koja zajednički inhibira proliferaciju tumorskih ćelija mehanizmima oštećenja DNK, interferiranjem s mitotskim vretenima ili blokadom signalnih puteva.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38912" y="1618488"/>
            <a:ext cx="8321040" cy="612648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9D6B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🗂  Klasifikacija obuhvata: alkilirajuće agense, antimetabolite, biljne alkaloide, tumorske antibiotike, inhibitore topoizomeraze te savremenu ciljanu i biološku terapiju (TKI, mAb, PARP inhibitori).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38912" y="2304288"/>
            <a:ext cx="8321040" cy="612648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D5F5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🔬  Svaka klasa poseduje specifičan mehanizam dejstva: od kovalentnog unakrsnog umrežavanja DNK (alkilirajući) do stabilizacije mikrotubula (taksani) i inhibicije EGFR/BCR-ABL (TKI).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38912" y="2990088"/>
            <a:ext cx="8321040" cy="612648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9D6B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🔄  Fazna specifičnost citostatika određuje optimalan raspored doziranja; kombinovani protokoli iskorišćavaju komplementarne faze ciklusa radi sinergijskog efekta.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38912" y="3675888"/>
            <a:ext cx="8321040" cy="612648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D5F5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 Rezistencija ostaje glavni izazov – razumevanje MDR mehanizama, mutacija ciljnog proteina i deregulisane apoptoze ključno je za razvoj novih terapijskih strategija.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983480" y="4608576"/>
            <a:ext cx="3931920" cy="402336"/>
          </a:xfrm>
          <a:prstGeom prst="rect">
            <a:avLst/>
          </a:prstGeom>
          <a:solidFill>
            <a:srgbClr val="EBF5EE"/>
          </a:solidFill>
          <a:ln w="2032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065776" y="4626864"/>
            <a:ext cx="3785616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750" i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Izvor: WHO Model List of Essential Medicines, 23rd List (2023).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24128"/>
          </a:xfrm>
          <a:prstGeom prst="rect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1024128"/>
          </a:xfrm>
          <a:prstGeom prst="rect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1024128"/>
            <a:ext cx="9144000" cy="45720"/>
          </a:xfrm>
          <a:prstGeom prst="rect">
            <a:avLst/>
          </a:prstGeom>
          <a:solidFill>
            <a:srgbClr val="1A6B4A"/>
          </a:solidFill>
          <a:ln w="1270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47472" y="91440"/>
            <a:ext cx="8503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Istorija i definicija citostatika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347472" y="676656"/>
            <a:ext cx="8503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i="1" dirty="0">
                <a:solidFill>
                  <a:srgbClr val="A9D6B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 bojnih otrova do savremene onkološke farmakoterapije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347472" y="1170432"/>
            <a:ext cx="8449056" cy="658368"/>
          </a:xfrm>
          <a:prstGeom prst="rect">
            <a:avLst/>
          </a:prstGeom>
          <a:solidFill>
            <a:srgbClr val="EAF7EF"/>
          </a:solidFill>
          <a:ln w="2286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75488" y="1188720"/>
            <a:ext cx="8229600" cy="612648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Citostatici </a:t>
            </a:r>
            <a:r>
              <a:rPr lang="en-US" sz="115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(grč. kytos – ćelija; statikos – zaustavljanje) su farmakološki agensi koji inhibiraju proliferaciju malignih ćelija. Deluju na ćelijski ciklus – inhibišu deobu, uzrokuju apoptozu ili oštećuju DNK nepopravljivo.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347472" y="1993392"/>
            <a:ext cx="1280160" cy="822960"/>
          </a:xfrm>
          <a:prstGeom prst="rect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47472" y="2048256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1943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38912" y="2340864"/>
            <a:ext cx="1097280" cy="27432"/>
          </a:xfrm>
          <a:prstGeom prst="rect">
            <a:avLst/>
          </a:prstGeom>
          <a:solidFill>
            <a:srgbClr val="FFFFFF">
              <a:alpha val="40000"/>
            </a:srgbClr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02336" y="2395728"/>
            <a:ext cx="1170432" cy="365760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780" dirty="0">
                <a:solidFill>
                  <a:srgbClr val="D5F5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Sumpor iprit (nitrogen mustard) – prvi citostatik otkriven slučajno</a:t>
            </a:r>
            <a:endParaRPr lang="en-US" sz="780" dirty="0"/>
          </a:p>
        </p:txBody>
      </p:sp>
      <p:sp>
        <p:nvSpPr>
          <p:cNvPr id="13" name="Shape 11"/>
          <p:cNvSpPr/>
          <p:nvPr/>
        </p:nvSpPr>
        <p:spPr>
          <a:xfrm>
            <a:off x="1645920" y="2404872"/>
            <a:ext cx="109728" cy="0"/>
          </a:xfrm>
          <a:prstGeom prst="line">
            <a:avLst/>
          </a:prstGeom>
          <a:noFill/>
          <a:ln w="2540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1773936" y="1993392"/>
            <a:ext cx="1280160" cy="822960"/>
          </a:xfrm>
          <a:prstGeom prst="rect">
            <a:avLst/>
          </a:prstGeom>
          <a:solidFill>
            <a:srgbClr val="1A6B4A"/>
          </a:solidFill>
          <a:ln w="12700">
            <a:solidFill>
              <a:srgbClr val="1A6B4A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1773936" y="2048256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1948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1865376" y="2340864"/>
            <a:ext cx="1097280" cy="27432"/>
          </a:xfrm>
          <a:prstGeom prst="rect">
            <a:avLst/>
          </a:prstGeom>
          <a:solidFill>
            <a:srgbClr val="FFFFFF">
              <a:alpha val="40000"/>
            </a:srgbClr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1828800" y="2395728"/>
            <a:ext cx="1170432" cy="365760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780" dirty="0">
                <a:solidFill>
                  <a:srgbClr val="D5F5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Aminopterin – prvi antifolat, uspeh u pedijatrijske leukemije</a:t>
            </a:r>
            <a:endParaRPr lang="en-US" sz="780" dirty="0"/>
          </a:p>
        </p:txBody>
      </p:sp>
      <p:sp>
        <p:nvSpPr>
          <p:cNvPr id="18" name="Shape 16"/>
          <p:cNvSpPr/>
          <p:nvPr/>
        </p:nvSpPr>
        <p:spPr>
          <a:xfrm>
            <a:off x="3072384" y="2404872"/>
            <a:ext cx="109728" cy="0"/>
          </a:xfrm>
          <a:prstGeom prst="line">
            <a:avLst/>
          </a:prstGeom>
          <a:noFill/>
          <a:ln w="2540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3200400" y="1993392"/>
            <a:ext cx="1280160" cy="822960"/>
          </a:xfrm>
          <a:prstGeom prst="rect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3200400" y="2048256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1957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3291840" y="2340864"/>
            <a:ext cx="1097280" cy="27432"/>
          </a:xfrm>
          <a:prstGeom prst="rect">
            <a:avLst/>
          </a:prstGeom>
          <a:solidFill>
            <a:srgbClr val="FFFFFF">
              <a:alpha val="40000"/>
            </a:srgbClr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3255264" y="2395728"/>
            <a:ext cx="1170432" cy="365760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780" dirty="0">
                <a:solidFill>
                  <a:srgbClr val="D5F5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5-Fluorouracil (5-FU) – uveden za kolorektalni karcinom</a:t>
            </a:r>
            <a:endParaRPr lang="en-US" sz="780" dirty="0"/>
          </a:p>
        </p:txBody>
      </p:sp>
      <p:sp>
        <p:nvSpPr>
          <p:cNvPr id="23" name="Shape 21"/>
          <p:cNvSpPr/>
          <p:nvPr/>
        </p:nvSpPr>
        <p:spPr>
          <a:xfrm>
            <a:off x="4498848" y="2404872"/>
            <a:ext cx="109728" cy="0"/>
          </a:xfrm>
          <a:prstGeom prst="line">
            <a:avLst/>
          </a:prstGeom>
          <a:noFill/>
          <a:ln w="2540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4626864" y="1993392"/>
            <a:ext cx="1280160" cy="822960"/>
          </a:xfrm>
          <a:prstGeom prst="rect">
            <a:avLst/>
          </a:prstGeom>
          <a:solidFill>
            <a:srgbClr val="B7770D"/>
          </a:solidFill>
          <a:ln w="12700">
            <a:solidFill>
              <a:srgbClr val="B7770D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4626864" y="2048256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1965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4718304" y="2340864"/>
            <a:ext cx="1097280" cy="27432"/>
          </a:xfrm>
          <a:prstGeom prst="rect">
            <a:avLst/>
          </a:prstGeom>
          <a:solidFill>
            <a:srgbClr val="FFFFFF">
              <a:alpha val="40000"/>
            </a:srgbClr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4681728" y="2395728"/>
            <a:ext cx="1170432" cy="365760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780" dirty="0">
                <a:solidFill>
                  <a:srgbClr val="D5F5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MOPP protokol – kombinovana hemioterapija Hodgkina</a:t>
            </a:r>
            <a:endParaRPr lang="en-US" sz="780" dirty="0"/>
          </a:p>
        </p:txBody>
      </p:sp>
      <p:sp>
        <p:nvSpPr>
          <p:cNvPr id="28" name="Shape 26"/>
          <p:cNvSpPr/>
          <p:nvPr/>
        </p:nvSpPr>
        <p:spPr>
          <a:xfrm>
            <a:off x="5925312" y="2404872"/>
            <a:ext cx="109728" cy="0"/>
          </a:xfrm>
          <a:prstGeom prst="line">
            <a:avLst/>
          </a:prstGeom>
          <a:noFill/>
          <a:ln w="2540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6053328" y="1993392"/>
            <a:ext cx="1280160" cy="822960"/>
          </a:xfrm>
          <a:prstGeom prst="rect">
            <a:avLst/>
          </a:prstGeom>
          <a:solidFill>
            <a:srgbClr val="1A7F5A"/>
          </a:solidFill>
          <a:ln w="12700">
            <a:solidFill>
              <a:srgbClr val="1A7F5A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6053328" y="2048256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1978</a:t>
            </a:r>
            <a:endParaRPr lang="en-US" sz="1300" dirty="0"/>
          </a:p>
        </p:txBody>
      </p:sp>
      <p:sp>
        <p:nvSpPr>
          <p:cNvPr id="31" name="Shape 29"/>
          <p:cNvSpPr/>
          <p:nvPr/>
        </p:nvSpPr>
        <p:spPr>
          <a:xfrm>
            <a:off x="6144768" y="2340864"/>
            <a:ext cx="1097280" cy="27432"/>
          </a:xfrm>
          <a:prstGeom prst="rect">
            <a:avLst/>
          </a:prstGeom>
          <a:solidFill>
            <a:srgbClr val="FFFFFF">
              <a:alpha val="40000"/>
            </a:srgbClr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6108192" y="2395728"/>
            <a:ext cx="1170432" cy="365760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780" dirty="0">
                <a:solidFill>
                  <a:srgbClr val="D5F5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Cisplatin odobren za karcinom testisa</a:t>
            </a:r>
            <a:endParaRPr lang="en-US" sz="780" dirty="0"/>
          </a:p>
        </p:txBody>
      </p:sp>
      <p:sp>
        <p:nvSpPr>
          <p:cNvPr id="33" name="Shape 31"/>
          <p:cNvSpPr/>
          <p:nvPr/>
        </p:nvSpPr>
        <p:spPr>
          <a:xfrm>
            <a:off x="7351776" y="2404872"/>
            <a:ext cx="109728" cy="0"/>
          </a:xfrm>
          <a:prstGeom prst="line">
            <a:avLst/>
          </a:prstGeom>
          <a:noFill/>
          <a:ln w="2540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Shape 32"/>
          <p:cNvSpPr/>
          <p:nvPr/>
        </p:nvSpPr>
        <p:spPr>
          <a:xfrm>
            <a:off x="7479792" y="1993392"/>
            <a:ext cx="1280160" cy="822960"/>
          </a:xfrm>
          <a:prstGeom prst="rect">
            <a:avLst/>
          </a:prstGeom>
          <a:solidFill>
            <a:srgbClr val="0E7A5E"/>
          </a:solidFill>
          <a:ln w="12700">
            <a:solidFill>
              <a:srgbClr val="0E7A5E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7479792" y="2048256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2001</a:t>
            </a:r>
            <a:endParaRPr lang="en-US" sz="1300" dirty="0"/>
          </a:p>
        </p:txBody>
      </p:sp>
      <p:sp>
        <p:nvSpPr>
          <p:cNvPr id="36" name="Shape 34"/>
          <p:cNvSpPr/>
          <p:nvPr/>
        </p:nvSpPr>
        <p:spPr>
          <a:xfrm>
            <a:off x="7571232" y="2340864"/>
            <a:ext cx="1097280" cy="27432"/>
          </a:xfrm>
          <a:prstGeom prst="rect">
            <a:avLst/>
          </a:prstGeom>
          <a:solidFill>
            <a:srgbClr val="FFFFFF">
              <a:alpha val="40000"/>
            </a:srgbClr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7534656" y="2395728"/>
            <a:ext cx="1170432" cy="365760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780" dirty="0">
                <a:solidFill>
                  <a:srgbClr val="D5F5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Imatinib (Gleevec) – era ciljane molekularne terapije</a:t>
            </a:r>
            <a:endParaRPr lang="en-US" sz="780" dirty="0"/>
          </a:p>
        </p:txBody>
      </p:sp>
      <p:sp>
        <p:nvSpPr>
          <p:cNvPr id="38" name="Shape 36"/>
          <p:cNvSpPr/>
          <p:nvPr/>
        </p:nvSpPr>
        <p:spPr>
          <a:xfrm>
            <a:off x="347472" y="2944368"/>
            <a:ext cx="4078224" cy="1463040"/>
          </a:xfrm>
          <a:prstGeom prst="rect">
            <a:avLst/>
          </a:prstGeom>
          <a:solidFill>
            <a:srgbClr val="FFFFFF"/>
          </a:solidFill>
          <a:ln w="12700">
            <a:solidFill>
              <a:srgbClr val="C9E8D4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9" name="Shape 37"/>
          <p:cNvSpPr/>
          <p:nvPr/>
        </p:nvSpPr>
        <p:spPr>
          <a:xfrm>
            <a:off x="347472" y="2944368"/>
            <a:ext cx="4078224" cy="347472"/>
          </a:xfrm>
          <a:prstGeom prst="rect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457200" y="2953512"/>
            <a:ext cx="389534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Citotoksično vs. Citostatično</a:t>
            </a:r>
            <a:endParaRPr lang="en-US" sz="1050" dirty="0"/>
          </a:p>
        </p:txBody>
      </p:sp>
      <p:sp>
        <p:nvSpPr>
          <p:cNvPr id="41" name="Text 39"/>
          <p:cNvSpPr/>
          <p:nvPr/>
        </p:nvSpPr>
        <p:spPr>
          <a:xfrm>
            <a:off x="457200" y="3328416"/>
            <a:ext cx="3895344" cy="10058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Citotoksično: direktno ubija ćelije (nekroza/apoptoza)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Citostatično: zaustavlja deobu bez trenutnog ubijanja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Savremeni lekovi često imaju oba svojstva</a:t>
            </a:r>
            <a:endParaRPr lang="en-US" sz="950" dirty="0"/>
          </a:p>
        </p:txBody>
      </p:sp>
      <p:sp>
        <p:nvSpPr>
          <p:cNvPr id="42" name="Shape 40"/>
          <p:cNvSpPr/>
          <p:nvPr/>
        </p:nvSpPr>
        <p:spPr>
          <a:xfrm>
            <a:off x="4645152" y="2944368"/>
            <a:ext cx="4078224" cy="1463040"/>
          </a:xfrm>
          <a:prstGeom prst="rect">
            <a:avLst/>
          </a:prstGeom>
          <a:solidFill>
            <a:srgbClr val="FFFFFF"/>
          </a:solidFill>
          <a:ln w="12700">
            <a:solidFill>
              <a:srgbClr val="C9E8D4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3" name="Shape 41"/>
          <p:cNvSpPr/>
          <p:nvPr/>
        </p:nvSpPr>
        <p:spPr>
          <a:xfrm>
            <a:off x="4645152" y="2944368"/>
            <a:ext cx="4078224" cy="347472"/>
          </a:xfrm>
          <a:prstGeom prst="rect">
            <a:avLst/>
          </a:prstGeom>
          <a:solidFill>
            <a:srgbClr val="1A6B4A"/>
          </a:solidFill>
          <a:ln w="1270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2"/>
          <p:cNvSpPr/>
          <p:nvPr/>
        </p:nvSpPr>
        <p:spPr>
          <a:xfrm>
            <a:off x="4754880" y="2953512"/>
            <a:ext cx="389534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Hemioterapija vs. Ciljana terapija</a:t>
            </a:r>
            <a:endParaRPr lang="en-US" sz="1050" dirty="0"/>
          </a:p>
        </p:txBody>
      </p:sp>
      <p:sp>
        <p:nvSpPr>
          <p:cNvPr id="45" name="Text 43"/>
          <p:cNvSpPr/>
          <p:nvPr/>
        </p:nvSpPr>
        <p:spPr>
          <a:xfrm>
            <a:off x="4754880" y="3328416"/>
            <a:ext cx="3895344" cy="10058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Hemioterapija: neselektivno oštećuje sve ćelije u deobi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Ciljana terapija: specifičan molekularni target (receptor, enzim)</a:t>
            </a:r>
            <a:endParaRPr lang="en-US" sz="950" dirty="0"/>
          </a:p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Imunoterapija: aktivacija sopstvenog imunskog sistema</a:t>
            </a:r>
            <a:endParaRPr lang="en-US" sz="950" dirty="0"/>
          </a:p>
        </p:txBody>
      </p:sp>
      <p:sp>
        <p:nvSpPr>
          <p:cNvPr id="46" name="Shape 44"/>
          <p:cNvSpPr/>
          <p:nvPr/>
        </p:nvSpPr>
        <p:spPr>
          <a:xfrm>
            <a:off x="4983480" y="4608576"/>
            <a:ext cx="3931920" cy="402336"/>
          </a:xfrm>
          <a:prstGeom prst="rect">
            <a:avLst/>
          </a:prstGeom>
          <a:solidFill>
            <a:srgbClr val="EBF5EE"/>
          </a:solidFill>
          <a:ln w="2032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45"/>
          <p:cNvSpPr/>
          <p:nvPr/>
        </p:nvSpPr>
        <p:spPr>
          <a:xfrm>
            <a:off x="5065776" y="4626864"/>
            <a:ext cx="3785616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750" i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Izvor: DeVita VT et al. – Cancer: Principles and Practice of Oncology, 11th Ed. (2019).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24128"/>
          </a:xfrm>
          <a:prstGeom prst="rect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1024128"/>
          </a:xfrm>
          <a:prstGeom prst="rect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1024128"/>
            <a:ext cx="9144000" cy="45720"/>
          </a:xfrm>
          <a:prstGeom prst="rect">
            <a:avLst/>
          </a:prstGeom>
          <a:solidFill>
            <a:srgbClr val="1A6B4A"/>
          </a:solidFill>
          <a:ln w="1270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47472" y="91440"/>
            <a:ext cx="8503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Klasifikacija citostatika – I deo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347472" y="676656"/>
            <a:ext cx="8503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i="1" dirty="0">
                <a:solidFill>
                  <a:srgbClr val="A9D6B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Alkilirajući agensi i antimetaboliti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347472" y="1170432"/>
            <a:ext cx="4160520" cy="3639312"/>
          </a:xfrm>
          <a:prstGeom prst="rect">
            <a:avLst/>
          </a:prstGeom>
          <a:solidFill>
            <a:srgbClr val="FFFFFF"/>
          </a:solidFill>
          <a:ln w="12700">
            <a:solidFill>
              <a:srgbClr val="C9E8D4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347472" y="1170432"/>
            <a:ext cx="4160520" cy="347472"/>
          </a:xfrm>
          <a:prstGeom prst="rect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57200" y="1179576"/>
            <a:ext cx="3977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I. Alkilirajući agensi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457200" y="1554480"/>
            <a:ext cx="3977640" cy="31821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0" indent="0">
              <a:buNone/>
            </a:pP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402336" y="1600200"/>
            <a:ext cx="128016" cy="402336"/>
          </a:xfrm>
          <a:prstGeom prst="rect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85216" y="1600200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Nitrogen mustardi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585216" y="1801368"/>
            <a:ext cx="3840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Ciklofosfamid, Ifosfamid, Melfalan, Hlorambucil</a:t>
            </a:r>
            <a:endParaRPr lang="en-US" sz="880" dirty="0"/>
          </a:p>
        </p:txBody>
      </p:sp>
      <p:sp>
        <p:nvSpPr>
          <p:cNvPr id="14" name="Shape 12"/>
          <p:cNvSpPr/>
          <p:nvPr/>
        </p:nvSpPr>
        <p:spPr>
          <a:xfrm>
            <a:off x="402336" y="2130552"/>
            <a:ext cx="128016" cy="402336"/>
          </a:xfrm>
          <a:prstGeom prst="rect">
            <a:avLst/>
          </a:prstGeom>
          <a:solidFill>
            <a:srgbClr val="1A6B4A"/>
          </a:solidFill>
          <a:ln w="1270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585216" y="2130552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Nitrozouree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585216" y="2331720"/>
            <a:ext cx="3840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Karmustin (BCNU), Lomustin (CCNU), Streptozocin</a:t>
            </a:r>
            <a:endParaRPr lang="en-US" sz="880" dirty="0"/>
          </a:p>
        </p:txBody>
      </p:sp>
      <p:sp>
        <p:nvSpPr>
          <p:cNvPr id="17" name="Shape 15"/>
          <p:cNvSpPr/>
          <p:nvPr/>
        </p:nvSpPr>
        <p:spPr>
          <a:xfrm>
            <a:off x="402336" y="2660904"/>
            <a:ext cx="128016" cy="402336"/>
          </a:xfrm>
          <a:prstGeom prst="rect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85216" y="2660904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E84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Alkil sulfonati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85216" y="2862072"/>
            <a:ext cx="3840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Busulfan – hronična mijeloidna leukemija</a:t>
            </a:r>
            <a:endParaRPr lang="en-US" sz="880" dirty="0"/>
          </a:p>
        </p:txBody>
      </p:sp>
      <p:sp>
        <p:nvSpPr>
          <p:cNvPr id="20" name="Shape 18"/>
          <p:cNvSpPr/>
          <p:nvPr/>
        </p:nvSpPr>
        <p:spPr>
          <a:xfrm>
            <a:off x="402336" y="3191256"/>
            <a:ext cx="128016" cy="402336"/>
          </a:xfrm>
          <a:prstGeom prst="rect">
            <a:avLst/>
          </a:prstGeom>
          <a:solidFill>
            <a:srgbClr val="1A7F5A"/>
          </a:solidFill>
          <a:ln w="12700">
            <a:solidFill>
              <a:srgbClr val="1A7F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585216" y="319125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7F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Platinski derivati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585216" y="3392424"/>
            <a:ext cx="3840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Cisplatin, Karboplatin, Oksaliplatin</a:t>
            </a:r>
            <a:endParaRPr lang="en-US" sz="880" dirty="0"/>
          </a:p>
        </p:txBody>
      </p:sp>
      <p:sp>
        <p:nvSpPr>
          <p:cNvPr id="23" name="Shape 21"/>
          <p:cNvSpPr/>
          <p:nvPr/>
        </p:nvSpPr>
        <p:spPr>
          <a:xfrm>
            <a:off x="402336" y="3721608"/>
            <a:ext cx="128016" cy="402336"/>
          </a:xfrm>
          <a:prstGeom prst="rect">
            <a:avLst/>
          </a:prstGeom>
          <a:solidFill>
            <a:srgbClr val="0E7A5E"/>
          </a:solidFill>
          <a:ln w="12700">
            <a:solidFill>
              <a:srgbClr val="0E7A5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585216" y="3721608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E7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Triazenski derivati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585216" y="3922776"/>
            <a:ext cx="3840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Dakarbazin (DTIC), Temozolomid</a:t>
            </a:r>
            <a:endParaRPr lang="en-US" sz="880" dirty="0"/>
          </a:p>
        </p:txBody>
      </p:sp>
      <p:sp>
        <p:nvSpPr>
          <p:cNvPr id="26" name="Shape 24"/>
          <p:cNvSpPr/>
          <p:nvPr/>
        </p:nvSpPr>
        <p:spPr>
          <a:xfrm>
            <a:off x="347472" y="4572000"/>
            <a:ext cx="4160520" cy="0"/>
          </a:xfrm>
          <a:prstGeom prst="rect">
            <a:avLst/>
          </a:prstGeom>
          <a:solidFill>
            <a:srgbClr val="EAF7EF"/>
          </a:solidFill>
          <a:ln w="1270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374904" y="4197412"/>
            <a:ext cx="405993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⚙  Mehanizam: kovalentno vezuju alkil grupu za N7 guanina DNK → unakrsno umrežavanje → zastoj replikacije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4663440" y="1170432"/>
            <a:ext cx="4133088" cy="3639312"/>
          </a:xfrm>
          <a:prstGeom prst="rect">
            <a:avLst/>
          </a:prstGeom>
          <a:solidFill>
            <a:srgbClr val="FFFFFF"/>
          </a:solidFill>
          <a:ln w="12700">
            <a:solidFill>
              <a:srgbClr val="C9E8D4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4663440" y="1170432"/>
            <a:ext cx="4133088" cy="347472"/>
          </a:xfrm>
          <a:prstGeom prst="rect">
            <a:avLst/>
          </a:prstGeom>
          <a:solidFill>
            <a:srgbClr val="B7770D"/>
          </a:solidFill>
          <a:ln w="12700">
            <a:solidFill>
              <a:srgbClr val="B7770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4773168" y="1179576"/>
            <a:ext cx="39502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II. Antimetaboliti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4773168" y="1554480"/>
            <a:ext cx="3950208" cy="31821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0" indent="0">
              <a:buNone/>
            </a:pP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4718304" y="1600200"/>
            <a:ext cx="128016" cy="402336"/>
          </a:xfrm>
          <a:prstGeom prst="rect">
            <a:avLst/>
          </a:prstGeom>
          <a:solidFill>
            <a:srgbClr val="B7770D"/>
          </a:solidFill>
          <a:ln w="12700">
            <a:solidFill>
              <a:srgbClr val="B7770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4901184" y="1600200"/>
            <a:ext cx="38221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B777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Antifolati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4901184" y="1801368"/>
            <a:ext cx="38221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Metotreksat (MTX), Pemetreksed, Ralitreksed</a:t>
            </a:r>
            <a:endParaRPr lang="en-US" sz="880" dirty="0"/>
          </a:p>
        </p:txBody>
      </p:sp>
      <p:sp>
        <p:nvSpPr>
          <p:cNvPr id="35" name="Shape 33"/>
          <p:cNvSpPr/>
          <p:nvPr/>
        </p:nvSpPr>
        <p:spPr>
          <a:xfrm>
            <a:off x="4718304" y="2130552"/>
            <a:ext cx="128016" cy="402336"/>
          </a:xfrm>
          <a:prstGeom prst="rect">
            <a:avLst/>
          </a:prstGeom>
          <a:solidFill>
            <a:srgbClr val="CA6F1E"/>
          </a:solidFill>
          <a:ln w="12700">
            <a:solidFill>
              <a:srgbClr val="CA6F1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4901184" y="2130552"/>
            <a:ext cx="38221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A6F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Pirimidinski analozi</a:t>
            </a:r>
            <a:endParaRPr lang="en-US" sz="950" dirty="0"/>
          </a:p>
        </p:txBody>
      </p:sp>
      <p:sp>
        <p:nvSpPr>
          <p:cNvPr id="37" name="Text 35"/>
          <p:cNvSpPr/>
          <p:nvPr/>
        </p:nvSpPr>
        <p:spPr>
          <a:xfrm>
            <a:off x="4901184" y="2331720"/>
            <a:ext cx="38221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5-Fluorouracil (5-FU), Kapecitabin, Citarabin, Gemcitabin</a:t>
            </a:r>
            <a:endParaRPr lang="en-US" sz="880" dirty="0"/>
          </a:p>
        </p:txBody>
      </p:sp>
      <p:sp>
        <p:nvSpPr>
          <p:cNvPr id="38" name="Shape 36"/>
          <p:cNvSpPr/>
          <p:nvPr/>
        </p:nvSpPr>
        <p:spPr>
          <a:xfrm>
            <a:off x="4718304" y="2660904"/>
            <a:ext cx="128016" cy="402336"/>
          </a:xfrm>
          <a:prstGeom prst="rect">
            <a:avLst/>
          </a:prstGeom>
          <a:solidFill>
            <a:srgbClr val="9A5212"/>
          </a:solidFill>
          <a:ln w="12700">
            <a:solidFill>
              <a:srgbClr val="9A521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7"/>
          <p:cNvSpPr/>
          <p:nvPr/>
        </p:nvSpPr>
        <p:spPr>
          <a:xfrm>
            <a:off x="4901184" y="2660904"/>
            <a:ext cx="38221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9A52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Purinski analozi</a:t>
            </a:r>
            <a:endParaRPr lang="en-US" sz="950" dirty="0"/>
          </a:p>
        </p:txBody>
      </p:sp>
      <p:sp>
        <p:nvSpPr>
          <p:cNvPr id="40" name="Text 38"/>
          <p:cNvSpPr/>
          <p:nvPr/>
        </p:nvSpPr>
        <p:spPr>
          <a:xfrm>
            <a:off x="4901184" y="2862072"/>
            <a:ext cx="38221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6-Merkaptopurin, Kladribin, Fludarabin, Nelarabin</a:t>
            </a:r>
            <a:endParaRPr lang="en-US" sz="880" dirty="0"/>
          </a:p>
        </p:txBody>
      </p:sp>
      <p:sp>
        <p:nvSpPr>
          <p:cNvPr id="41" name="Shape 39"/>
          <p:cNvSpPr/>
          <p:nvPr/>
        </p:nvSpPr>
        <p:spPr>
          <a:xfrm>
            <a:off x="4718304" y="3191256"/>
            <a:ext cx="128016" cy="402336"/>
          </a:xfrm>
          <a:prstGeom prst="rect">
            <a:avLst/>
          </a:prstGeom>
          <a:solidFill>
            <a:srgbClr val="7E5109"/>
          </a:solidFill>
          <a:ln w="12700">
            <a:solidFill>
              <a:srgbClr val="7E510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40"/>
          <p:cNvSpPr/>
          <p:nvPr/>
        </p:nvSpPr>
        <p:spPr>
          <a:xfrm>
            <a:off x="4901184" y="3191256"/>
            <a:ext cx="38221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7E51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Analozi deoksiadenozina</a:t>
            </a:r>
            <a:endParaRPr lang="en-US" sz="950" dirty="0"/>
          </a:p>
        </p:txBody>
      </p:sp>
      <p:sp>
        <p:nvSpPr>
          <p:cNvPr id="43" name="Text 41"/>
          <p:cNvSpPr/>
          <p:nvPr/>
        </p:nvSpPr>
        <p:spPr>
          <a:xfrm>
            <a:off x="4901184" y="3392424"/>
            <a:ext cx="38221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Kladribin, Pentostatin – hairy cell leukemia</a:t>
            </a:r>
            <a:endParaRPr lang="en-US" sz="880" dirty="0"/>
          </a:p>
        </p:txBody>
      </p:sp>
      <p:sp>
        <p:nvSpPr>
          <p:cNvPr id="44" name="Shape 42"/>
          <p:cNvSpPr/>
          <p:nvPr/>
        </p:nvSpPr>
        <p:spPr>
          <a:xfrm>
            <a:off x="4718304" y="3721608"/>
            <a:ext cx="128016" cy="402336"/>
          </a:xfrm>
          <a:prstGeom prst="rect">
            <a:avLst/>
          </a:prstGeom>
          <a:solidFill>
            <a:srgbClr val="6E4610"/>
          </a:solidFill>
          <a:ln w="12700">
            <a:solidFill>
              <a:srgbClr val="6E461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43"/>
          <p:cNvSpPr/>
          <p:nvPr/>
        </p:nvSpPr>
        <p:spPr>
          <a:xfrm>
            <a:off x="4901184" y="3721608"/>
            <a:ext cx="38221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E46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Inhibitori timidilat sintaze</a:t>
            </a:r>
            <a:endParaRPr lang="en-US" sz="950" dirty="0"/>
          </a:p>
        </p:txBody>
      </p:sp>
      <p:sp>
        <p:nvSpPr>
          <p:cNvPr id="46" name="Text 44"/>
          <p:cNvSpPr/>
          <p:nvPr/>
        </p:nvSpPr>
        <p:spPr>
          <a:xfrm>
            <a:off x="4901184" y="3922776"/>
            <a:ext cx="38221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Ralitreksed, Pemetreksed – mezoteliom, NSCLC</a:t>
            </a:r>
            <a:endParaRPr lang="en-US" sz="880" dirty="0"/>
          </a:p>
        </p:txBody>
      </p:sp>
      <p:sp>
        <p:nvSpPr>
          <p:cNvPr id="47" name="Text 45"/>
          <p:cNvSpPr/>
          <p:nvPr/>
        </p:nvSpPr>
        <p:spPr>
          <a:xfrm>
            <a:off x="4700016" y="4480560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7E51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⚙  Mehanizam: strukturni analozi prirodnih metabolita → inhibišu ključne enzime sinteze nukleotida i DNK</a:t>
            </a:r>
            <a:endParaRPr lang="en-US" sz="850" dirty="0"/>
          </a:p>
        </p:txBody>
      </p:sp>
      <p:sp>
        <p:nvSpPr>
          <p:cNvPr id="48" name="Shape 46"/>
          <p:cNvSpPr/>
          <p:nvPr/>
        </p:nvSpPr>
        <p:spPr>
          <a:xfrm>
            <a:off x="4901184" y="4900963"/>
            <a:ext cx="3931920" cy="164592"/>
          </a:xfrm>
          <a:prstGeom prst="rect">
            <a:avLst/>
          </a:prstGeom>
          <a:solidFill>
            <a:srgbClr val="EBF5EE"/>
          </a:solidFill>
          <a:ln w="2032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47"/>
          <p:cNvSpPr/>
          <p:nvPr/>
        </p:nvSpPr>
        <p:spPr>
          <a:xfrm>
            <a:off x="5010912" y="4798512"/>
            <a:ext cx="3785616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750" i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Izvor: Goodman &amp; Gilman's – The Pharmacological Basis of Therapeutics, 13th Ed. (2018).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468028-08BB-2ADA-8B1E-A4F494FCF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E5D4CB85-BCAC-787A-AD72-0D9229F9459F}"/>
              </a:ext>
            </a:extLst>
          </p:cNvPr>
          <p:cNvSpPr/>
          <p:nvPr/>
        </p:nvSpPr>
        <p:spPr>
          <a:xfrm>
            <a:off x="0" y="0"/>
            <a:ext cx="9144000" cy="1024128"/>
          </a:xfrm>
          <a:prstGeom prst="rect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0715FF05-8DBE-F54E-07FA-0DB39CC50A34}"/>
              </a:ext>
            </a:extLst>
          </p:cNvPr>
          <p:cNvSpPr/>
          <p:nvPr/>
        </p:nvSpPr>
        <p:spPr>
          <a:xfrm>
            <a:off x="0" y="0"/>
            <a:ext cx="164592" cy="1024128"/>
          </a:xfrm>
          <a:prstGeom prst="rect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78D2238A-90F2-9E21-56E9-FD1A220929A0}"/>
              </a:ext>
            </a:extLst>
          </p:cNvPr>
          <p:cNvSpPr/>
          <p:nvPr/>
        </p:nvSpPr>
        <p:spPr>
          <a:xfrm>
            <a:off x="0" y="1024128"/>
            <a:ext cx="9144000" cy="45720"/>
          </a:xfrm>
          <a:prstGeom prst="rect">
            <a:avLst/>
          </a:prstGeom>
          <a:solidFill>
            <a:srgbClr val="1A6B4A"/>
          </a:solidFill>
          <a:ln w="1270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C809B374-A948-4EB8-FAE2-7D6FFA2CC32A}"/>
              </a:ext>
            </a:extLst>
          </p:cNvPr>
          <p:cNvSpPr/>
          <p:nvPr/>
        </p:nvSpPr>
        <p:spPr>
          <a:xfrm>
            <a:off x="347472" y="91440"/>
            <a:ext cx="8503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sr-Latn-RS" sz="2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Objašnjenja</a:t>
            </a:r>
            <a:endParaRPr lang="en-US" sz="250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DE180B45-BF7A-FD60-D38F-644DB1D33CE9}"/>
              </a:ext>
            </a:extLst>
          </p:cNvPr>
          <p:cNvSpPr/>
          <p:nvPr/>
        </p:nvSpPr>
        <p:spPr>
          <a:xfrm>
            <a:off x="347472" y="676656"/>
            <a:ext cx="8503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i="1" dirty="0">
                <a:solidFill>
                  <a:srgbClr val="A9D6B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Alkilirajući agensi i antimetaboliti</a:t>
            </a:r>
            <a:endParaRPr lang="en-US" sz="115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BA427FE5-6666-1718-F080-B7A00495061A}"/>
              </a:ext>
            </a:extLst>
          </p:cNvPr>
          <p:cNvSpPr/>
          <p:nvPr/>
        </p:nvSpPr>
        <p:spPr>
          <a:xfrm>
            <a:off x="347472" y="1170432"/>
            <a:ext cx="4160520" cy="347472"/>
          </a:xfrm>
          <a:prstGeom prst="rect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4BB19D44-26AF-FA39-DD54-35738F31FD76}"/>
              </a:ext>
            </a:extLst>
          </p:cNvPr>
          <p:cNvSpPr/>
          <p:nvPr/>
        </p:nvSpPr>
        <p:spPr>
          <a:xfrm>
            <a:off x="457200" y="1179576"/>
            <a:ext cx="3977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r-Latn-R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TIMIDILAT SINTAZA</a:t>
            </a:r>
            <a:endParaRPr lang="en-US" sz="105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B62BBBED-333F-80C3-C83D-1D6DC5C8649C}"/>
              </a:ext>
            </a:extLst>
          </p:cNvPr>
          <p:cNvSpPr/>
          <p:nvPr/>
        </p:nvSpPr>
        <p:spPr>
          <a:xfrm>
            <a:off x="457200" y="1554480"/>
            <a:ext cx="3977640" cy="31821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0" indent="0">
              <a:buNone/>
            </a:pPr>
            <a:endParaRPr lang="en-US" sz="950" dirty="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6EE87B8C-8BE8-4FDE-F5A4-ED8AB3E424B4}"/>
              </a:ext>
            </a:extLst>
          </p:cNvPr>
          <p:cNvSpPr/>
          <p:nvPr/>
        </p:nvSpPr>
        <p:spPr>
          <a:xfrm>
            <a:off x="402336" y="1600200"/>
            <a:ext cx="128016" cy="402336"/>
          </a:xfrm>
          <a:prstGeom prst="rect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9A66D8B5-BA66-309E-B821-1135D6BA74D7}"/>
              </a:ext>
            </a:extLst>
          </p:cNvPr>
          <p:cNvSpPr/>
          <p:nvPr/>
        </p:nvSpPr>
        <p:spPr>
          <a:xfrm>
            <a:off x="585216" y="1600200"/>
            <a:ext cx="3840480" cy="1591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 err="1"/>
              <a:t>Timidilat</a:t>
            </a:r>
            <a:r>
              <a:rPr lang="en-US" sz="1000" b="1" dirty="0"/>
              <a:t> </a:t>
            </a:r>
            <a:r>
              <a:rPr lang="en-US" sz="1000" b="1" dirty="0" err="1"/>
              <a:t>sintaza</a:t>
            </a:r>
            <a:r>
              <a:rPr lang="en-US" sz="1000" b="1" dirty="0"/>
              <a:t> je </a:t>
            </a:r>
            <a:r>
              <a:rPr lang="en-US" sz="1000" b="1" dirty="0" err="1"/>
              <a:t>enzim</a:t>
            </a:r>
            <a:r>
              <a:rPr lang="en-US" sz="1000" b="1" dirty="0"/>
              <a:t> koji </a:t>
            </a:r>
            <a:r>
              <a:rPr lang="en-US" sz="1000" b="1" dirty="0" err="1"/>
              <a:t>katalizuje</a:t>
            </a:r>
            <a:r>
              <a:rPr lang="en-US" sz="1000" b="1" dirty="0"/>
              <a:t> </a:t>
            </a:r>
            <a:r>
              <a:rPr lang="en-US" sz="1000" b="1" dirty="0" err="1"/>
              <a:t>metilaciju</a:t>
            </a:r>
            <a:r>
              <a:rPr lang="en-US" sz="1000" b="1" dirty="0"/>
              <a:t> </a:t>
            </a:r>
            <a:r>
              <a:rPr lang="en-US" sz="1000" b="1" dirty="0" err="1"/>
              <a:t>dezoksiuridilata</a:t>
            </a:r>
            <a:r>
              <a:rPr lang="en-US" sz="1000" b="1" dirty="0"/>
              <a:t> u </a:t>
            </a:r>
            <a:r>
              <a:rPr lang="en-US" sz="1000" b="1" dirty="0" err="1"/>
              <a:t>dezoksitimidilat</a:t>
            </a:r>
            <a:r>
              <a:rPr lang="en-US" sz="1000" b="1" dirty="0"/>
              <a:t> </a:t>
            </a:r>
            <a:r>
              <a:rPr lang="en-US" sz="1000" b="1" dirty="0" err="1"/>
              <a:t>koristeći</a:t>
            </a:r>
            <a:r>
              <a:rPr lang="en-US" sz="1000" b="1" dirty="0"/>
              <a:t> 5,10-metilentetrahidrofolat </a:t>
            </a:r>
            <a:r>
              <a:rPr lang="en-US" sz="1000" b="1" dirty="0" err="1"/>
              <a:t>kao</a:t>
            </a:r>
            <a:r>
              <a:rPr lang="en-US" sz="1000" b="1" dirty="0"/>
              <a:t> </a:t>
            </a:r>
            <a:r>
              <a:rPr lang="en-US" sz="1000" b="1" dirty="0" err="1"/>
              <a:t>kofaktor</a:t>
            </a:r>
            <a:r>
              <a:rPr lang="en-US" sz="1000" b="1" dirty="0"/>
              <a:t>. Ova </a:t>
            </a:r>
            <a:r>
              <a:rPr lang="en-US" sz="1000" b="1" dirty="0" err="1"/>
              <a:t>funkcija</a:t>
            </a:r>
            <a:r>
              <a:rPr lang="en-US" sz="1000" b="1" dirty="0"/>
              <a:t> </a:t>
            </a:r>
            <a:r>
              <a:rPr lang="en-US" sz="1000" b="1" dirty="0" err="1"/>
              <a:t>održava</a:t>
            </a:r>
            <a:r>
              <a:rPr lang="en-US" sz="1000" b="1" dirty="0"/>
              <a:t> dTMP (timidin-5-pr</a:t>
            </a:r>
            <a:r>
              <a:rPr lang="sr-Latn-RS" sz="1000" b="1" dirty="0"/>
              <a:t>im</a:t>
            </a:r>
            <a:r>
              <a:rPr lang="en-US" sz="1000" b="1" dirty="0"/>
              <a:t> </a:t>
            </a:r>
            <a:r>
              <a:rPr lang="en-US" sz="1000" b="1" dirty="0" err="1"/>
              <a:t>monofosfat</a:t>
            </a:r>
            <a:r>
              <a:rPr lang="en-US" sz="1000" b="1" dirty="0"/>
              <a:t> </a:t>
            </a:r>
            <a:r>
              <a:rPr lang="en-US" sz="1000" b="1" dirty="0" err="1"/>
              <a:t>ili</a:t>
            </a:r>
            <a:r>
              <a:rPr lang="en-US" sz="1000" b="1" dirty="0"/>
              <a:t> </a:t>
            </a:r>
            <a:r>
              <a:rPr lang="en-US" sz="1000" b="1" dirty="0" err="1"/>
              <a:t>timidilat</a:t>
            </a:r>
            <a:r>
              <a:rPr lang="en-US" sz="1000" b="1" dirty="0"/>
              <a:t>) </a:t>
            </a:r>
            <a:r>
              <a:rPr lang="en-US" sz="1000" b="1" dirty="0" err="1"/>
              <a:t>pul</a:t>
            </a:r>
            <a:r>
              <a:rPr lang="en-US" sz="1000" b="1" dirty="0"/>
              <a:t> </a:t>
            </a:r>
            <a:r>
              <a:rPr lang="en-US" sz="1000" b="1" dirty="0" err="1"/>
              <a:t>ključan</a:t>
            </a:r>
            <a:r>
              <a:rPr lang="en-US" sz="1000" b="1" dirty="0"/>
              <a:t> za </a:t>
            </a:r>
            <a:r>
              <a:rPr lang="en-US" sz="1000" b="1" dirty="0" err="1"/>
              <a:t>replikaciju</a:t>
            </a:r>
            <a:r>
              <a:rPr lang="en-US" sz="1000" b="1" dirty="0"/>
              <a:t> </a:t>
            </a:r>
            <a:r>
              <a:rPr lang="en-US" sz="1000" b="1" dirty="0" err="1"/>
              <a:t>i</a:t>
            </a:r>
            <a:r>
              <a:rPr lang="en-US" sz="1000" b="1" dirty="0"/>
              <a:t> </a:t>
            </a:r>
            <a:r>
              <a:rPr lang="en-US" sz="1000" b="1" dirty="0" err="1"/>
              <a:t>popravku</a:t>
            </a:r>
            <a:r>
              <a:rPr lang="en-US" sz="1000" b="1" dirty="0"/>
              <a:t> DNK.</a:t>
            </a:r>
            <a:endParaRPr lang="en-US" sz="950" b="1" dirty="0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B87EF962-40BE-D1CB-A1F3-B91457D3E5D6}"/>
              </a:ext>
            </a:extLst>
          </p:cNvPr>
          <p:cNvSpPr/>
          <p:nvPr/>
        </p:nvSpPr>
        <p:spPr>
          <a:xfrm>
            <a:off x="402336" y="2130552"/>
            <a:ext cx="128016" cy="402336"/>
          </a:xfrm>
          <a:prstGeom prst="rect">
            <a:avLst/>
          </a:prstGeom>
          <a:solidFill>
            <a:srgbClr val="1A6B4A"/>
          </a:solidFill>
          <a:ln w="1270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EE1EA4A9-37BC-6144-665C-6B8A71806266}"/>
              </a:ext>
            </a:extLst>
          </p:cNvPr>
          <p:cNvSpPr/>
          <p:nvPr/>
        </p:nvSpPr>
        <p:spPr>
          <a:xfrm>
            <a:off x="402336" y="2660904"/>
            <a:ext cx="128016" cy="402336"/>
          </a:xfrm>
          <a:prstGeom prst="rect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>
            <a:extLst>
              <a:ext uri="{FF2B5EF4-FFF2-40B4-BE49-F238E27FC236}">
                <a16:creationId xmlns:a16="http://schemas.microsoft.com/office/drawing/2014/main" id="{9CDAB7A6-CC52-24E8-FE6A-0CDA62F96F65}"/>
              </a:ext>
            </a:extLst>
          </p:cNvPr>
          <p:cNvSpPr/>
          <p:nvPr/>
        </p:nvSpPr>
        <p:spPr>
          <a:xfrm>
            <a:off x="402336" y="3191256"/>
            <a:ext cx="128016" cy="402336"/>
          </a:xfrm>
          <a:prstGeom prst="rect">
            <a:avLst/>
          </a:prstGeom>
          <a:solidFill>
            <a:srgbClr val="1A7F5A"/>
          </a:solidFill>
          <a:ln w="12700">
            <a:solidFill>
              <a:srgbClr val="1A7F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>
            <a:extLst>
              <a:ext uri="{FF2B5EF4-FFF2-40B4-BE49-F238E27FC236}">
                <a16:creationId xmlns:a16="http://schemas.microsoft.com/office/drawing/2014/main" id="{15CEE95E-0C95-9635-C78D-045E5BA07FB8}"/>
              </a:ext>
            </a:extLst>
          </p:cNvPr>
          <p:cNvSpPr/>
          <p:nvPr/>
        </p:nvSpPr>
        <p:spPr>
          <a:xfrm>
            <a:off x="402336" y="3721608"/>
            <a:ext cx="128016" cy="402336"/>
          </a:xfrm>
          <a:prstGeom prst="rect">
            <a:avLst/>
          </a:prstGeom>
          <a:solidFill>
            <a:srgbClr val="0E7A5E"/>
          </a:solidFill>
          <a:ln w="12700">
            <a:solidFill>
              <a:srgbClr val="0E7A5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4">
            <a:extLst>
              <a:ext uri="{FF2B5EF4-FFF2-40B4-BE49-F238E27FC236}">
                <a16:creationId xmlns:a16="http://schemas.microsoft.com/office/drawing/2014/main" id="{F4529B0E-B0C7-07BF-9A14-C9AE71275044}"/>
              </a:ext>
            </a:extLst>
          </p:cNvPr>
          <p:cNvSpPr/>
          <p:nvPr/>
        </p:nvSpPr>
        <p:spPr>
          <a:xfrm>
            <a:off x="347472" y="4572000"/>
            <a:ext cx="4160520" cy="0"/>
          </a:xfrm>
          <a:prstGeom prst="rect">
            <a:avLst/>
          </a:prstGeom>
          <a:solidFill>
            <a:srgbClr val="EAF7EF"/>
          </a:solidFill>
          <a:ln w="1270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27">
            <a:extLst>
              <a:ext uri="{FF2B5EF4-FFF2-40B4-BE49-F238E27FC236}">
                <a16:creationId xmlns:a16="http://schemas.microsoft.com/office/drawing/2014/main" id="{3F1A6C84-1039-E809-CE26-E76FB1FFAB67}"/>
              </a:ext>
            </a:extLst>
          </p:cNvPr>
          <p:cNvSpPr/>
          <p:nvPr/>
        </p:nvSpPr>
        <p:spPr>
          <a:xfrm>
            <a:off x="4663440" y="1170432"/>
            <a:ext cx="4133088" cy="347472"/>
          </a:xfrm>
          <a:prstGeom prst="rect">
            <a:avLst/>
          </a:prstGeom>
          <a:solidFill>
            <a:srgbClr val="B7770D"/>
          </a:solidFill>
          <a:ln w="12700">
            <a:solidFill>
              <a:srgbClr val="B7770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320AC82B-1087-86B5-14C5-262D37A912D4}"/>
              </a:ext>
            </a:extLst>
          </p:cNvPr>
          <p:cNvSpPr/>
          <p:nvPr/>
        </p:nvSpPr>
        <p:spPr>
          <a:xfrm>
            <a:off x="4773168" y="1179576"/>
            <a:ext cx="39502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r-Latn-R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DEOKSIADENOZIN</a:t>
            </a:r>
            <a:endParaRPr lang="en-US" sz="1050" dirty="0"/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id="{1A09C770-D11C-7CD8-1A85-B43473222C52}"/>
              </a:ext>
            </a:extLst>
          </p:cNvPr>
          <p:cNvSpPr/>
          <p:nvPr/>
        </p:nvSpPr>
        <p:spPr>
          <a:xfrm>
            <a:off x="4773168" y="1554480"/>
            <a:ext cx="3950208" cy="31821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0" indent="0">
              <a:buNone/>
            </a:pPr>
            <a:endParaRPr lang="en-US" sz="950" dirty="0"/>
          </a:p>
        </p:txBody>
      </p:sp>
      <p:sp>
        <p:nvSpPr>
          <p:cNvPr id="32" name="Shape 30">
            <a:extLst>
              <a:ext uri="{FF2B5EF4-FFF2-40B4-BE49-F238E27FC236}">
                <a16:creationId xmlns:a16="http://schemas.microsoft.com/office/drawing/2014/main" id="{06093703-01C6-CCC5-C65B-20361843456C}"/>
              </a:ext>
            </a:extLst>
          </p:cNvPr>
          <p:cNvSpPr/>
          <p:nvPr/>
        </p:nvSpPr>
        <p:spPr>
          <a:xfrm>
            <a:off x="4718304" y="1600200"/>
            <a:ext cx="128016" cy="402336"/>
          </a:xfrm>
          <a:prstGeom prst="rect">
            <a:avLst/>
          </a:prstGeom>
          <a:solidFill>
            <a:srgbClr val="B7770D"/>
          </a:solidFill>
          <a:ln w="12700">
            <a:solidFill>
              <a:srgbClr val="B7770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>
            <a:extLst>
              <a:ext uri="{FF2B5EF4-FFF2-40B4-BE49-F238E27FC236}">
                <a16:creationId xmlns:a16="http://schemas.microsoft.com/office/drawing/2014/main" id="{B594D655-28CC-B0B4-4A84-ABAB5941A634}"/>
              </a:ext>
            </a:extLst>
          </p:cNvPr>
          <p:cNvSpPr/>
          <p:nvPr/>
        </p:nvSpPr>
        <p:spPr>
          <a:xfrm>
            <a:off x="4901184" y="1600200"/>
            <a:ext cx="3822192" cy="2478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 err="1"/>
              <a:t>Indukcija</a:t>
            </a:r>
            <a:r>
              <a:rPr lang="en-US" sz="1000" b="1" dirty="0"/>
              <a:t> </a:t>
            </a:r>
            <a:r>
              <a:rPr lang="en-US" sz="1000" b="1" dirty="0" err="1"/>
              <a:t>apoptoze</a:t>
            </a:r>
            <a:r>
              <a:rPr lang="en-US" sz="1000" b="1" dirty="0"/>
              <a:t>: </a:t>
            </a:r>
            <a:r>
              <a:rPr lang="en-US" sz="1000" dirty="0" err="1"/>
              <a:t>Deoksiadenozin</a:t>
            </a:r>
            <a:r>
              <a:rPr lang="en-US" sz="1000" dirty="0"/>
              <a:t>, </a:t>
            </a:r>
            <a:r>
              <a:rPr lang="en-US" sz="1000" dirty="0" err="1"/>
              <a:t>posebno</a:t>
            </a:r>
            <a:r>
              <a:rPr lang="en-US" sz="1000" dirty="0"/>
              <a:t> u </a:t>
            </a:r>
            <a:r>
              <a:rPr lang="en-US" sz="1000" dirty="0" err="1"/>
              <a:t>kombinaciji</a:t>
            </a:r>
            <a:r>
              <a:rPr lang="en-US" sz="1000" dirty="0"/>
              <a:t> </a:t>
            </a:r>
            <a:r>
              <a:rPr lang="en-US" sz="1000" dirty="0" err="1"/>
              <a:t>sa</a:t>
            </a:r>
            <a:r>
              <a:rPr lang="en-US" sz="1000" dirty="0"/>
              <a:t> </a:t>
            </a:r>
            <a:r>
              <a:rPr lang="en-US" sz="1000" dirty="0" err="1"/>
              <a:t>inhibitorima</a:t>
            </a:r>
            <a:r>
              <a:rPr lang="en-US" sz="1000" dirty="0"/>
              <a:t> </a:t>
            </a:r>
            <a:r>
              <a:rPr lang="en-US" sz="1000" dirty="0" err="1"/>
              <a:t>enzima</a:t>
            </a:r>
            <a:r>
              <a:rPr lang="en-US" sz="1000" dirty="0"/>
              <a:t> </a:t>
            </a:r>
            <a:r>
              <a:rPr lang="en-US" sz="1000" dirty="0" err="1"/>
              <a:t>adenozin</a:t>
            </a:r>
            <a:r>
              <a:rPr lang="en-US" sz="1000" dirty="0"/>
              <a:t> </a:t>
            </a:r>
            <a:r>
              <a:rPr lang="en-US" sz="1000" dirty="0" err="1"/>
              <a:t>deaminaze</a:t>
            </a:r>
            <a:r>
              <a:rPr lang="en-US" sz="1000" dirty="0"/>
              <a:t> (ADA), </a:t>
            </a:r>
            <a:r>
              <a:rPr lang="en-US" sz="1000" dirty="0" err="1"/>
              <a:t>indukuje</a:t>
            </a:r>
            <a:r>
              <a:rPr lang="en-US" sz="1000" dirty="0"/>
              <a:t> </a:t>
            </a:r>
            <a:r>
              <a:rPr lang="en-US" sz="1000" dirty="0" err="1"/>
              <a:t>programiranu</a:t>
            </a:r>
            <a:r>
              <a:rPr lang="en-US" sz="1000" dirty="0"/>
              <a:t> </a:t>
            </a:r>
            <a:r>
              <a:rPr lang="en-US" sz="1000" dirty="0" err="1"/>
              <a:t>ćelijsku</a:t>
            </a:r>
            <a:r>
              <a:rPr lang="en-US" sz="1000" dirty="0"/>
              <a:t> </a:t>
            </a:r>
            <a:r>
              <a:rPr lang="en-US" sz="1000" dirty="0" err="1"/>
              <a:t>smrt</a:t>
            </a:r>
            <a:r>
              <a:rPr lang="en-US" sz="1000" dirty="0"/>
              <a:t> (</a:t>
            </a:r>
            <a:r>
              <a:rPr lang="en-US" sz="1000" dirty="0" err="1"/>
              <a:t>apoptozu</a:t>
            </a:r>
            <a:r>
              <a:rPr lang="en-US" sz="1000" dirty="0"/>
              <a:t>) </a:t>
            </a:r>
            <a:r>
              <a:rPr lang="en-US" sz="1000" dirty="0" err="1"/>
              <a:t>kod</a:t>
            </a:r>
            <a:r>
              <a:rPr lang="en-US" sz="1000" dirty="0"/>
              <a:t> </a:t>
            </a:r>
            <a:r>
              <a:rPr lang="en-US" sz="1000" dirty="0" err="1"/>
              <a:t>različitih</a:t>
            </a:r>
            <a:r>
              <a:rPr lang="en-US" sz="1000" dirty="0"/>
              <a:t> </a:t>
            </a:r>
            <a:r>
              <a:rPr lang="en-US" sz="1000" dirty="0" err="1"/>
              <a:t>vrsta</a:t>
            </a:r>
            <a:r>
              <a:rPr lang="en-US" sz="1000" dirty="0"/>
              <a:t> </a:t>
            </a:r>
            <a:r>
              <a:rPr lang="en-US" sz="1000" dirty="0" err="1"/>
              <a:t>raka</a:t>
            </a:r>
            <a:r>
              <a:rPr lang="en-US" sz="1000" dirty="0"/>
              <a:t>. </a:t>
            </a:r>
            <a:endParaRPr lang="sr-Latn-RS" sz="1000" dirty="0"/>
          </a:p>
          <a:p>
            <a:r>
              <a:rPr lang="en-US" sz="1000" b="1" dirty="0" err="1"/>
              <a:t>Inhibicija</a:t>
            </a:r>
            <a:r>
              <a:rPr lang="en-US" sz="1000" b="1" dirty="0"/>
              <a:t> rasta </a:t>
            </a:r>
            <a:r>
              <a:rPr lang="en-US" sz="1000" b="1" dirty="0" err="1"/>
              <a:t>tumora</a:t>
            </a:r>
            <a:r>
              <a:rPr lang="en-US" sz="1000" b="1" dirty="0"/>
              <a:t> (</a:t>
            </a:r>
            <a:r>
              <a:rPr lang="en-US" sz="1000" b="1" dirty="0" err="1"/>
              <a:t>kordicepin</a:t>
            </a:r>
            <a:r>
              <a:rPr lang="en-US" sz="1000" b="1" dirty="0"/>
              <a:t>)</a:t>
            </a:r>
            <a:r>
              <a:rPr lang="en-US" sz="1000" dirty="0"/>
              <a:t>: 3′-deoksiadenozin (</a:t>
            </a:r>
            <a:r>
              <a:rPr lang="en-US" sz="1000" dirty="0" err="1"/>
              <a:t>kordicepin</a:t>
            </a:r>
            <a:r>
              <a:rPr lang="en-US" sz="1000" dirty="0"/>
              <a:t>) </a:t>
            </a:r>
            <a:r>
              <a:rPr lang="en-US" sz="1000" dirty="0" err="1"/>
              <a:t>pokazuje</a:t>
            </a:r>
            <a:r>
              <a:rPr lang="en-US" sz="1000" dirty="0"/>
              <a:t> </a:t>
            </a:r>
            <a:r>
              <a:rPr lang="en-US" sz="1000" dirty="0" err="1"/>
              <a:t>značajnu</a:t>
            </a:r>
            <a:r>
              <a:rPr lang="en-US" sz="1000" dirty="0"/>
              <a:t> </a:t>
            </a:r>
            <a:r>
              <a:rPr lang="en-US" sz="1000" dirty="0" err="1"/>
              <a:t>antitumorsku</a:t>
            </a:r>
            <a:r>
              <a:rPr lang="en-US" sz="1000" dirty="0"/>
              <a:t> </a:t>
            </a:r>
            <a:r>
              <a:rPr lang="en-US" sz="1000" dirty="0" err="1"/>
              <a:t>aktivnost</a:t>
            </a:r>
            <a:r>
              <a:rPr lang="en-US" sz="1000" dirty="0"/>
              <a:t> </a:t>
            </a:r>
            <a:r>
              <a:rPr lang="en-US" sz="1000" dirty="0" err="1"/>
              <a:t>delujući</a:t>
            </a:r>
            <a:r>
              <a:rPr lang="en-US" sz="1000" dirty="0"/>
              <a:t> </a:t>
            </a:r>
            <a:r>
              <a:rPr lang="en-US" sz="1000" dirty="0" err="1"/>
              <a:t>kao</a:t>
            </a:r>
            <a:r>
              <a:rPr lang="en-US" sz="1000" dirty="0"/>
              <a:t> analog </a:t>
            </a:r>
            <a:r>
              <a:rPr lang="en-US" sz="1000" dirty="0" err="1"/>
              <a:t>adenozina</a:t>
            </a:r>
            <a:r>
              <a:rPr lang="en-US" sz="1000" dirty="0"/>
              <a:t>. </a:t>
            </a:r>
            <a:r>
              <a:rPr lang="en-US" sz="1000" dirty="0" err="1"/>
              <a:t>Inhibira</a:t>
            </a:r>
            <a:r>
              <a:rPr lang="en-US" sz="1000" dirty="0"/>
              <a:t> </a:t>
            </a:r>
            <a:r>
              <a:rPr lang="en-US" sz="1000" dirty="0" err="1"/>
              <a:t>funkciju</a:t>
            </a:r>
            <a:r>
              <a:rPr lang="en-US" sz="1000" dirty="0"/>
              <a:t> </a:t>
            </a:r>
            <a:r>
              <a:rPr lang="en-US" sz="1000" dirty="0" err="1"/>
              <a:t>proteina</a:t>
            </a:r>
            <a:r>
              <a:rPr lang="en-US" sz="1000" dirty="0"/>
              <a:t> </a:t>
            </a:r>
            <a:r>
              <a:rPr lang="en-US" sz="1000" dirty="0" err="1"/>
              <a:t>toplotnog</a:t>
            </a:r>
            <a:r>
              <a:rPr lang="en-US" sz="1000" dirty="0"/>
              <a:t> </a:t>
            </a:r>
            <a:r>
              <a:rPr lang="en-US" sz="1000" dirty="0" err="1"/>
              <a:t>šoka</a:t>
            </a:r>
            <a:r>
              <a:rPr lang="en-US" sz="1000" dirty="0"/>
              <a:t> 90 (Hsp90), koji je </a:t>
            </a:r>
            <a:r>
              <a:rPr lang="en-US" sz="1000" dirty="0" err="1"/>
              <a:t>ključan</a:t>
            </a:r>
            <a:r>
              <a:rPr lang="en-US" sz="1000" dirty="0"/>
              <a:t> za </a:t>
            </a:r>
            <a:r>
              <a:rPr lang="en-US" sz="1000" dirty="0" err="1"/>
              <a:t>preživljavanje</a:t>
            </a:r>
            <a:r>
              <a:rPr lang="en-US" sz="1000" dirty="0"/>
              <a:t> </a:t>
            </a:r>
            <a:r>
              <a:rPr lang="en-US" sz="1000" dirty="0" err="1"/>
              <a:t>ćelija</a:t>
            </a:r>
            <a:r>
              <a:rPr lang="en-US" sz="1000" dirty="0"/>
              <a:t> </a:t>
            </a:r>
            <a:r>
              <a:rPr lang="en-US" sz="1000" dirty="0" err="1"/>
              <a:t>raka</a:t>
            </a:r>
            <a:r>
              <a:rPr lang="en-US" sz="1000" dirty="0"/>
              <a:t>, </a:t>
            </a:r>
            <a:r>
              <a:rPr lang="en-US" sz="1000" dirty="0" err="1"/>
              <a:t>i</a:t>
            </a:r>
            <a:r>
              <a:rPr lang="en-US" sz="1000" dirty="0"/>
              <a:t> </a:t>
            </a:r>
            <a:r>
              <a:rPr lang="en-US" sz="1000" dirty="0" err="1"/>
              <a:t>smanjuje</a:t>
            </a:r>
            <a:r>
              <a:rPr lang="en-US" sz="1000" dirty="0"/>
              <a:t> </a:t>
            </a:r>
            <a:r>
              <a:rPr lang="en-US" sz="1000" dirty="0" err="1"/>
              <a:t>migraciju</a:t>
            </a:r>
            <a:r>
              <a:rPr lang="en-US" sz="1000" dirty="0"/>
              <a:t> </a:t>
            </a:r>
            <a:r>
              <a:rPr lang="en-US" sz="1000" dirty="0" err="1"/>
              <a:t>ćelija</a:t>
            </a:r>
            <a:r>
              <a:rPr lang="en-US" sz="1000" dirty="0"/>
              <a:t>. </a:t>
            </a:r>
            <a:endParaRPr lang="sr-Latn-RS" sz="1000" dirty="0"/>
          </a:p>
          <a:p>
            <a:r>
              <a:rPr lang="en-US" sz="1000" b="1" dirty="0" err="1"/>
              <a:t>Oštećenje</a:t>
            </a:r>
            <a:r>
              <a:rPr lang="en-US" sz="1000" b="1" dirty="0"/>
              <a:t> DNK </a:t>
            </a:r>
            <a:r>
              <a:rPr lang="en-US" sz="1000" b="1" dirty="0" err="1"/>
              <a:t>i</a:t>
            </a:r>
            <a:r>
              <a:rPr lang="en-US" sz="1000" b="1" dirty="0"/>
              <a:t> </a:t>
            </a:r>
            <a:r>
              <a:rPr lang="en-US" sz="1000" b="1" dirty="0" err="1"/>
              <a:t>metabolizam</a:t>
            </a:r>
            <a:r>
              <a:rPr lang="en-US" sz="1000" dirty="0"/>
              <a:t>: </a:t>
            </a:r>
            <a:r>
              <a:rPr lang="en-US" sz="1000" dirty="0" err="1"/>
              <a:t>Analozi</a:t>
            </a:r>
            <a:r>
              <a:rPr lang="en-US" sz="1000" dirty="0"/>
              <a:t> </a:t>
            </a:r>
            <a:r>
              <a:rPr lang="en-US" sz="1000" dirty="0" err="1"/>
              <a:t>deoksiadenozina</a:t>
            </a:r>
            <a:r>
              <a:rPr lang="en-US" sz="1000" dirty="0"/>
              <a:t> </a:t>
            </a:r>
            <a:r>
              <a:rPr lang="en-US" sz="1000" dirty="0" err="1"/>
              <a:t>mogu</a:t>
            </a:r>
            <a:r>
              <a:rPr lang="en-US" sz="1000" dirty="0"/>
              <a:t> se </a:t>
            </a:r>
            <a:r>
              <a:rPr lang="en-US" sz="1000" dirty="0" err="1"/>
              <a:t>fosforil</a:t>
            </a:r>
            <a:r>
              <a:rPr lang="sr-Latn-RS" sz="1000" dirty="0"/>
              <a:t>ir</a:t>
            </a:r>
            <a:r>
              <a:rPr lang="en-US" sz="1000" dirty="0" err="1"/>
              <a:t>ati</a:t>
            </a:r>
            <a:r>
              <a:rPr lang="en-US" sz="1000" dirty="0"/>
              <a:t> u </a:t>
            </a:r>
            <a:r>
              <a:rPr lang="en-US" sz="1000" dirty="0" err="1"/>
              <a:t>toksične</a:t>
            </a:r>
            <a:r>
              <a:rPr lang="en-US" sz="1000" dirty="0"/>
              <a:t> metabolite (</a:t>
            </a:r>
            <a:r>
              <a:rPr lang="en-US" sz="1000" dirty="0" err="1"/>
              <a:t>npr</a:t>
            </a:r>
            <a:r>
              <a:rPr lang="en-US" sz="1000" dirty="0"/>
              <a:t>. -</a:t>
            </a:r>
            <a:r>
              <a:rPr lang="en-US" sz="1000" dirty="0" err="1"/>
              <a:t>dATP</a:t>
            </a:r>
            <a:r>
              <a:rPr lang="en-US" sz="1000" dirty="0"/>
              <a:t>), koji </a:t>
            </a:r>
            <a:r>
              <a:rPr lang="en-US" sz="1000" dirty="0" err="1"/>
              <a:t>ometaju</a:t>
            </a:r>
            <a:r>
              <a:rPr lang="en-US" sz="1000" dirty="0"/>
              <a:t> </a:t>
            </a:r>
            <a:r>
              <a:rPr lang="en-US" sz="1000" dirty="0" err="1"/>
              <a:t>sintezu</a:t>
            </a:r>
            <a:r>
              <a:rPr lang="en-US" sz="1000" dirty="0"/>
              <a:t> RNK </a:t>
            </a:r>
            <a:r>
              <a:rPr lang="en-US" sz="1000" dirty="0" err="1"/>
              <a:t>i</a:t>
            </a:r>
            <a:r>
              <a:rPr lang="en-US" sz="1000" dirty="0"/>
              <a:t> </a:t>
            </a:r>
            <a:r>
              <a:rPr lang="en-US" sz="1000" dirty="0" err="1"/>
              <a:t>uzrokuju</a:t>
            </a:r>
            <a:r>
              <a:rPr lang="en-US" sz="1000" dirty="0"/>
              <a:t> </a:t>
            </a:r>
            <a:r>
              <a:rPr lang="en-US" sz="1000" dirty="0" err="1"/>
              <a:t>oštećenje</a:t>
            </a:r>
            <a:r>
              <a:rPr lang="en-US" sz="1000" dirty="0"/>
              <a:t> DNK, </a:t>
            </a:r>
            <a:r>
              <a:rPr lang="en-US" sz="1000" dirty="0" err="1"/>
              <a:t>što</a:t>
            </a:r>
            <a:r>
              <a:rPr lang="en-US" sz="1000" dirty="0"/>
              <a:t> </a:t>
            </a:r>
            <a:r>
              <a:rPr lang="en-US" sz="1000" dirty="0" err="1"/>
              <a:t>dovodi</a:t>
            </a:r>
            <a:r>
              <a:rPr lang="en-US" sz="1000" dirty="0"/>
              <a:t> do </a:t>
            </a:r>
            <a:r>
              <a:rPr lang="en-US" sz="1000" dirty="0" err="1"/>
              <a:t>smrti</a:t>
            </a:r>
            <a:r>
              <a:rPr lang="en-US" sz="1000" dirty="0"/>
              <a:t> </a:t>
            </a:r>
            <a:r>
              <a:rPr lang="en-US" sz="1000" dirty="0" err="1"/>
              <a:t>ćelija</a:t>
            </a:r>
            <a:r>
              <a:rPr lang="en-US" sz="1000" dirty="0"/>
              <a:t> </a:t>
            </a:r>
            <a:r>
              <a:rPr lang="en-US" sz="1000" dirty="0" err="1"/>
              <a:t>raka</a:t>
            </a:r>
            <a:r>
              <a:rPr lang="en-US" sz="1000" dirty="0"/>
              <a:t>. </a:t>
            </a:r>
            <a:endParaRPr lang="sr-Latn-RS" sz="1000" dirty="0"/>
          </a:p>
          <a:p>
            <a:r>
              <a:rPr lang="en-US" sz="1000" b="1" dirty="0" err="1"/>
              <a:t>Modulacija</a:t>
            </a:r>
            <a:r>
              <a:rPr lang="en-US" sz="1000" b="1" dirty="0"/>
              <a:t> </a:t>
            </a:r>
            <a:r>
              <a:rPr lang="en-US" sz="1000" b="1" dirty="0" err="1"/>
              <a:t>aktivnosti</a:t>
            </a:r>
            <a:r>
              <a:rPr lang="en-US" sz="1000" b="1" dirty="0"/>
              <a:t> ADA: </a:t>
            </a:r>
            <a:r>
              <a:rPr lang="en-US" sz="1000" dirty="0" err="1"/>
              <a:t>Efikasnost</a:t>
            </a:r>
            <a:r>
              <a:rPr lang="en-US" sz="1000" dirty="0"/>
              <a:t> </a:t>
            </a:r>
            <a:r>
              <a:rPr lang="en-US" sz="1000" dirty="0" err="1"/>
              <a:t>jedinjenja</a:t>
            </a:r>
            <a:r>
              <a:rPr lang="en-US" sz="1000" dirty="0"/>
              <a:t> </a:t>
            </a:r>
            <a:r>
              <a:rPr lang="en-US" sz="1000" dirty="0" err="1"/>
              <a:t>deoksiadenozina</a:t>
            </a:r>
            <a:r>
              <a:rPr lang="en-US" sz="1000" dirty="0"/>
              <a:t> </a:t>
            </a:r>
            <a:r>
              <a:rPr lang="en-US" sz="1000" dirty="0" err="1"/>
              <a:t>zavisi</a:t>
            </a:r>
            <a:r>
              <a:rPr lang="en-US" sz="1000" dirty="0"/>
              <a:t> od </a:t>
            </a:r>
            <a:r>
              <a:rPr lang="en-US" sz="1000" dirty="0" err="1"/>
              <a:t>aktivnosti</a:t>
            </a:r>
            <a:r>
              <a:rPr lang="en-US" sz="1000" dirty="0"/>
              <a:t> </a:t>
            </a:r>
            <a:r>
              <a:rPr lang="en-US" sz="1000" dirty="0" err="1"/>
              <a:t>adenozin</a:t>
            </a:r>
            <a:r>
              <a:rPr lang="en-US" sz="1000" dirty="0"/>
              <a:t> </a:t>
            </a:r>
            <a:r>
              <a:rPr lang="en-US" sz="1000" dirty="0" err="1"/>
              <a:t>deaminaze</a:t>
            </a:r>
            <a:r>
              <a:rPr lang="en-US" sz="1000" dirty="0"/>
              <a:t> (ADA), </a:t>
            </a:r>
            <a:r>
              <a:rPr lang="en-US" sz="1000" dirty="0" err="1"/>
              <a:t>koja</a:t>
            </a:r>
            <a:r>
              <a:rPr lang="en-US" sz="1000" dirty="0"/>
              <a:t> </a:t>
            </a:r>
            <a:r>
              <a:rPr lang="en-US" sz="1000" dirty="0" err="1"/>
              <a:t>ih</a:t>
            </a:r>
            <a:r>
              <a:rPr lang="en-US" sz="1000" dirty="0"/>
              <a:t> </a:t>
            </a:r>
            <a:r>
              <a:rPr lang="en-US" sz="1000" dirty="0" err="1"/>
              <a:t>razgrađuje</a:t>
            </a:r>
            <a:r>
              <a:rPr lang="en-US" sz="1000" dirty="0"/>
              <a:t>. </a:t>
            </a:r>
            <a:r>
              <a:rPr lang="en-US" sz="1000" dirty="0" err="1"/>
              <a:t>Inhibicija</a:t>
            </a:r>
            <a:r>
              <a:rPr lang="en-US" sz="1000" dirty="0"/>
              <a:t> ADA </a:t>
            </a:r>
            <a:r>
              <a:rPr lang="en-US" sz="1000" dirty="0" err="1"/>
              <a:t>može</a:t>
            </a:r>
            <a:r>
              <a:rPr lang="en-US" sz="1000" dirty="0"/>
              <a:t> </a:t>
            </a:r>
            <a:r>
              <a:rPr lang="en-US" sz="1000" dirty="0" err="1"/>
              <a:t>senzibilizovati</a:t>
            </a:r>
            <a:r>
              <a:rPr lang="en-US" sz="1000" dirty="0"/>
              <a:t> </a:t>
            </a:r>
            <a:r>
              <a:rPr lang="en-US" sz="1000" dirty="0" err="1"/>
              <a:t>tumore</a:t>
            </a:r>
            <a:r>
              <a:rPr lang="en-US" sz="1000" dirty="0"/>
              <a:t> </a:t>
            </a:r>
            <a:r>
              <a:rPr lang="en-US" sz="1000" dirty="0" err="1"/>
              <a:t>na</a:t>
            </a:r>
            <a:r>
              <a:rPr lang="en-US" sz="1000" dirty="0"/>
              <a:t> </a:t>
            </a:r>
            <a:r>
              <a:rPr lang="en-US" sz="1000" dirty="0" err="1"/>
              <a:t>apoptozu</a:t>
            </a:r>
            <a:r>
              <a:rPr lang="en-US" sz="1000" dirty="0"/>
              <a:t>.</a:t>
            </a:r>
            <a:endParaRPr lang="en-US" sz="950" dirty="0"/>
          </a:p>
        </p:txBody>
      </p:sp>
      <p:sp>
        <p:nvSpPr>
          <p:cNvPr id="35" name="Shape 33">
            <a:extLst>
              <a:ext uri="{FF2B5EF4-FFF2-40B4-BE49-F238E27FC236}">
                <a16:creationId xmlns:a16="http://schemas.microsoft.com/office/drawing/2014/main" id="{BB756ADF-A0B5-212E-44C7-1F7D76A8BB61}"/>
              </a:ext>
            </a:extLst>
          </p:cNvPr>
          <p:cNvSpPr/>
          <p:nvPr/>
        </p:nvSpPr>
        <p:spPr>
          <a:xfrm>
            <a:off x="4718304" y="2130552"/>
            <a:ext cx="128016" cy="402336"/>
          </a:xfrm>
          <a:prstGeom prst="rect">
            <a:avLst/>
          </a:prstGeom>
          <a:solidFill>
            <a:srgbClr val="CA6F1E"/>
          </a:solidFill>
          <a:ln w="12700">
            <a:solidFill>
              <a:srgbClr val="CA6F1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Shape 36">
            <a:extLst>
              <a:ext uri="{FF2B5EF4-FFF2-40B4-BE49-F238E27FC236}">
                <a16:creationId xmlns:a16="http://schemas.microsoft.com/office/drawing/2014/main" id="{F9B30804-5480-BFC3-953D-0CC40E7954C3}"/>
              </a:ext>
            </a:extLst>
          </p:cNvPr>
          <p:cNvSpPr/>
          <p:nvPr/>
        </p:nvSpPr>
        <p:spPr>
          <a:xfrm>
            <a:off x="4718304" y="2660904"/>
            <a:ext cx="128016" cy="402336"/>
          </a:xfrm>
          <a:prstGeom prst="rect">
            <a:avLst/>
          </a:prstGeom>
          <a:solidFill>
            <a:srgbClr val="9A5212"/>
          </a:solidFill>
          <a:ln w="12700">
            <a:solidFill>
              <a:srgbClr val="9A521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Shape 39">
            <a:extLst>
              <a:ext uri="{FF2B5EF4-FFF2-40B4-BE49-F238E27FC236}">
                <a16:creationId xmlns:a16="http://schemas.microsoft.com/office/drawing/2014/main" id="{41330779-FEC8-7FB7-4169-040B126F2133}"/>
              </a:ext>
            </a:extLst>
          </p:cNvPr>
          <p:cNvSpPr/>
          <p:nvPr/>
        </p:nvSpPr>
        <p:spPr>
          <a:xfrm>
            <a:off x="4718304" y="3191256"/>
            <a:ext cx="128016" cy="402336"/>
          </a:xfrm>
          <a:prstGeom prst="rect">
            <a:avLst/>
          </a:prstGeom>
          <a:solidFill>
            <a:srgbClr val="7E5109"/>
          </a:solidFill>
          <a:ln w="12700">
            <a:solidFill>
              <a:srgbClr val="7E510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Shape 42">
            <a:extLst>
              <a:ext uri="{FF2B5EF4-FFF2-40B4-BE49-F238E27FC236}">
                <a16:creationId xmlns:a16="http://schemas.microsoft.com/office/drawing/2014/main" id="{9F20982C-42AE-9E68-0206-505D61ABB5E7}"/>
              </a:ext>
            </a:extLst>
          </p:cNvPr>
          <p:cNvSpPr/>
          <p:nvPr/>
        </p:nvSpPr>
        <p:spPr>
          <a:xfrm>
            <a:off x="4718304" y="3721608"/>
            <a:ext cx="128016" cy="402336"/>
          </a:xfrm>
          <a:prstGeom prst="rect">
            <a:avLst/>
          </a:prstGeom>
          <a:solidFill>
            <a:srgbClr val="6E4610"/>
          </a:solidFill>
          <a:ln w="12700">
            <a:solidFill>
              <a:srgbClr val="6E461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Shape 46">
            <a:extLst>
              <a:ext uri="{FF2B5EF4-FFF2-40B4-BE49-F238E27FC236}">
                <a16:creationId xmlns:a16="http://schemas.microsoft.com/office/drawing/2014/main" id="{27009877-B0A5-ADDD-A1A8-436CCBD17C3F}"/>
              </a:ext>
            </a:extLst>
          </p:cNvPr>
          <p:cNvSpPr/>
          <p:nvPr/>
        </p:nvSpPr>
        <p:spPr>
          <a:xfrm>
            <a:off x="4864608" y="4754880"/>
            <a:ext cx="3931920" cy="164592"/>
          </a:xfrm>
          <a:prstGeom prst="rect">
            <a:avLst/>
          </a:prstGeom>
          <a:solidFill>
            <a:srgbClr val="EBF5EE"/>
          </a:solidFill>
          <a:ln w="2032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47">
            <a:extLst>
              <a:ext uri="{FF2B5EF4-FFF2-40B4-BE49-F238E27FC236}">
                <a16:creationId xmlns:a16="http://schemas.microsoft.com/office/drawing/2014/main" id="{86E9C8BF-5DDE-87ED-293D-5105E4D3591C}"/>
              </a:ext>
            </a:extLst>
          </p:cNvPr>
          <p:cNvSpPr/>
          <p:nvPr/>
        </p:nvSpPr>
        <p:spPr>
          <a:xfrm>
            <a:off x="5065776" y="4626864"/>
            <a:ext cx="3785616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750" i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Izvor: Goodman &amp; Gilman's – The Pharmacological Basis of Therapeutics, 13th Ed. (2018).</a:t>
            </a:r>
            <a:endParaRPr lang="en-US" sz="750" dirty="0"/>
          </a:p>
        </p:txBody>
      </p:sp>
    </p:spTree>
    <p:extLst>
      <p:ext uri="{BB962C8B-B14F-4D97-AF65-F5344CB8AC3E}">
        <p14:creationId xmlns:p14="http://schemas.microsoft.com/office/powerpoint/2010/main" val="1488475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24128"/>
          </a:xfrm>
          <a:prstGeom prst="rect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1024128"/>
          </a:xfrm>
          <a:prstGeom prst="rect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1024128"/>
            <a:ext cx="9144000" cy="45720"/>
          </a:xfrm>
          <a:prstGeom prst="rect">
            <a:avLst/>
          </a:prstGeom>
          <a:solidFill>
            <a:srgbClr val="1A6B4A"/>
          </a:solidFill>
          <a:ln w="1270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47472" y="91440"/>
            <a:ext cx="8503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Klasifikacija citostatika – II deo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347472" y="676656"/>
            <a:ext cx="8503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i="1" dirty="0">
                <a:solidFill>
                  <a:srgbClr val="A9D6B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Biljni alkaloidi, inhibitori topoizomeraze i monoklonska antitela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347472" y="1170432"/>
            <a:ext cx="2651760" cy="3639312"/>
          </a:xfrm>
          <a:prstGeom prst="rect">
            <a:avLst/>
          </a:prstGeom>
          <a:solidFill>
            <a:srgbClr val="FFFFFF"/>
          </a:solidFill>
          <a:ln w="12700">
            <a:solidFill>
              <a:srgbClr val="C9E8D4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347472" y="1170432"/>
            <a:ext cx="2651760" cy="347472"/>
          </a:xfrm>
          <a:prstGeom prst="rect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38912" y="1179576"/>
            <a:ext cx="2514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III. Biljni alkaloidi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38912" y="1581912"/>
            <a:ext cx="109728" cy="713232"/>
          </a:xfrm>
          <a:prstGeom prst="rect">
            <a:avLst/>
          </a:prstGeom>
          <a:solidFill>
            <a:srgbClr val="0B3D2E">
              <a:alpha val="60000"/>
            </a:srgbClr>
          </a:solidFill>
          <a:ln w="12700">
            <a:solidFill>
              <a:srgbClr val="0B3D2E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03504" y="1618488"/>
            <a:ext cx="23408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Vinka alkaloidi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03504" y="1837944"/>
            <a:ext cx="2340864" cy="42062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Vinkristin, Vinblastin, Vinorelbin – inhibišu polimerizaciju tubulina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438912" y="2386584"/>
            <a:ext cx="109728" cy="713232"/>
          </a:xfrm>
          <a:prstGeom prst="rect">
            <a:avLst/>
          </a:prstGeom>
          <a:solidFill>
            <a:srgbClr val="0B3D2E">
              <a:alpha val="60000"/>
            </a:srgbClr>
          </a:solidFill>
          <a:ln w="12700">
            <a:solidFill>
              <a:srgbClr val="0B3D2E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03504" y="2423160"/>
            <a:ext cx="23408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Taksani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603504" y="2642616"/>
            <a:ext cx="2340864" cy="42062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Paklitaksel (Taxol), Docetaksel – stabilizuju mikrotubule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438912" y="3191256"/>
            <a:ext cx="109728" cy="713232"/>
          </a:xfrm>
          <a:prstGeom prst="rect">
            <a:avLst/>
          </a:prstGeom>
          <a:solidFill>
            <a:srgbClr val="0B3D2E">
              <a:alpha val="60000"/>
            </a:srgbClr>
          </a:solidFill>
          <a:ln w="12700">
            <a:solidFill>
              <a:srgbClr val="0B3D2E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03504" y="3227832"/>
            <a:ext cx="23408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Podofilotoksini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603504" y="3447288"/>
            <a:ext cx="2340864" cy="42062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Etopozid (VP-16), Tenipozid – inhibitori Topo II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438912" y="3995928"/>
            <a:ext cx="109728" cy="713232"/>
          </a:xfrm>
          <a:prstGeom prst="rect">
            <a:avLst/>
          </a:prstGeom>
          <a:solidFill>
            <a:srgbClr val="0B3D2E">
              <a:alpha val="60000"/>
            </a:srgbClr>
          </a:solidFill>
          <a:ln w="12700">
            <a:solidFill>
              <a:srgbClr val="0B3D2E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03504" y="4032504"/>
            <a:ext cx="23408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Kamptotecini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603504" y="4251960"/>
            <a:ext cx="2340864" cy="42062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Irinotekan, Topotekan – inhibitori Topo I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3127248" y="1170432"/>
            <a:ext cx="2651760" cy="3639312"/>
          </a:xfrm>
          <a:prstGeom prst="rect">
            <a:avLst/>
          </a:prstGeom>
          <a:solidFill>
            <a:srgbClr val="FFFFFF"/>
          </a:solidFill>
          <a:ln w="12700">
            <a:solidFill>
              <a:srgbClr val="C9E8D4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3127248" y="1170432"/>
            <a:ext cx="2651760" cy="347472"/>
          </a:xfrm>
          <a:prstGeom prst="rect">
            <a:avLst/>
          </a:prstGeom>
          <a:solidFill>
            <a:srgbClr val="1A6B4A"/>
          </a:solidFill>
          <a:ln w="1270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3218688" y="1179576"/>
            <a:ext cx="2514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IV. Antibiotici i Antraciklini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3218688" y="1581912"/>
            <a:ext cx="109728" cy="713232"/>
          </a:xfrm>
          <a:prstGeom prst="rect">
            <a:avLst/>
          </a:prstGeom>
          <a:solidFill>
            <a:srgbClr val="1A6B4A">
              <a:alpha val="60000"/>
            </a:srgbClr>
          </a:solidFill>
          <a:ln w="12700">
            <a:solidFill>
              <a:srgbClr val="1A6B4A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3383280" y="1618488"/>
            <a:ext cx="23408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Antraciklini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3383280" y="1837944"/>
            <a:ext cx="2340864" cy="42062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Doksorubicin, Daunorubicin, Epirubicin – interkalacija DNK + Topo II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3218688" y="2386584"/>
            <a:ext cx="109728" cy="713232"/>
          </a:xfrm>
          <a:prstGeom prst="rect">
            <a:avLst/>
          </a:prstGeom>
          <a:solidFill>
            <a:srgbClr val="1A6B4A">
              <a:alpha val="60000"/>
            </a:srgbClr>
          </a:solidFill>
          <a:ln w="12700">
            <a:solidFill>
              <a:srgbClr val="1A6B4A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3383280" y="2423160"/>
            <a:ext cx="23408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Aktinomicin D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3383280" y="2642616"/>
            <a:ext cx="2340864" cy="42062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Daktinomicin – interkalacija DNK, inhibira RNA polimerazу</a:t>
            </a:r>
            <a:endParaRPr lang="en-US" sz="850" dirty="0"/>
          </a:p>
        </p:txBody>
      </p:sp>
      <p:sp>
        <p:nvSpPr>
          <p:cNvPr id="31" name="Shape 29"/>
          <p:cNvSpPr/>
          <p:nvPr/>
        </p:nvSpPr>
        <p:spPr>
          <a:xfrm>
            <a:off x="3218688" y="3191256"/>
            <a:ext cx="109728" cy="713232"/>
          </a:xfrm>
          <a:prstGeom prst="rect">
            <a:avLst/>
          </a:prstGeom>
          <a:solidFill>
            <a:srgbClr val="1A6B4A">
              <a:alpha val="60000"/>
            </a:srgbClr>
          </a:solidFill>
          <a:ln w="12700">
            <a:solidFill>
              <a:srgbClr val="1A6B4A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3383280" y="3227832"/>
            <a:ext cx="23408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Bleomicin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3383280" y="3447288"/>
            <a:ext cx="2340864" cy="42062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Bleomicin – slobodni radikali→ kidanje DNK; karcinom testisa</a:t>
            </a: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3218688" y="3995928"/>
            <a:ext cx="109728" cy="713232"/>
          </a:xfrm>
          <a:prstGeom prst="rect">
            <a:avLst/>
          </a:prstGeom>
          <a:solidFill>
            <a:srgbClr val="1A6B4A">
              <a:alpha val="60000"/>
            </a:srgbClr>
          </a:solidFill>
          <a:ln w="12700">
            <a:solidFill>
              <a:srgbClr val="1A6B4A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3383280" y="4032504"/>
            <a:ext cx="23408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Mitomicin C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3383280" y="4251960"/>
            <a:ext cx="2340864" cy="42062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Mitomicin C – bifunkcionalni alkilirajući antibiotik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5907024" y="1170432"/>
            <a:ext cx="2651760" cy="3639312"/>
          </a:xfrm>
          <a:prstGeom prst="rect">
            <a:avLst/>
          </a:prstGeom>
          <a:solidFill>
            <a:srgbClr val="FFFFFF"/>
          </a:solidFill>
          <a:ln w="12700">
            <a:solidFill>
              <a:srgbClr val="C9E8D4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8" name="Shape 36"/>
          <p:cNvSpPr/>
          <p:nvPr/>
        </p:nvSpPr>
        <p:spPr>
          <a:xfrm>
            <a:off x="5907024" y="1170432"/>
            <a:ext cx="2651760" cy="347472"/>
          </a:xfrm>
          <a:prstGeom prst="rect">
            <a:avLst/>
          </a:prstGeom>
          <a:solidFill>
            <a:srgbClr val="B7770D"/>
          </a:solidFill>
          <a:ln w="12700">
            <a:solidFill>
              <a:srgbClr val="B7770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7"/>
          <p:cNvSpPr/>
          <p:nvPr/>
        </p:nvSpPr>
        <p:spPr>
          <a:xfrm>
            <a:off x="5998464" y="1179576"/>
            <a:ext cx="2514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V. Ciljana i Biološka terapija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5998464" y="1581912"/>
            <a:ext cx="109728" cy="713232"/>
          </a:xfrm>
          <a:prstGeom prst="rect">
            <a:avLst/>
          </a:prstGeom>
          <a:solidFill>
            <a:srgbClr val="B7770D">
              <a:alpha val="60000"/>
            </a:srgbClr>
          </a:solidFill>
          <a:ln w="12700">
            <a:solidFill>
              <a:srgbClr val="B7770D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6163056" y="1618488"/>
            <a:ext cx="23408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B777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Monoklonska antitela (mAb)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163056" y="1837944"/>
            <a:ext cx="2340864" cy="42062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Rituksimab (anti-CD20), Trastuzumab (anti-HER2), Bevacizumab (anti-VEGF)</a:t>
            </a:r>
            <a:endParaRPr lang="en-US" sz="850" dirty="0"/>
          </a:p>
        </p:txBody>
      </p:sp>
      <p:sp>
        <p:nvSpPr>
          <p:cNvPr id="43" name="Shape 41"/>
          <p:cNvSpPr/>
          <p:nvPr/>
        </p:nvSpPr>
        <p:spPr>
          <a:xfrm>
            <a:off x="5998464" y="2386584"/>
            <a:ext cx="109728" cy="713232"/>
          </a:xfrm>
          <a:prstGeom prst="rect">
            <a:avLst/>
          </a:prstGeom>
          <a:solidFill>
            <a:srgbClr val="B7770D">
              <a:alpha val="60000"/>
            </a:srgbClr>
          </a:solidFill>
          <a:ln w="12700">
            <a:solidFill>
              <a:srgbClr val="B7770D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2"/>
          <p:cNvSpPr/>
          <p:nvPr/>
        </p:nvSpPr>
        <p:spPr>
          <a:xfrm>
            <a:off x="6163056" y="2423160"/>
            <a:ext cx="23408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B777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Tirozin kinaza inhibitori</a:t>
            </a:r>
            <a:endParaRPr lang="en-US" sz="900" dirty="0"/>
          </a:p>
        </p:txBody>
      </p:sp>
      <p:sp>
        <p:nvSpPr>
          <p:cNvPr id="45" name="Text 43"/>
          <p:cNvSpPr/>
          <p:nvPr/>
        </p:nvSpPr>
        <p:spPr>
          <a:xfrm>
            <a:off x="6163056" y="2642616"/>
            <a:ext cx="2340864" cy="42062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Imatinib (BCR-ABL), Erlotinib, Gefitinib, Sunitinib</a:t>
            </a:r>
            <a:endParaRPr lang="en-US" sz="850" dirty="0"/>
          </a:p>
        </p:txBody>
      </p:sp>
      <p:sp>
        <p:nvSpPr>
          <p:cNvPr id="46" name="Shape 44"/>
          <p:cNvSpPr/>
          <p:nvPr/>
        </p:nvSpPr>
        <p:spPr>
          <a:xfrm>
            <a:off x="5998464" y="3191256"/>
            <a:ext cx="109728" cy="713232"/>
          </a:xfrm>
          <a:prstGeom prst="rect">
            <a:avLst/>
          </a:prstGeom>
          <a:solidFill>
            <a:srgbClr val="B7770D">
              <a:alpha val="60000"/>
            </a:srgbClr>
          </a:solidFill>
          <a:ln w="12700">
            <a:solidFill>
              <a:srgbClr val="B7770D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45"/>
          <p:cNvSpPr/>
          <p:nvPr/>
        </p:nvSpPr>
        <p:spPr>
          <a:xfrm>
            <a:off x="6163056" y="3227832"/>
            <a:ext cx="23408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B777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CDK inhibitori</a:t>
            </a:r>
            <a:endParaRPr lang="en-US" sz="900" dirty="0"/>
          </a:p>
        </p:txBody>
      </p:sp>
      <p:sp>
        <p:nvSpPr>
          <p:cNvPr id="48" name="Text 46"/>
          <p:cNvSpPr/>
          <p:nvPr/>
        </p:nvSpPr>
        <p:spPr>
          <a:xfrm>
            <a:off x="6163056" y="3447288"/>
            <a:ext cx="2340864" cy="42062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Palbociklib, Ribociklib, Abemaciklib – inhibišu CDK4/6</a:t>
            </a:r>
            <a:endParaRPr lang="en-US" sz="850" dirty="0"/>
          </a:p>
        </p:txBody>
      </p:sp>
      <p:sp>
        <p:nvSpPr>
          <p:cNvPr id="49" name="Shape 47"/>
          <p:cNvSpPr/>
          <p:nvPr/>
        </p:nvSpPr>
        <p:spPr>
          <a:xfrm>
            <a:off x="5998464" y="3995928"/>
            <a:ext cx="109728" cy="713232"/>
          </a:xfrm>
          <a:prstGeom prst="rect">
            <a:avLst/>
          </a:prstGeom>
          <a:solidFill>
            <a:srgbClr val="B7770D">
              <a:alpha val="60000"/>
            </a:srgbClr>
          </a:solidFill>
          <a:ln w="12700">
            <a:solidFill>
              <a:srgbClr val="B7770D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48"/>
          <p:cNvSpPr/>
          <p:nvPr/>
        </p:nvSpPr>
        <p:spPr>
          <a:xfrm>
            <a:off x="6163056" y="4032504"/>
            <a:ext cx="234086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B777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PARP inhibitori</a:t>
            </a:r>
            <a:endParaRPr lang="en-US" sz="900" dirty="0"/>
          </a:p>
        </p:txBody>
      </p:sp>
      <p:sp>
        <p:nvSpPr>
          <p:cNvPr id="51" name="Text 49"/>
          <p:cNvSpPr/>
          <p:nvPr/>
        </p:nvSpPr>
        <p:spPr>
          <a:xfrm>
            <a:off x="6163056" y="4251960"/>
            <a:ext cx="2340864" cy="420624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Olaparib, Niraparib – BRCA-mutirani tumori (ovarijum, dojka)</a:t>
            </a:r>
            <a:endParaRPr lang="en-US" sz="850" dirty="0"/>
          </a:p>
        </p:txBody>
      </p:sp>
      <p:sp>
        <p:nvSpPr>
          <p:cNvPr id="52" name="Text 50"/>
          <p:cNvSpPr/>
          <p:nvPr/>
        </p:nvSpPr>
        <p:spPr>
          <a:xfrm>
            <a:off x="315136" y="4818888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80" i="1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Napomena: Imunoterapija (checkpoint inhibitori) i ADC (antibody-drug conjugates) predstavljaju najsavremeniji trend u lečenju maligniteta.</a:t>
            </a:r>
            <a:endParaRPr lang="en-US" sz="880" dirty="0"/>
          </a:p>
        </p:txBody>
      </p:sp>
      <p:sp>
        <p:nvSpPr>
          <p:cNvPr id="53" name="Shape 51"/>
          <p:cNvSpPr/>
          <p:nvPr/>
        </p:nvSpPr>
        <p:spPr>
          <a:xfrm>
            <a:off x="4983480" y="4608576"/>
            <a:ext cx="3931920" cy="402336"/>
          </a:xfrm>
          <a:prstGeom prst="rect">
            <a:avLst/>
          </a:prstGeom>
          <a:solidFill>
            <a:srgbClr val="EBF5EE"/>
          </a:solidFill>
          <a:ln w="2032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Text 52"/>
          <p:cNvSpPr/>
          <p:nvPr/>
        </p:nvSpPr>
        <p:spPr>
          <a:xfrm>
            <a:off x="5065776" y="4626864"/>
            <a:ext cx="3785616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750" i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Izvor: Brunton L et al. – Goodman &amp; Gilman's Pharmacology, 13th Ed. (2018).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770D9E-3C20-52E4-31B3-24F32481BD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6F85E5C8-AB6F-4F67-384D-B20703ECE605}"/>
              </a:ext>
            </a:extLst>
          </p:cNvPr>
          <p:cNvSpPr/>
          <p:nvPr/>
        </p:nvSpPr>
        <p:spPr>
          <a:xfrm>
            <a:off x="0" y="0"/>
            <a:ext cx="9144000" cy="1024128"/>
          </a:xfrm>
          <a:prstGeom prst="rect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D2128C2E-0545-A344-A389-79C62F9778BD}"/>
              </a:ext>
            </a:extLst>
          </p:cNvPr>
          <p:cNvSpPr/>
          <p:nvPr/>
        </p:nvSpPr>
        <p:spPr>
          <a:xfrm>
            <a:off x="0" y="0"/>
            <a:ext cx="164592" cy="1024128"/>
          </a:xfrm>
          <a:prstGeom prst="rect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986F6497-FABD-9B22-88FF-389DB604519F}"/>
              </a:ext>
            </a:extLst>
          </p:cNvPr>
          <p:cNvSpPr/>
          <p:nvPr/>
        </p:nvSpPr>
        <p:spPr>
          <a:xfrm>
            <a:off x="0" y="1024128"/>
            <a:ext cx="9144000" cy="45720"/>
          </a:xfrm>
          <a:prstGeom prst="rect">
            <a:avLst/>
          </a:prstGeom>
          <a:solidFill>
            <a:srgbClr val="1A6B4A"/>
          </a:solidFill>
          <a:ln w="1270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7E793BE3-6680-0DC3-F9B8-0011F1189BF2}"/>
              </a:ext>
            </a:extLst>
          </p:cNvPr>
          <p:cNvSpPr/>
          <p:nvPr/>
        </p:nvSpPr>
        <p:spPr>
          <a:xfrm>
            <a:off x="347472" y="91440"/>
            <a:ext cx="8503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sr-Latn-RS" sz="2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Objašnjenja</a:t>
            </a:r>
            <a:endParaRPr lang="en-US" sz="250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9D9466A0-8814-EFA2-D981-14BDF1719C3B}"/>
              </a:ext>
            </a:extLst>
          </p:cNvPr>
          <p:cNvSpPr/>
          <p:nvPr/>
        </p:nvSpPr>
        <p:spPr>
          <a:xfrm>
            <a:off x="347472" y="1170432"/>
            <a:ext cx="4160520" cy="347472"/>
          </a:xfrm>
          <a:prstGeom prst="rect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ECBEA86D-F6C8-A901-53F9-418C0426C818}"/>
              </a:ext>
            </a:extLst>
          </p:cNvPr>
          <p:cNvSpPr/>
          <p:nvPr/>
        </p:nvSpPr>
        <p:spPr>
          <a:xfrm>
            <a:off x="457200" y="1179576"/>
            <a:ext cx="3977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r-Latn-RS" sz="1050" b="1" dirty="0">
                <a:solidFill>
                  <a:srgbClr val="FFFFFF"/>
                </a:solidFill>
                <a:latin typeface="Calibri" pitchFamily="34" charset="0"/>
                <a:cs typeface="Calibri" pitchFamily="34" charset="-120"/>
              </a:rPr>
              <a:t>CD20   -   HER2   -   VEGF</a:t>
            </a:r>
            <a:endParaRPr lang="en-US" sz="105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60CDCFF5-4049-85FB-6DAC-1EA52D81E4A0}"/>
              </a:ext>
            </a:extLst>
          </p:cNvPr>
          <p:cNvSpPr/>
          <p:nvPr/>
        </p:nvSpPr>
        <p:spPr>
          <a:xfrm>
            <a:off x="457200" y="1554480"/>
            <a:ext cx="3977640" cy="31821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0" indent="0">
              <a:buNone/>
            </a:pPr>
            <a:endParaRPr lang="en-US" sz="950" dirty="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D98A5429-78C8-3D12-CFD9-4C18E4CECCA9}"/>
              </a:ext>
            </a:extLst>
          </p:cNvPr>
          <p:cNvSpPr/>
          <p:nvPr/>
        </p:nvSpPr>
        <p:spPr>
          <a:xfrm>
            <a:off x="402336" y="1600200"/>
            <a:ext cx="128016" cy="402336"/>
          </a:xfrm>
          <a:prstGeom prst="rect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D3A5F6F1-EFC3-ED95-3C67-608BB56C3721}"/>
              </a:ext>
            </a:extLst>
          </p:cNvPr>
          <p:cNvSpPr/>
          <p:nvPr/>
        </p:nvSpPr>
        <p:spPr>
          <a:xfrm>
            <a:off x="585216" y="1600200"/>
            <a:ext cx="3840480" cy="1591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950" b="1" dirty="0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DE2C036D-603F-9558-F04E-E9414A896282}"/>
              </a:ext>
            </a:extLst>
          </p:cNvPr>
          <p:cNvSpPr/>
          <p:nvPr/>
        </p:nvSpPr>
        <p:spPr>
          <a:xfrm>
            <a:off x="402336" y="2130552"/>
            <a:ext cx="128016" cy="402336"/>
          </a:xfrm>
          <a:prstGeom prst="rect">
            <a:avLst/>
          </a:prstGeom>
          <a:solidFill>
            <a:srgbClr val="1A6B4A"/>
          </a:solidFill>
          <a:ln w="1270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B41D1A49-63E9-55B3-1751-48CD11C7ACF1}"/>
              </a:ext>
            </a:extLst>
          </p:cNvPr>
          <p:cNvSpPr/>
          <p:nvPr/>
        </p:nvSpPr>
        <p:spPr>
          <a:xfrm>
            <a:off x="402336" y="2660904"/>
            <a:ext cx="128016" cy="402336"/>
          </a:xfrm>
          <a:prstGeom prst="rect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>
            <a:extLst>
              <a:ext uri="{FF2B5EF4-FFF2-40B4-BE49-F238E27FC236}">
                <a16:creationId xmlns:a16="http://schemas.microsoft.com/office/drawing/2014/main" id="{D71DAC5A-1A6B-5131-19C3-15E4CE1E25B5}"/>
              </a:ext>
            </a:extLst>
          </p:cNvPr>
          <p:cNvSpPr/>
          <p:nvPr/>
        </p:nvSpPr>
        <p:spPr>
          <a:xfrm>
            <a:off x="402336" y="3191256"/>
            <a:ext cx="128016" cy="402336"/>
          </a:xfrm>
          <a:prstGeom prst="rect">
            <a:avLst/>
          </a:prstGeom>
          <a:solidFill>
            <a:srgbClr val="1A7F5A"/>
          </a:solidFill>
          <a:ln w="12700">
            <a:solidFill>
              <a:srgbClr val="1A7F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>
            <a:extLst>
              <a:ext uri="{FF2B5EF4-FFF2-40B4-BE49-F238E27FC236}">
                <a16:creationId xmlns:a16="http://schemas.microsoft.com/office/drawing/2014/main" id="{0C1BD5EF-5CEC-C5D2-6F2D-498CA0739927}"/>
              </a:ext>
            </a:extLst>
          </p:cNvPr>
          <p:cNvSpPr/>
          <p:nvPr/>
        </p:nvSpPr>
        <p:spPr>
          <a:xfrm>
            <a:off x="402336" y="3721608"/>
            <a:ext cx="128016" cy="402336"/>
          </a:xfrm>
          <a:prstGeom prst="rect">
            <a:avLst/>
          </a:prstGeom>
          <a:solidFill>
            <a:srgbClr val="0E7A5E"/>
          </a:solidFill>
          <a:ln w="12700">
            <a:solidFill>
              <a:srgbClr val="0E7A5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4">
            <a:extLst>
              <a:ext uri="{FF2B5EF4-FFF2-40B4-BE49-F238E27FC236}">
                <a16:creationId xmlns:a16="http://schemas.microsoft.com/office/drawing/2014/main" id="{426FF5C1-4BB7-5410-DC22-8B73F8F35E1D}"/>
              </a:ext>
            </a:extLst>
          </p:cNvPr>
          <p:cNvSpPr/>
          <p:nvPr/>
        </p:nvSpPr>
        <p:spPr>
          <a:xfrm>
            <a:off x="347472" y="4572000"/>
            <a:ext cx="4160520" cy="0"/>
          </a:xfrm>
          <a:prstGeom prst="rect">
            <a:avLst/>
          </a:prstGeom>
          <a:solidFill>
            <a:srgbClr val="EAF7EF"/>
          </a:solidFill>
          <a:ln w="1270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27">
            <a:extLst>
              <a:ext uri="{FF2B5EF4-FFF2-40B4-BE49-F238E27FC236}">
                <a16:creationId xmlns:a16="http://schemas.microsoft.com/office/drawing/2014/main" id="{B252CFAB-30C3-56E9-86FE-A66D96929EA0}"/>
              </a:ext>
            </a:extLst>
          </p:cNvPr>
          <p:cNvSpPr/>
          <p:nvPr/>
        </p:nvSpPr>
        <p:spPr>
          <a:xfrm>
            <a:off x="4663440" y="1170432"/>
            <a:ext cx="4133088" cy="347472"/>
          </a:xfrm>
          <a:prstGeom prst="rect">
            <a:avLst/>
          </a:prstGeom>
          <a:solidFill>
            <a:srgbClr val="B7770D"/>
          </a:solidFill>
          <a:ln w="12700">
            <a:solidFill>
              <a:srgbClr val="B7770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8AB7B148-97B4-4A91-7E45-19ACF90F8776}"/>
              </a:ext>
            </a:extLst>
          </p:cNvPr>
          <p:cNvSpPr/>
          <p:nvPr/>
        </p:nvSpPr>
        <p:spPr>
          <a:xfrm>
            <a:off x="4773168" y="1179576"/>
            <a:ext cx="39502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r-Latn-RS" sz="1050" b="1" dirty="0">
                <a:solidFill>
                  <a:srgbClr val="FFFFFF"/>
                </a:solidFill>
                <a:latin typeface="Calibri" pitchFamily="34" charset="0"/>
                <a:cs typeface="Calibri" pitchFamily="34" charset="-120"/>
              </a:rPr>
              <a:t>BCR-ABL i CDK4/6</a:t>
            </a:r>
            <a:endParaRPr lang="en-US" sz="1050" dirty="0"/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id="{76E3A88C-3A6B-E5DD-331B-B49B23ACC8DA}"/>
              </a:ext>
            </a:extLst>
          </p:cNvPr>
          <p:cNvSpPr/>
          <p:nvPr/>
        </p:nvSpPr>
        <p:spPr>
          <a:xfrm>
            <a:off x="4773168" y="1554480"/>
            <a:ext cx="3950208" cy="31821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0" indent="0">
              <a:buNone/>
            </a:pPr>
            <a:endParaRPr lang="en-US" sz="950" dirty="0"/>
          </a:p>
        </p:txBody>
      </p:sp>
      <p:sp>
        <p:nvSpPr>
          <p:cNvPr id="32" name="Shape 30">
            <a:extLst>
              <a:ext uri="{FF2B5EF4-FFF2-40B4-BE49-F238E27FC236}">
                <a16:creationId xmlns:a16="http://schemas.microsoft.com/office/drawing/2014/main" id="{CB2571D3-5836-3FEA-3ED4-6C112B9408C0}"/>
              </a:ext>
            </a:extLst>
          </p:cNvPr>
          <p:cNvSpPr/>
          <p:nvPr/>
        </p:nvSpPr>
        <p:spPr>
          <a:xfrm>
            <a:off x="4718304" y="1600200"/>
            <a:ext cx="128016" cy="402336"/>
          </a:xfrm>
          <a:prstGeom prst="rect">
            <a:avLst/>
          </a:prstGeom>
          <a:solidFill>
            <a:srgbClr val="B7770D"/>
          </a:solidFill>
          <a:ln w="12700">
            <a:solidFill>
              <a:srgbClr val="B7770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>
            <a:extLst>
              <a:ext uri="{FF2B5EF4-FFF2-40B4-BE49-F238E27FC236}">
                <a16:creationId xmlns:a16="http://schemas.microsoft.com/office/drawing/2014/main" id="{053536B2-BAEB-EBCF-C0D5-214062A6116A}"/>
              </a:ext>
            </a:extLst>
          </p:cNvPr>
          <p:cNvSpPr/>
          <p:nvPr/>
        </p:nvSpPr>
        <p:spPr>
          <a:xfrm>
            <a:off x="4894983" y="1792224"/>
            <a:ext cx="3822192" cy="2478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/>
              <a:t>BCR-ABL</a:t>
            </a:r>
          </a:p>
          <a:p>
            <a:r>
              <a:rPr lang="en-US" sz="1000" dirty="0"/>
              <a:t>je </a:t>
            </a:r>
            <a:r>
              <a:rPr lang="en-US" sz="1000" dirty="0" err="1"/>
              <a:t>specifičan</a:t>
            </a:r>
            <a:r>
              <a:rPr lang="en-US" sz="1000" dirty="0"/>
              <a:t> gen (</a:t>
            </a:r>
            <a:r>
              <a:rPr lang="en-US" sz="1000" dirty="0" err="1"/>
              <a:t>i</a:t>
            </a:r>
            <a:r>
              <a:rPr lang="en-US" sz="1000" dirty="0"/>
              <a:t> protein koji on </a:t>
            </a:r>
            <a:r>
              <a:rPr lang="en-US" sz="1000" dirty="0" err="1"/>
              <a:t>proizvodi</a:t>
            </a:r>
            <a:r>
              <a:rPr lang="en-US" sz="1000" dirty="0"/>
              <a:t>) koji </a:t>
            </a:r>
            <a:r>
              <a:rPr lang="en-US" sz="1000" dirty="0" err="1"/>
              <a:t>nastaje</a:t>
            </a:r>
            <a:r>
              <a:rPr lang="en-US" sz="1000" dirty="0"/>
              <a:t> </a:t>
            </a:r>
            <a:r>
              <a:rPr lang="en-US" sz="1000" dirty="0" err="1"/>
              <a:t>spajanjem</a:t>
            </a:r>
            <a:r>
              <a:rPr lang="en-US" sz="1000" dirty="0"/>
              <a:t> </a:t>
            </a:r>
            <a:r>
              <a:rPr lang="en-US" sz="1000" dirty="0" err="1"/>
              <a:t>delova</a:t>
            </a:r>
            <a:r>
              <a:rPr lang="en-US" sz="1000" dirty="0"/>
              <a:t> </a:t>
            </a:r>
            <a:r>
              <a:rPr lang="en-US" sz="1000" dirty="0" err="1"/>
              <a:t>dva</a:t>
            </a:r>
            <a:r>
              <a:rPr lang="en-US" sz="1000" dirty="0"/>
              <a:t> </a:t>
            </a:r>
            <a:r>
              <a:rPr lang="en-US" sz="1000" dirty="0" err="1"/>
              <a:t>normalna</a:t>
            </a:r>
            <a:r>
              <a:rPr lang="en-US" sz="1000" dirty="0"/>
              <a:t> gena: BCR (</a:t>
            </a:r>
            <a:r>
              <a:rPr lang="en-US" sz="1000" dirty="0" err="1"/>
              <a:t>hromozom</a:t>
            </a:r>
            <a:r>
              <a:rPr lang="en-US" sz="1000" dirty="0"/>
              <a:t> 22) </a:t>
            </a:r>
            <a:r>
              <a:rPr lang="en-US" sz="1000" dirty="0" err="1"/>
              <a:t>i</a:t>
            </a:r>
            <a:r>
              <a:rPr lang="en-US" sz="1000" dirty="0"/>
              <a:t> ABL (</a:t>
            </a:r>
            <a:r>
              <a:rPr lang="en-US" sz="1000" dirty="0" err="1"/>
              <a:t>hromozom</a:t>
            </a:r>
            <a:r>
              <a:rPr lang="en-US" sz="1000" dirty="0"/>
              <a:t> 9).</a:t>
            </a:r>
            <a:endParaRPr lang="sr-Latn-RS" sz="1000" dirty="0"/>
          </a:p>
          <a:p>
            <a:r>
              <a:rPr lang="en-US" sz="1000" b="1" dirty="0" err="1"/>
              <a:t>Filadelfija</a:t>
            </a:r>
            <a:r>
              <a:rPr lang="en-US" sz="1000" b="1" dirty="0"/>
              <a:t> </a:t>
            </a:r>
            <a:r>
              <a:rPr lang="en-US" sz="1000" b="1" dirty="0" err="1"/>
              <a:t>hromozom</a:t>
            </a:r>
            <a:r>
              <a:rPr lang="en-US" sz="1000" b="1" dirty="0"/>
              <a:t>: </a:t>
            </a:r>
            <a:r>
              <a:rPr lang="en-US" sz="1000" dirty="0"/>
              <a:t>Do </a:t>
            </a:r>
            <a:r>
              <a:rPr lang="en-US" sz="1000" dirty="0" err="1"/>
              <a:t>ovog</a:t>
            </a:r>
            <a:r>
              <a:rPr lang="en-US" sz="1000" dirty="0"/>
              <a:t> </a:t>
            </a:r>
            <a:r>
              <a:rPr lang="en-US" sz="1000" dirty="0" err="1"/>
              <a:t>spajanja</a:t>
            </a:r>
            <a:r>
              <a:rPr lang="en-US" sz="1000" dirty="0"/>
              <a:t> </a:t>
            </a:r>
            <a:r>
              <a:rPr lang="en-US" sz="1000" dirty="0" err="1"/>
              <a:t>dolazi</a:t>
            </a:r>
            <a:r>
              <a:rPr lang="en-US" sz="1000" dirty="0"/>
              <a:t> </a:t>
            </a:r>
            <a:r>
              <a:rPr lang="en-US" sz="1000" dirty="0" err="1"/>
              <a:t>usled</a:t>
            </a:r>
            <a:r>
              <a:rPr lang="en-US" sz="1000" dirty="0"/>
              <a:t> </a:t>
            </a:r>
            <a:r>
              <a:rPr lang="en-US" sz="1000" dirty="0" err="1"/>
              <a:t>genetičke</a:t>
            </a:r>
            <a:r>
              <a:rPr lang="en-US" sz="1000" dirty="0"/>
              <a:t> </a:t>
            </a:r>
            <a:r>
              <a:rPr lang="en-US" sz="1000" dirty="0" err="1"/>
              <a:t>greške</a:t>
            </a:r>
            <a:r>
              <a:rPr lang="en-US" sz="1000" dirty="0"/>
              <a:t> (</a:t>
            </a:r>
            <a:r>
              <a:rPr lang="en-US" sz="1000" dirty="0" err="1"/>
              <a:t>translokacije</a:t>
            </a:r>
            <a:r>
              <a:rPr lang="en-US" sz="1000" dirty="0"/>
              <a:t>) </a:t>
            </a:r>
            <a:r>
              <a:rPr lang="en-US" sz="1000" dirty="0" err="1"/>
              <a:t>gde</a:t>
            </a:r>
            <a:r>
              <a:rPr lang="en-US" sz="1000" dirty="0"/>
              <a:t> </a:t>
            </a:r>
            <a:r>
              <a:rPr lang="en-US" sz="1000" dirty="0" err="1"/>
              <a:t>delovi</a:t>
            </a:r>
            <a:r>
              <a:rPr lang="en-US" sz="1000" dirty="0"/>
              <a:t> </a:t>
            </a:r>
            <a:r>
              <a:rPr lang="en-US" sz="1000" dirty="0" err="1"/>
              <a:t>hromozoma</a:t>
            </a:r>
            <a:r>
              <a:rPr lang="en-US" sz="1000" dirty="0"/>
              <a:t> 9 </a:t>
            </a:r>
            <a:r>
              <a:rPr lang="en-US" sz="1000" dirty="0" err="1"/>
              <a:t>i</a:t>
            </a:r>
            <a:r>
              <a:rPr lang="en-US" sz="1000" dirty="0"/>
              <a:t> 22 </a:t>
            </a:r>
            <a:r>
              <a:rPr lang="en-US" sz="1000" dirty="0" err="1"/>
              <a:t>zamene</a:t>
            </a:r>
            <a:r>
              <a:rPr lang="en-US" sz="1000" dirty="0"/>
              <a:t> </a:t>
            </a:r>
            <a:r>
              <a:rPr lang="en-US" sz="1000" dirty="0" err="1"/>
              <a:t>mesta</a:t>
            </a:r>
            <a:r>
              <a:rPr lang="en-US" sz="1000" dirty="0"/>
              <a:t>. </a:t>
            </a:r>
            <a:r>
              <a:rPr lang="en-US" sz="1000" dirty="0" err="1"/>
              <a:t>Rezultat</a:t>
            </a:r>
            <a:r>
              <a:rPr lang="en-US" sz="1000" dirty="0"/>
              <a:t> je </a:t>
            </a:r>
            <a:r>
              <a:rPr lang="en-US" sz="1000" dirty="0" err="1"/>
              <a:t>skraćeni</a:t>
            </a:r>
            <a:r>
              <a:rPr lang="en-US" sz="1000" dirty="0"/>
              <a:t> </a:t>
            </a:r>
            <a:r>
              <a:rPr lang="en-US" sz="1000" dirty="0" err="1"/>
              <a:t>hromozom</a:t>
            </a:r>
            <a:r>
              <a:rPr lang="en-US" sz="1000" dirty="0"/>
              <a:t> 22, </a:t>
            </a:r>
            <a:r>
              <a:rPr lang="en-US" sz="1000" dirty="0" err="1"/>
              <a:t>poznat</a:t>
            </a:r>
            <a:r>
              <a:rPr lang="en-US" sz="1000" dirty="0"/>
              <a:t> </a:t>
            </a:r>
            <a:r>
              <a:rPr lang="en-US" sz="1000" dirty="0" err="1"/>
              <a:t>kao</a:t>
            </a:r>
            <a:r>
              <a:rPr lang="en-US" sz="1000" dirty="0"/>
              <a:t> </a:t>
            </a:r>
            <a:r>
              <a:rPr lang="en-US" sz="1000" dirty="0" err="1"/>
              <a:t>Filadelfija</a:t>
            </a:r>
            <a:r>
              <a:rPr lang="en-US" sz="1000" dirty="0"/>
              <a:t> </a:t>
            </a:r>
            <a:r>
              <a:rPr lang="en-US" sz="1000" dirty="0" err="1"/>
              <a:t>hromozom</a:t>
            </a:r>
            <a:r>
              <a:rPr lang="en-US" sz="1000" dirty="0"/>
              <a:t> (Ph+).</a:t>
            </a:r>
          </a:p>
          <a:p>
            <a:r>
              <a:rPr lang="en-US" sz="1000" b="1" dirty="0"/>
              <a:t>BCR-ABL je "</a:t>
            </a:r>
            <a:r>
              <a:rPr lang="en-US" sz="1000" b="1" dirty="0" err="1"/>
              <a:t>onkogen</a:t>
            </a:r>
            <a:r>
              <a:rPr lang="en-US" sz="1000" b="1" dirty="0"/>
              <a:t>" – </a:t>
            </a:r>
            <a:r>
              <a:rPr lang="en-US" sz="1000" dirty="0"/>
              <a:t>on </a:t>
            </a:r>
            <a:r>
              <a:rPr lang="en-US" sz="1000" dirty="0" err="1"/>
              <a:t>šalje</a:t>
            </a:r>
            <a:r>
              <a:rPr lang="en-US" sz="1000" dirty="0"/>
              <a:t> </a:t>
            </a:r>
            <a:r>
              <a:rPr lang="en-US" sz="1000" dirty="0" err="1"/>
              <a:t>stalne</a:t>
            </a:r>
            <a:r>
              <a:rPr lang="en-US" sz="1000" dirty="0"/>
              <a:t>, </a:t>
            </a:r>
            <a:r>
              <a:rPr lang="en-US" sz="1000" dirty="0" err="1"/>
              <a:t>nekontrolisane</a:t>
            </a:r>
            <a:r>
              <a:rPr lang="en-US" sz="1000" dirty="0"/>
              <a:t> </a:t>
            </a:r>
            <a:r>
              <a:rPr lang="en-US" sz="1000" dirty="0" err="1"/>
              <a:t>signale</a:t>
            </a:r>
            <a:r>
              <a:rPr lang="en-US" sz="1000" dirty="0"/>
              <a:t> </a:t>
            </a:r>
            <a:r>
              <a:rPr lang="en-US" sz="1000" dirty="0" err="1"/>
              <a:t>ćelijama</a:t>
            </a:r>
            <a:r>
              <a:rPr lang="en-US" sz="1000" dirty="0"/>
              <a:t> da se </a:t>
            </a:r>
            <a:r>
              <a:rPr lang="en-US" sz="1000" dirty="0" err="1"/>
              <a:t>neprestano</a:t>
            </a:r>
            <a:r>
              <a:rPr lang="en-US" sz="1000" dirty="0"/>
              <a:t> dele </a:t>
            </a:r>
            <a:r>
              <a:rPr lang="en-US" sz="1000" dirty="0" err="1"/>
              <a:t>i</a:t>
            </a:r>
            <a:r>
              <a:rPr lang="en-US" sz="1000" dirty="0"/>
              <a:t> </a:t>
            </a:r>
            <a:r>
              <a:rPr lang="en-US" sz="1000" dirty="0" err="1"/>
              <a:t>odbijaju</a:t>
            </a:r>
            <a:r>
              <a:rPr lang="en-US" sz="1000" dirty="0"/>
              <a:t> da </a:t>
            </a:r>
            <a:r>
              <a:rPr lang="en-US" sz="1000" dirty="0" err="1"/>
              <a:t>umru</a:t>
            </a:r>
            <a:r>
              <a:rPr lang="en-US" sz="1000" dirty="0"/>
              <a:t>.</a:t>
            </a:r>
          </a:p>
          <a:p>
            <a:r>
              <a:rPr lang="en-US" sz="1000" dirty="0" err="1"/>
              <a:t>Ovaj</a:t>
            </a:r>
            <a:r>
              <a:rPr lang="en-US" sz="1000" dirty="0"/>
              <a:t> gen je </a:t>
            </a:r>
            <a:r>
              <a:rPr lang="en-US" sz="1000" dirty="0" err="1"/>
              <a:t>glavni</a:t>
            </a:r>
            <a:r>
              <a:rPr lang="en-US" sz="1000" dirty="0"/>
              <a:t> </a:t>
            </a:r>
            <a:r>
              <a:rPr lang="en-US" sz="1000" dirty="0" err="1"/>
              <a:t>uzročnik</a:t>
            </a:r>
            <a:r>
              <a:rPr lang="en-US" sz="1000" dirty="0"/>
              <a:t> </a:t>
            </a:r>
            <a:r>
              <a:rPr lang="en-US" sz="1000" dirty="0" err="1"/>
              <a:t>Hronične</a:t>
            </a:r>
            <a:r>
              <a:rPr lang="en-US" sz="1000" dirty="0"/>
              <a:t> </a:t>
            </a:r>
            <a:r>
              <a:rPr lang="en-US" sz="1000" dirty="0" err="1"/>
              <a:t>mijeloidne</a:t>
            </a:r>
            <a:r>
              <a:rPr lang="en-US" sz="1000" dirty="0"/>
              <a:t> </a:t>
            </a:r>
            <a:r>
              <a:rPr lang="en-US" sz="1000" dirty="0" err="1"/>
              <a:t>leukemije</a:t>
            </a:r>
            <a:r>
              <a:rPr lang="en-US" sz="1000" dirty="0"/>
              <a:t> (HML), a </a:t>
            </a:r>
            <a:r>
              <a:rPr lang="en-US" sz="1000" dirty="0" err="1"/>
              <a:t>može</a:t>
            </a:r>
            <a:r>
              <a:rPr lang="en-US" sz="1000" dirty="0"/>
              <a:t> se </a:t>
            </a:r>
            <a:r>
              <a:rPr lang="en-US" sz="1000" dirty="0" err="1"/>
              <a:t>naći</a:t>
            </a:r>
            <a:r>
              <a:rPr lang="en-US" sz="1000" dirty="0"/>
              <a:t> </a:t>
            </a:r>
            <a:r>
              <a:rPr lang="en-US" sz="1000" dirty="0" err="1"/>
              <a:t>i</a:t>
            </a:r>
            <a:r>
              <a:rPr lang="en-US" sz="1000" dirty="0"/>
              <a:t> </a:t>
            </a:r>
            <a:r>
              <a:rPr lang="en-US" sz="1000" dirty="0" err="1"/>
              <a:t>kod</a:t>
            </a:r>
            <a:r>
              <a:rPr lang="en-US" sz="1000" dirty="0"/>
              <a:t> </a:t>
            </a:r>
            <a:r>
              <a:rPr lang="en-US" sz="1000" dirty="0" err="1"/>
              <a:t>nekih</a:t>
            </a:r>
            <a:r>
              <a:rPr lang="en-US" sz="1000" dirty="0"/>
              <a:t> </a:t>
            </a:r>
            <a:r>
              <a:rPr lang="en-US" sz="1000" dirty="0" err="1"/>
              <a:t>oblika</a:t>
            </a:r>
            <a:r>
              <a:rPr lang="en-US" sz="1000" dirty="0"/>
              <a:t> </a:t>
            </a:r>
            <a:r>
              <a:rPr lang="en-US" sz="1000" dirty="0" err="1"/>
              <a:t>akutne</a:t>
            </a:r>
            <a:r>
              <a:rPr lang="en-US" sz="1000" dirty="0"/>
              <a:t> </a:t>
            </a:r>
            <a:r>
              <a:rPr lang="en-US" sz="1000" dirty="0" err="1"/>
              <a:t>limfoblastne</a:t>
            </a:r>
            <a:r>
              <a:rPr lang="en-US" sz="1000" dirty="0"/>
              <a:t> </a:t>
            </a:r>
            <a:r>
              <a:rPr lang="en-US" sz="1000" dirty="0" err="1"/>
              <a:t>leukemije</a:t>
            </a:r>
            <a:r>
              <a:rPr lang="en-US" sz="1000" dirty="0"/>
              <a:t> (ALL).</a:t>
            </a:r>
            <a:endParaRPr lang="sr-Latn-RS" sz="1000" dirty="0"/>
          </a:p>
          <a:p>
            <a:r>
              <a:rPr lang="en-US" sz="950" b="1" dirty="0" err="1"/>
              <a:t>Inhibitori</a:t>
            </a:r>
            <a:r>
              <a:rPr lang="en-US" sz="950" b="1" dirty="0"/>
              <a:t> </a:t>
            </a:r>
            <a:r>
              <a:rPr lang="en-US" sz="950" b="1" dirty="0" err="1"/>
              <a:t>ciklin-zavisnih</a:t>
            </a:r>
            <a:r>
              <a:rPr lang="en-US" sz="950" b="1" dirty="0"/>
              <a:t> </a:t>
            </a:r>
            <a:r>
              <a:rPr lang="en-US" sz="950" b="1" dirty="0" err="1"/>
              <a:t>kinaza</a:t>
            </a:r>
            <a:r>
              <a:rPr lang="en-US" sz="950" b="1" dirty="0"/>
              <a:t> 4 </a:t>
            </a:r>
            <a:r>
              <a:rPr lang="en-US" sz="950" b="1" dirty="0" err="1"/>
              <a:t>i</a:t>
            </a:r>
            <a:r>
              <a:rPr lang="en-US" sz="950" b="1" dirty="0"/>
              <a:t> 6 (CDK4/6 </a:t>
            </a:r>
            <a:r>
              <a:rPr lang="en-US" sz="950" b="1" dirty="0" err="1"/>
              <a:t>inhibitori</a:t>
            </a:r>
            <a:r>
              <a:rPr lang="en-US" sz="950" b="1" dirty="0"/>
              <a:t>) </a:t>
            </a:r>
            <a:r>
              <a:rPr lang="sr-Latn-RS" sz="950" b="1" dirty="0"/>
              <a:t>su </a:t>
            </a:r>
            <a:r>
              <a:rPr lang="en-US" sz="950" dirty="0" err="1"/>
              <a:t>indikovani</a:t>
            </a:r>
            <a:r>
              <a:rPr lang="en-US" sz="950" dirty="0"/>
              <a:t> za </a:t>
            </a:r>
            <a:r>
              <a:rPr lang="en-US" sz="950" dirty="0" err="1"/>
              <a:t>lečenje</a:t>
            </a:r>
            <a:r>
              <a:rPr lang="en-US" sz="950" dirty="0"/>
              <a:t> </a:t>
            </a:r>
            <a:r>
              <a:rPr lang="en-US" sz="950" dirty="0" err="1"/>
              <a:t>hormon</a:t>
            </a:r>
            <a:r>
              <a:rPr lang="en-US" sz="950" dirty="0"/>
              <a:t>-receptor </a:t>
            </a:r>
            <a:r>
              <a:rPr lang="en-US" sz="950" dirty="0" err="1"/>
              <a:t>pozitivnog</a:t>
            </a:r>
            <a:r>
              <a:rPr lang="en-US" sz="950" dirty="0"/>
              <a:t> (HR+), HER2-negativnog </a:t>
            </a:r>
            <a:r>
              <a:rPr lang="en-US" sz="950" dirty="0" err="1"/>
              <a:t>metastatskog</a:t>
            </a:r>
            <a:r>
              <a:rPr lang="en-US" sz="950" dirty="0"/>
              <a:t> </a:t>
            </a:r>
            <a:r>
              <a:rPr lang="en-US" sz="950" dirty="0" err="1"/>
              <a:t>karcinoma</a:t>
            </a:r>
            <a:r>
              <a:rPr lang="en-US" sz="950" dirty="0"/>
              <a:t> </a:t>
            </a:r>
            <a:r>
              <a:rPr lang="en-US" sz="950" dirty="0" err="1"/>
              <a:t>dojke</a:t>
            </a:r>
            <a:r>
              <a:rPr lang="en-US" sz="950" dirty="0"/>
              <a:t>.</a:t>
            </a:r>
            <a:r>
              <a:rPr lang="sr-Latn-RS" sz="950" dirty="0"/>
              <a:t> </a:t>
            </a:r>
            <a:r>
              <a:rPr lang="en-US" sz="950" dirty="0"/>
              <a:t>CDK4 </a:t>
            </a:r>
            <a:r>
              <a:rPr lang="en-US" sz="950" dirty="0" err="1"/>
              <a:t>i</a:t>
            </a:r>
            <a:r>
              <a:rPr lang="en-US" sz="950" dirty="0"/>
              <a:t> CDK6 </a:t>
            </a:r>
            <a:r>
              <a:rPr lang="en-US" sz="950" dirty="0" err="1"/>
              <a:t>su</a:t>
            </a:r>
            <a:r>
              <a:rPr lang="en-US" sz="950" dirty="0"/>
              <a:t> serin/</a:t>
            </a:r>
            <a:r>
              <a:rPr lang="en-US" sz="950" dirty="0" err="1"/>
              <a:t>treoninske</a:t>
            </a:r>
            <a:r>
              <a:rPr lang="en-US" sz="950" dirty="0"/>
              <a:t> </a:t>
            </a:r>
            <a:r>
              <a:rPr lang="en-US" sz="950" dirty="0" err="1"/>
              <a:t>kinaze</a:t>
            </a:r>
            <a:r>
              <a:rPr lang="en-US" sz="950" dirty="0"/>
              <a:t> </a:t>
            </a:r>
            <a:r>
              <a:rPr lang="en-US" sz="950" dirty="0" err="1"/>
              <a:t>koje</a:t>
            </a:r>
            <a:r>
              <a:rPr lang="en-US" sz="950" dirty="0"/>
              <a:t>, u </a:t>
            </a:r>
            <a:r>
              <a:rPr lang="en-US" sz="950" dirty="0" err="1"/>
              <a:t>kompleksu</a:t>
            </a:r>
            <a:r>
              <a:rPr lang="en-US" sz="950" dirty="0"/>
              <a:t> </a:t>
            </a:r>
            <a:r>
              <a:rPr lang="en-US" sz="950" dirty="0" err="1"/>
              <a:t>sa</a:t>
            </a:r>
            <a:r>
              <a:rPr lang="en-US" sz="950" dirty="0"/>
              <a:t> </a:t>
            </a:r>
            <a:r>
              <a:rPr lang="en-US" sz="950" dirty="0" err="1"/>
              <a:t>ciklinom</a:t>
            </a:r>
            <a:r>
              <a:rPr lang="en-US" sz="950" dirty="0"/>
              <a:t> D, </a:t>
            </a:r>
            <a:r>
              <a:rPr lang="en-US" sz="950" dirty="0" err="1"/>
              <a:t>vrše</a:t>
            </a:r>
            <a:r>
              <a:rPr lang="en-US" sz="950" dirty="0"/>
              <a:t> </a:t>
            </a:r>
            <a:r>
              <a:rPr lang="en-US" sz="950" dirty="0" err="1"/>
              <a:t>fosforilaciju</a:t>
            </a:r>
            <a:r>
              <a:rPr lang="en-US" sz="950" dirty="0"/>
              <a:t> retinoblastoma </a:t>
            </a:r>
            <a:r>
              <a:rPr lang="en-US" sz="950" dirty="0" err="1"/>
              <a:t>proteina</a:t>
            </a:r>
            <a:r>
              <a:rPr lang="en-US" sz="950" dirty="0"/>
              <a:t> (</a:t>
            </a:r>
            <a:r>
              <a:rPr lang="en-US" sz="950" dirty="0" err="1"/>
              <a:t>pRb</a:t>
            </a:r>
            <a:r>
              <a:rPr lang="en-US" sz="950" dirty="0"/>
              <a:t>). </a:t>
            </a:r>
            <a:r>
              <a:rPr lang="en-US" sz="950" dirty="0" err="1"/>
              <a:t>Ovaj</a:t>
            </a:r>
            <a:r>
              <a:rPr lang="en-US" sz="950" dirty="0"/>
              <a:t> </a:t>
            </a:r>
            <a:r>
              <a:rPr lang="en-US" sz="950" dirty="0" err="1"/>
              <a:t>proces</a:t>
            </a:r>
            <a:r>
              <a:rPr lang="en-US" sz="950" dirty="0"/>
              <a:t> </a:t>
            </a:r>
            <a:r>
              <a:rPr lang="en-US" sz="950" dirty="0" err="1"/>
              <a:t>oslobađa</a:t>
            </a:r>
            <a:r>
              <a:rPr lang="en-US" sz="950" dirty="0"/>
              <a:t> </a:t>
            </a:r>
            <a:r>
              <a:rPr lang="en-US" sz="950" dirty="0" err="1"/>
              <a:t>transkripcione</a:t>
            </a:r>
            <a:r>
              <a:rPr lang="en-US" sz="950" dirty="0"/>
              <a:t> </a:t>
            </a:r>
            <a:r>
              <a:rPr lang="en-US" sz="950" dirty="0" err="1"/>
              <a:t>faktore</a:t>
            </a:r>
            <a:r>
              <a:rPr lang="en-US" sz="950" dirty="0"/>
              <a:t> (</a:t>
            </a:r>
            <a:r>
              <a:rPr lang="en-US" sz="950" dirty="0" err="1"/>
              <a:t>poput</a:t>
            </a:r>
            <a:r>
              <a:rPr lang="en-US" sz="950" dirty="0"/>
              <a:t> E2F) </a:t>
            </a:r>
            <a:r>
              <a:rPr lang="en-US" sz="950" dirty="0" err="1"/>
              <a:t>neophodne</a:t>
            </a:r>
            <a:r>
              <a:rPr lang="en-US" sz="950" dirty="0"/>
              <a:t> za </a:t>
            </a:r>
            <a:r>
              <a:rPr lang="en-US" sz="950" dirty="0" err="1"/>
              <a:t>prelazak</a:t>
            </a:r>
            <a:r>
              <a:rPr lang="en-US" sz="950" dirty="0"/>
              <a:t> </a:t>
            </a:r>
            <a:r>
              <a:rPr lang="en-US" sz="950" dirty="0" err="1"/>
              <a:t>ćelije</a:t>
            </a:r>
            <a:r>
              <a:rPr lang="en-US" sz="950" dirty="0"/>
              <a:t> </a:t>
            </a:r>
            <a:r>
              <a:rPr lang="en-US" sz="950" dirty="0" err="1"/>
              <a:t>iz</a:t>
            </a:r>
            <a:r>
              <a:rPr lang="en-US" sz="950" dirty="0"/>
              <a:t> G1 u S </a:t>
            </a:r>
            <a:r>
              <a:rPr lang="en-US" sz="950" dirty="0" err="1"/>
              <a:t>fazu</a:t>
            </a:r>
            <a:r>
              <a:rPr lang="en-US" sz="950" dirty="0"/>
              <a:t>, </a:t>
            </a:r>
            <a:r>
              <a:rPr lang="en-US" sz="950" dirty="0" err="1"/>
              <a:t>čime</a:t>
            </a:r>
            <a:r>
              <a:rPr lang="en-US" sz="950" dirty="0"/>
              <a:t> se </a:t>
            </a:r>
            <a:r>
              <a:rPr lang="en-US" sz="950" dirty="0" err="1"/>
              <a:t>inicira</a:t>
            </a:r>
            <a:r>
              <a:rPr lang="en-US" sz="950" dirty="0"/>
              <a:t> </a:t>
            </a:r>
            <a:r>
              <a:rPr lang="en-US" sz="950" dirty="0" err="1"/>
              <a:t>replikacija</a:t>
            </a:r>
            <a:r>
              <a:rPr lang="en-US" sz="950" dirty="0"/>
              <a:t> DNK.</a:t>
            </a:r>
          </a:p>
        </p:txBody>
      </p:sp>
      <p:sp>
        <p:nvSpPr>
          <p:cNvPr id="35" name="Shape 33">
            <a:extLst>
              <a:ext uri="{FF2B5EF4-FFF2-40B4-BE49-F238E27FC236}">
                <a16:creationId xmlns:a16="http://schemas.microsoft.com/office/drawing/2014/main" id="{21146C3E-3F0A-2A57-BA1C-FB208B4F946C}"/>
              </a:ext>
            </a:extLst>
          </p:cNvPr>
          <p:cNvSpPr/>
          <p:nvPr/>
        </p:nvSpPr>
        <p:spPr>
          <a:xfrm>
            <a:off x="4718304" y="2130552"/>
            <a:ext cx="128016" cy="402336"/>
          </a:xfrm>
          <a:prstGeom prst="rect">
            <a:avLst/>
          </a:prstGeom>
          <a:solidFill>
            <a:srgbClr val="CA6F1E"/>
          </a:solidFill>
          <a:ln w="12700">
            <a:solidFill>
              <a:srgbClr val="CA6F1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Shape 36">
            <a:extLst>
              <a:ext uri="{FF2B5EF4-FFF2-40B4-BE49-F238E27FC236}">
                <a16:creationId xmlns:a16="http://schemas.microsoft.com/office/drawing/2014/main" id="{03F652DE-26AD-E919-B15B-6D053F56FCEA}"/>
              </a:ext>
            </a:extLst>
          </p:cNvPr>
          <p:cNvSpPr/>
          <p:nvPr/>
        </p:nvSpPr>
        <p:spPr>
          <a:xfrm>
            <a:off x="4718304" y="2660904"/>
            <a:ext cx="128016" cy="402336"/>
          </a:xfrm>
          <a:prstGeom prst="rect">
            <a:avLst/>
          </a:prstGeom>
          <a:solidFill>
            <a:srgbClr val="9A5212"/>
          </a:solidFill>
          <a:ln w="12700">
            <a:solidFill>
              <a:srgbClr val="9A521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Shape 39">
            <a:extLst>
              <a:ext uri="{FF2B5EF4-FFF2-40B4-BE49-F238E27FC236}">
                <a16:creationId xmlns:a16="http://schemas.microsoft.com/office/drawing/2014/main" id="{45DF5D46-AD09-7D13-482F-D0F8F257EC8F}"/>
              </a:ext>
            </a:extLst>
          </p:cNvPr>
          <p:cNvSpPr/>
          <p:nvPr/>
        </p:nvSpPr>
        <p:spPr>
          <a:xfrm>
            <a:off x="4718304" y="3191256"/>
            <a:ext cx="128016" cy="402336"/>
          </a:xfrm>
          <a:prstGeom prst="rect">
            <a:avLst/>
          </a:prstGeom>
          <a:solidFill>
            <a:srgbClr val="7E5109"/>
          </a:solidFill>
          <a:ln w="12700">
            <a:solidFill>
              <a:srgbClr val="7E510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Shape 42">
            <a:extLst>
              <a:ext uri="{FF2B5EF4-FFF2-40B4-BE49-F238E27FC236}">
                <a16:creationId xmlns:a16="http://schemas.microsoft.com/office/drawing/2014/main" id="{6DEE5A92-1928-7FDD-87A6-89CD2F2C8DAB}"/>
              </a:ext>
            </a:extLst>
          </p:cNvPr>
          <p:cNvSpPr/>
          <p:nvPr/>
        </p:nvSpPr>
        <p:spPr>
          <a:xfrm>
            <a:off x="4718304" y="3721608"/>
            <a:ext cx="128016" cy="402336"/>
          </a:xfrm>
          <a:prstGeom prst="rect">
            <a:avLst/>
          </a:prstGeom>
          <a:solidFill>
            <a:srgbClr val="6E4610"/>
          </a:solidFill>
          <a:ln w="12700">
            <a:solidFill>
              <a:srgbClr val="6E461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Shape 46">
            <a:extLst>
              <a:ext uri="{FF2B5EF4-FFF2-40B4-BE49-F238E27FC236}">
                <a16:creationId xmlns:a16="http://schemas.microsoft.com/office/drawing/2014/main" id="{D8998E47-1CF7-91B3-0203-55F5B549132E}"/>
              </a:ext>
            </a:extLst>
          </p:cNvPr>
          <p:cNvSpPr/>
          <p:nvPr/>
        </p:nvSpPr>
        <p:spPr>
          <a:xfrm>
            <a:off x="4864608" y="4754880"/>
            <a:ext cx="3931920" cy="164592"/>
          </a:xfrm>
          <a:prstGeom prst="rect">
            <a:avLst/>
          </a:prstGeom>
          <a:solidFill>
            <a:srgbClr val="EBF5EE"/>
          </a:solidFill>
          <a:ln w="2032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47">
            <a:extLst>
              <a:ext uri="{FF2B5EF4-FFF2-40B4-BE49-F238E27FC236}">
                <a16:creationId xmlns:a16="http://schemas.microsoft.com/office/drawing/2014/main" id="{B19B79E6-1A6C-E4D9-4CBF-96770F8BC4F7}"/>
              </a:ext>
            </a:extLst>
          </p:cNvPr>
          <p:cNvSpPr/>
          <p:nvPr/>
        </p:nvSpPr>
        <p:spPr>
          <a:xfrm>
            <a:off x="5065776" y="4626864"/>
            <a:ext cx="3785616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750" i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Izvor: Goodman &amp; Gilman's – The Pharmacological Basis of Therapeutics, 13th Ed. (2018).</a:t>
            </a:r>
            <a:endParaRPr lang="en-US" sz="75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3E192A-EC96-456C-C008-D98346A6C426}"/>
              </a:ext>
            </a:extLst>
          </p:cNvPr>
          <p:cNvSpPr txBox="1"/>
          <p:nvPr/>
        </p:nvSpPr>
        <p:spPr>
          <a:xfrm>
            <a:off x="658368" y="1600200"/>
            <a:ext cx="3505474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1" dirty="0"/>
              <a:t>CD20:</a:t>
            </a:r>
            <a:r>
              <a:rPr lang="en-US" sz="1000" dirty="0"/>
              <a:t> Protein (antigen) koji se </a:t>
            </a:r>
            <a:r>
              <a:rPr lang="en-US" sz="1000" dirty="0" err="1"/>
              <a:t>nalazi</a:t>
            </a:r>
            <a:r>
              <a:rPr lang="en-US" sz="1000" dirty="0"/>
              <a:t> </a:t>
            </a:r>
            <a:r>
              <a:rPr lang="en-US" sz="1000" dirty="0" err="1"/>
              <a:t>na</a:t>
            </a:r>
            <a:r>
              <a:rPr lang="en-US" sz="1000" dirty="0"/>
              <a:t> </a:t>
            </a:r>
            <a:r>
              <a:rPr lang="en-US" sz="1000" dirty="0" err="1"/>
              <a:t>površini</a:t>
            </a:r>
            <a:r>
              <a:rPr lang="en-US" sz="1000" dirty="0"/>
              <a:t> B-</a:t>
            </a:r>
            <a:r>
              <a:rPr lang="en-US" sz="1000" dirty="0" err="1"/>
              <a:t>limfocita</a:t>
            </a:r>
            <a:r>
              <a:rPr lang="en-US" sz="1000" dirty="0"/>
              <a:t> (</a:t>
            </a:r>
            <a:r>
              <a:rPr lang="en-US" sz="1000" dirty="0" err="1"/>
              <a:t>vrsta</a:t>
            </a:r>
            <a:r>
              <a:rPr lang="en-US" sz="1000" dirty="0"/>
              <a:t> </a:t>
            </a:r>
            <a:r>
              <a:rPr lang="en-US" sz="1000" dirty="0" err="1"/>
              <a:t>belih</a:t>
            </a:r>
            <a:r>
              <a:rPr lang="en-US" sz="1000" dirty="0"/>
              <a:t> </a:t>
            </a:r>
            <a:r>
              <a:rPr lang="en-US" sz="1000" dirty="0" err="1"/>
              <a:t>krvnih</a:t>
            </a:r>
            <a:r>
              <a:rPr lang="en-US" sz="1000" dirty="0"/>
              <a:t> </a:t>
            </a:r>
            <a:r>
              <a:rPr lang="en-US" sz="1000" dirty="0" err="1"/>
              <a:t>zrnaca</a:t>
            </a:r>
            <a:r>
              <a:rPr lang="en-US" sz="1000" dirty="0"/>
              <a:t>). On je </a:t>
            </a:r>
            <a:r>
              <a:rPr lang="en-US" sz="1000" dirty="0" err="1"/>
              <a:t>glavna</a:t>
            </a:r>
            <a:r>
              <a:rPr lang="en-US" sz="1000" dirty="0"/>
              <a:t> meta za </a:t>
            </a:r>
            <a:r>
              <a:rPr lang="en-US" sz="1000" dirty="0" err="1"/>
              <a:t>lekove</a:t>
            </a:r>
            <a:r>
              <a:rPr lang="en-US" sz="1000" dirty="0"/>
              <a:t> </a:t>
            </a:r>
            <a:r>
              <a:rPr lang="en-US" sz="1000" dirty="0" err="1"/>
              <a:t>poput</a:t>
            </a:r>
            <a:r>
              <a:rPr lang="en-US" sz="1000" dirty="0"/>
              <a:t> </a:t>
            </a:r>
            <a:r>
              <a:rPr lang="en-US" sz="1000" dirty="0" err="1"/>
              <a:t>rituksimaba</a:t>
            </a:r>
            <a:r>
              <a:rPr lang="en-US" sz="1000" dirty="0"/>
              <a:t> </a:t>
            </a:r>
            <a:r>
              <a:rPr lang="en-US" sz="1000" dirty="0" err="1"/>
              <a:t>kod</a:t>
            </a:r>
            <a:r>
              <a:rPr lang="en-US" sz="1000" dirty="0"/>
              <a:t> </a:t>
            </a:r>
            <a:r>
              <a:rPr lang="en-US" sz="1000" dirty="0" err="1"/>
              <a:t>lečenja</a:t>
            </a:r>
            <a:r>
              <a:rPr lang="en-US" sz="1000" dirty="0"/>
              <a:t> </a:t>
            </a:r>
            <a:r>
              <a:rPr lang="en-US" sz="1000" dirty="0" err="1"/>
              <a:t>određenih</a:t>
            </a:r>
            <a:r>
              <a:rPr lang="en-US" sz="1000" dirty="0"/>
              <a:t> </a:t>
            </a:r>
            <a:r>
              <a:rPr lang="en-US" sz="1000" dirty="0" err="1"/>
              <a:t>tipova</a:t>
            </a:r>
            <a:r>
              <a:rPr lang="en-US" sz="1000" dirty="0"/>
              <a:t> </a:t>
            </a:r>
            <a:r>
              <a:rPr lang="en-US" sz="1000" dirty="0" err="1"/>
              <a:t>limfoma</a:t>
            </a:r>
            <a:r>
              <a:rPr lang="en-US" sz="1000" dirty="0"/>
              <a:t> </a:t>
            </a:r>
            <a:r>
              <a:rPr lang="en-US" sz="1000" dirty="0" err="1"/>
              <a:t>i</a:t>
            </a:r>
            <a:r>
              <a:rPr lang="en-US" sz="1000" dirty="0"/>
              <a:t> </a:t>
            </a:r>
            <a:r>
              <a:rPr lang="en-US" sz="1000" dirty="0" err="1"/>
              <a:t>leukemija</a:t>
            </a:r>
            <a:r>
              <a:rPr lang="en-US" sz="1000" dirty="0"/>
              <a:t>, </a:t>
            </a:r>
            <a:r>
              <a:rPr lang="en-US" sz="1000" dirty="0" err="1"/>
              <a:t>jer</a:t>
            </a:r>
            <a:r>
              <a:rPr lang="en-US" sz="1000" dirty="0"/>
              <a:t> </a:t>
            </a:r>
            <a:r>
              <a:rPr lang="en-US" sz="1000" dirty="0" err="1"/>
              <a:t>omogućava</a:t>
            </a:r>
            <a:r>
              <a:rPr lang="en-US" sz="1000" dirty="0"/>
              <a:t> </a:t>
            </a:r>
            <a:r>
              <a:rPr lang="en-US" sz="1000" dirty="0" err="1"/>
              <a:t>leku</a:t>
            </a:r>
            <a:r>
              <a:rPr lang="en-US" sz="1000" dirty="0"/>
              <a:t> da </a:t>
            </a:r>
            <a:r>
              <a:rPr lang="en-US" sz="1000" dirty="0" err="1"/>
              <a:t>prepozna</a:t>
            </a:r>
            <a:r>
              <a:rPr lang="en-US" sz="1000" dirty="0"/>
              <a:t> </a:t>
            </a:r>
            <a:r>
              <a:rPr lang="en-US" sz="1000" dirty="0" err="1"/>
              <a:t>i</a:t>
            </a:r>
            <a:r>
              <a:rPr lang="en-US" sz="1000" dirty="0"/>
              <a:t> </a:t>
            </a:r>
            <a:r>
              <a:rPr lang="en-US" sz="1000" dirty="0" err="1"/>
              <a:t>uništi</a:t>
            </a:r>
            <a:r>
              <a:rPr lang="en-US" sz="1000" dirty="0"/>
              <a:t> </a:t>
            </a:r>
            <a:r>
              <a:rPr lang="en-US" sz="1000" dirty="0" err="1"/>
              <a:t>kancerogene</a:t>
            </a:r>
            <a:r>
              <a:rPr lang="en-US" sz="1000" dirty="0"/>
              <a:t> B-</a:t>
            </a:r>
            <a:r>
              <a:rPr lang="en-US" sz="1000" dirty="0" err="1"/>
              <a:t>ćelije</a:t>
            </a:r>
            <a:r>
              <a:rPr lang="en-US" sz="1000" dirty="0"/>
              <a:t>.</a:t>
            </a:r>
          </a:p>
          <a:p>
            <a:r>
              <a:rPr lang="en-US" sz="1000" b="1" dirty="0"/>
              <a:t>HER2</a:t>
            </a:r>
            <a:r>
              <a:rPr lang="en-US" sz="1000" dirty="0"/>
              <a:t> (Human Epidermal Growth Factor Receptor 2): Receptor koji </a:t>
            </a:r>
            <a:r>
              <a:rPr lang="en-US" sz="1000" dirty="0" err="1"/>
              <a:t>kontroliše</a:t>
            </a:r>
            <a:r>
              <a:rPr lang="en-US" sz="1000" dirty="0"/>
              <a:t> </a:t>
            </a:r>
            <a:r>
              <a:rPr lang="en-US" sz="1000" dirty="0" err="1"/>
              <a:t>rast</a:t>
            </a:r>
            <a:r>
              <a:rPr lang="en-US" sz="1000" dirty="0"/>
              <a:t> </a:t>
            </a:r>
            <a:r>
              <a:rPr lang="en-US" sz="1000" dirty="0" err="1"/>
              <a:t>i</a:t>
            </a:r>
            <a:r>
              <a:rPr lang="en-US" sz="1000" dirty="0"/>
              <a:t> </a:t>
            </a:r>
            <a:r>
              <a:rPr lang="en-US" sz="1000" dirty="0" err="1"/>
              <a:t>deljenje</a:t>
            </a:r>
            <a:r>
              <a:rPr lang="en-US" sz="1000" dirty="0"/>
              <a:t> </a:t>
            </a:r>
            <a:r>
              <a:rPr lang="en-US" sz="1000" dirty="0" err="1"/>
              <a:t>ćelija</a:t>
            </a:r>
            <a:r>
              <a:rPr lang="en-US" sz="1000" dirty="0"/>
              <a:t>. Ako se </a:t>
            </a:r>
            <a:r>
              <a:rPr lang="en-US" sz="1000" dirty="0" err="1"/>
              <a:t>na</a:t>
            </a:r>
            <a:r>
              <a:rPr lang="en-US" sz="1000" dirty="0"/>
              <a:t> </a:t>
            </a:r>
            <a:r>
              <a:rPr lang="en-US" sz="1000" dirty="0" err="1"/>
              <a:t>površini</a:t>
            </a:r>
            <a:r>
              <a:rPr lang="en-US" sz="1000" dirty="0"/>
              <a:t> </a:t>
            </a:r>
            <a:r>
              <a:rPr lang="en-US" sz="1000" dirty="0" err="1"/>
              <a:t>ćelije</a:t>
            </a:r>
            <a:r>
              <a:rPr lang="en-US" sz="1000" dirty="0"/>
              <a:t> (</a:t>
            </a:r>
            <a:r>
              <a:rPr lang="en-US" sz="1000" dirty="0" err="1"/>
              <a:t>naročito</a:t>
            </a:r>
            <a:r>
              <a:rPr lang="en-US" sz="1000" dirty="0"/>
              <a:t> </a:t>
            </a:r>
            <a:r>
              <a:rPr lang="en-US" sz="1000" dirty="0" err="1"/>
              <a:t>kod</a:t>
            </a:r>
            <a:r>
              <a:rPr lang="en-US" sz="1000" dirty="0"/>
              <a:t> </a:t>
            </a:r>
            <a:r>
              <a:rPr lang="en-US" sz="1000" dirty="0" err="1"/>
              <a:t>raka</a:t>
            </a:r>
            <a:r>
              <a:rPr lang="en-US" sz="1000" dirty="0"/>
              <a:t> </a:t>
            </a:r>
            <a:r>
              <a:rPr lang="en-US" sz="1000" dirty="0" err="1"/>
              <a:t>dojke</a:t>
            </a:r>
            <a:r>
              <a:rPr lang="en-US" sz="1000" dirty="0"/>
              <a:t> </a:t>
            </a:r>
            <a:r>
              <a:rPr lang="en-US" sz="1000" dirty="0" err="1"/>
              <a:t>ili</a:t>
            </a:r>
            <a:r>
              <a:rPr lang="en-US" sz="1000" dirty="0"/>
              <a:t> </a:t>
            </a:r>
            <a:r>
              <a:rPr lang="en-US" sz="1000" dirty="0" err="1"/>
              <a:t>želuca</a:t>
            </a:r>
            <a:r>
              <a:rPr lang="en-US" sz="1000" dirty="0"/>
              <a:t>) </a:t>
            </a:r>
            <a:r>
              <a:rPr lang="en-US" sz="1000" dirty="0" err="1"/>
              <a:t>nalazi</a:t>
            </a:r>
            <a:r>
              <a:rPr lang="en-US" sz="1000" dirty="0"/>
              <a:t> </a:t>
            </a:r>
            <a:r>
              <a:rPr lang="en-US" sz="1000" dirty="0" err="1"/>
              <a:t>previše</a:t>
            </a:r>
            <a:r>
              <a:rPr lang="en-US" sz="1000" dirty="0"/>
              <a:t> </a:t>
            </a:r>
            <a:r>
              <a:rPr lang="en-US" sz="1000" dirty="0" err="1"/>
              <a:t>ovih</a:t>
            </a:r>
            <a:r>
              <a:rPr lang="en-US" sz="1000" dirty="0"/>
              <a:t> </a:t>
            </a:r>
            <a:r>
              <a:rPr lang="en-US" sz="1000" dirty="0" err="1"/>
              <a:t>receptora</a:t>
            </a:r>
            <a:r>
              <a:rPr lang="en-US" sz="1000" dirty="0"/>
              <a:t>, </a:t>
            </a:r>
            <a:r>
              <a:rPr lang="en-US" sz="1000" dirty="0" err="1"/>
              <a:t>ćelije</a:t>
            </a:r>
            <a:r>
              <a:rPr lang="en-US" sz="1000" dirty="0"/>
              <a:t> se </a:t>
            </a:r>
            <a:r>
              <a:rPr lang="en-US" sz="1000" dirty="0" err="1"/>
              <a:t>nekontrolisano</a:t>
            </a:r>
            <a:r>
              <a:rPr lang="en-US" sz="1000" dirty="0"/>
              <a:t> </a:t>
            </a:r>
            <a:r>
              <a:rPr lang="en-US" sz="1000" dirty="0" err="1"/>
              <a:t>razmnožavaju</a:t>
            </a:r>
            <a:r>
              <a:rPr lang="en-US" sz="1000" dirty="0"/>
              <a:t>. </a:t>
            </a:r>
            <a:r>
              <a:rPr lang="en-US" sz="1000" dirty="0" err="1"/>
              <a:t>Takvi</a:t>
            </a:r>
            <a:r>
              <a:rPr lang="en-US" sz="1000" dirty="0"/>
              <a:t> </a:t>
            </a:r>
            <a:r>
              <a:rPr lang="en-US" sz="1000" dirty="0" err="1"/>
              <a:t>tumori</a:t>
            </a:r>
            <a:r>
              <a:rPr lang="en-US" sz="1000" dirty="0"/>
              <a:t> se </a:t>
            </a:r>
            <a:r>
              <a:rPr lang="en-US" sz="1000" dirty="0" err="1"/>
              <a:t>nazivaju</a:t>
            </a:r>
            <a:r>
              <a:rPr lang="en-US" sz="1000" dirty="0"/>
              <a:t> HER2-pozitivnim </a:t>
            </a:r>
            <a:r>
              <a:rPr lang="en-US" sz="1000" dirty="0" err="1"/>
              <a:t>i</a:t>
            </a:r>
            <a:r>
              <a:rPr lang="en-US" sz="1000" dirty="0"/>
              <a:t> </a:t>
            </a:r>
            <a:r>
              <a:rPr lang="en-US" sz="1000" dirty="0" err="1"/>
              <a:t>tretiraju</a:t>
            </a:r>
            <a:r>
              <a:rPr lang="en-US" sz="1000" dirty="0"/>
              <a:t> se </a:t>
            </a:r>
            <a:r>
              <a:rPr lang="en-US" sz="1000" dirty="0" err="1"/>
              <a:t>ciljanom</a:t>
            </a:r>
            <a:r>
              <a:rPr lang="en-US" sz="1000" dirty="0"/>
              <a:t> </a:t>
            </a:r>
            <a:r>
              <a:rPr lang="en-US" sz="1000" dirty="0" err="1"/>
              <a:t>terapijom</a:t>
            </a:r>
            <a:r>
              <a:rPr lang="en-US" sz="1000" dirty="0"/>
              <a:t> (</a:t>
            </a:r>
            <a:r>
              <a:rPr lang="en-US" sz="1000" dirty="0" err="1"/>
              <a:t>npr</a:t>
            </a:r>
            <a:r>
              <a:rPr lang="en-US" sz="1000" dirty="0"/>
              <a:t>. trastuzumab).</a:t>
            </a:r>
          </a:p>
          <a:p>
            <a:r>
              <a:rPr lang="en-US" sz="1000" b="1" dirty="0"/>
              <a:t>VEGF</a:t>
            </a:r>
            <a:r>
              <a:rPr lang="en-US" sz="1000" dirty="0"/>
              <a:t> (Vascular Endothelial Growth Factor): Protein koji </a:t>
            </a:r>
            <a:r>
              <a:rPr lang="en-US" sz="1000" dirty="0" err="1"/>
              <a:t>podstiče</a:t>
            </a:r>
            <a:r>
              <a:rPr lang="en-US" sz="1000" dirty="0"/>
              <a:t> </a:t>
            </a:r>
            <a:r>
              <a:rPr lang="en-US" sz="1000" dirty="0" err="1"/>
              <a:t>rast</a:t>
            </a:r>
            <a:r>
              <a:rPr lang="en-US" sz="1000" dirty="0"/>
              <a:t> </a:t>
            </a:r>
            <a:r>
              <a:rPr lang="en-US" sz="1000" dirty="0" err="1"/>
              <a:t>novih</a:t>
            </a:r>
            <a:r>
              <a:rPr lang="en-US" sz="1000" dirty="0"/>
              <a:t> </a:t>
            </a:r>
            <a:r>
              <a:rPr lang="en-US" sz="1000" dirty="0" err="1"/>
              <a:t>krvnih</a:t>
            </a:r>
            <a:r>
              <a:rPr lang="en-US" sz="1000" dirty="0"/>
              <a:t> </a:t>
            </a:r>
            <a:r>
              <a:rPr lang="en-US" sz="1000" dirty="0" err="1"/>
              <a:t>sudova</a:t>
            </a:r>
            <a:r>
              <a:rPr lang="en-US" sz="1000" dirty="0"/>
              <a:t> (</a:t>
            </a:r>
            <a:r>
              <a:rPr lang="en-US" sz="1000" dirty="0" err="1"/>
              <a:t>angiogenezu</a:t>
            </a:r>
            <a:r>
              <a:rPr lang="en-US" sz="1000" dirty="0"/>
              <a:t>). </a:t>
            </a:r>
            <a:r>
              <a:rPr lang="en-US" sz="1000" dirty="0" err="1"/>
              <a:t>Tumori</a:t>
            </a:r>
            <a:r>
              <a:rPr lang="en-US" sz="1000" dirty="0"/>
              <a:t> </a:t>
            </a:r>
            <a:r>
              <a:rPr lang="en-US" sz="1000" dirty="0" err="1"/>
              <a:t>luče</a:t>
            </a:r>
            <a:r>
              <a:rPr lang="en-US" sz="1000" dirty="0"/>
              <a:t> VEGF </a:t>
            </a:r>
            <a:r>
              <a:rPr lang="en-US" sz="1000" dirty="0" err="1"/>
              <a:t>kako</a:t>
            </a:r>
            <a:r>
              <a:rPr lang="en-US" sz="1000" dirty="0"/>
              <a:t> bi </a:t>
            </a:r>
            <a:r>
              <a:rPr lang="en-US" sz="1000" dirty="0" err="1"/>
              <a:t>sebi</a:t>
            </a:r>
            <a:r>
              <a:rPr lang="en-US" sz="1000" dirty="0"/>
              <a:t> </a:t>
            </a:r>
            <a:r>
              <a:rPr lang="en-US" sz="1000" dirty="0" err="1"/>
              <a:t>obezbedili</a:t>
            </a:r>
            <a:r>
              <a:rPr lang="en-US" sz="1000" dirty="0"/>
              <a:t> </a:t>
            </a:r>
            <a:r>
              <a:rPr lang="en-US" sz="1000" dirty="0" err="1"/>
              <a:t>dotok</a:t>
            </a:r>
            <a:r>
              <a:rPr lang="en-US" sz="1000" dirty="0"/>
              <a:t> </a:t>
            </a:r>
            <a:r>
              <a:rPr lang="en-US" sz="1000" dirty="0" err="1"/>
              <a:t>krvi</a:t>
            </a:r>
            <a:r>
              <a:rPr lang="en-US" sz="1000" dirty="0"/>
              <a:t>, </a:t>
            </a:r>
            <a:r>
              <a:rPr lang="en-US" sz="1000" dirty="0" err="1"/>
              <a:t>kiseonika</a:t>
            </a:r>
            <a:r>
              <a:rPr lang="en-US" sz="1000" dirty="0"/>
              <a:t> </a:t>
            </a:r>
            <a:r>
              <a:rPr lang="en-US" sz="1000" dirty="0" err="1"/>
              <a:t>i</a:t>
            </a:r>
            <a:r>
              <a:rPr lang="en-US" sz="1000" dirty="0"/>
              <a:t> </a:t>
            </a:r>
            <a:r>
              <a:rPr lang="en-US" sz="1000" dirty="0" err="1"/>
              <a:t>hrane</a:t>
            </a:r>
            <a:r>
              <a:rPr lang="en-US" sz="1000" dirty="0"/>
              <a:t> za </a:t>
            </a:r>
            <a:r>
              <a:rPr lang="en-US" sz="1000" dirty="0" err="1"/>
              <a:t>dalji</a:t>
            </a:r>
            <a:r>
              <a:rPr lang="en-US" sz="1000" dirty="0"/>
              <a:t> </a:t>
            </a:r>
            <a:r>
              <a:rPr lang="en-US" sz="1000" dirty="0" err="1"/>
              <a:t>rast</a:t>
            </a:r>
            <a:r>
              <a:rPr lang="en-US" sz="1000" dirty="0"/>
              <a:t>. </a:t>
            </a:r>
            <a:r>
              <a:rPr lang="en-US" sz="1000" dirty="0" err="1"/>
              <a:t>Lekovi</a:t>
            </a:r>
            <a:r>
              <a:rPr lang="en-US" sz="1000" dirty="0"/>
              <a:t> koji </a:t>
            </a:r>
            <a:r>
              <a:rPr lang="en-US" sz="1000" dirty="0" err="1"/>
              <a:t>blokiraju</a:t>
            </a:r>
            <a:r>
              <a:rPr lang="en-US" sz="1000" dirty="0"/>
              <a:t> VEGF (</a:t>
            </a:r>
            <a:r>
              <a:rPr lang="en-US" sz="1000" dirty="0" err="1"/>
              <a:t>tzv</a:t>
            </a:r>
            <a:r>
              <a:rPr lang="en-US" sz="1000" dirty="0"/>
              <a:t>. anti-VEGF </a:t>
            </a:r>
            <a:r>
              <a:rPr lang="en-US" sz="1000" dirty="0" err="1"/>
              <a:t>terapija</a:t>
            </a:r>
            <a:r>
              <a:rPr lang="en-US" sz="1000" dirty="0"/>
              <a:t>) </a:t>
            </a:r>
            <a:r>
              <a:rPr lang="en-US" sz="1000" dirty="0" err="1"/>
              <a:t>pokušavaju</a:t>
            </a:r>
            <a:r>
              <a:rPr lang="en-US" sz="1000" dirty="0"/>
              <a:t> da "</a:t>
            </a:r>
            <a:r>
              <a:rPr lang="en-US" sz="1000" dirty="0" err="1"/>
              <a:t>izgladne</a:t>
            </a:r>
            <a:r>
              <a:rPr lang="en-US" sz="1000" dirty="0"/>
              <a:t>" tumor </a:t>
            </a:r>
            <a:r>
              <a:rPr lang="en-US" sz="1000" dirty="0" err="1"/>
              <a:t>tako</a:t>
            </a:r>
            <a:r>
              <a:rPr lang="en-US" sz="1000" dirty="0"/>
              <a:t> </a:t>
            </a:r>
            <a:r>
              <a:rPr lang="en-US" sz="1000" dirty="0" err="1"/>
              <a:t>što</a:t>
            </a:r>
            <a:r>
              <a:rPr lang="en-US" sz="1000" dirty="0"/>
              <a:t> mu </a:t>
            </a:r>
            <a:r>
              <a:rPr lang="en-US" sz="1000" dirty="0" err="1"/>
              <a:t>presecaju</a:t>
            </a:r>
            <a:r>
              <a:rPr lang="en-US" sz="1000" dirty="0"/>
              <a:t> </a:t>
            </a:r>
            <a:r>
              <a:rPr lang="en-US" sz="1000" dirty="0" err="1"/>
              <a:t>dotok</a:t>
            </a:r>
            <a:r>
              <a:rPr lang="en-US" sz="1000" dirty="0"/>
              <a:t> </a:t>
            </a:r>
            <a:r>
              <a:rPr lang="en-US" sz="1000" dirty="0" err="1"/>
              <a:t>krvi</a:t>
            </a:r>
            <a:r>
              <a:rPr lang="en-US" sz="1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89653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5C03C0-5896-4E97-AD17-0666CCD160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8AF17CCE-BC9F-3314-A723-6C597268B1D6}"/>
              </a:ext>
            </a:extLst>
          </p:cNvPr>
          <p:cNvSpPr/>
          <p:nvPr/>
        </p:nvSpPr>
        <p:spPr>
          <a:xfrm>
            <a:off x="0" y="0"/>
            <a:ext cx="9144000" cy="1024128"/>
          </a:xfrm>
          <a:prstGeom prst="rect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72023D99-946E-CF21-03B5-FE75B180B286}"/>
              </a:ext>
            </a:extLst>
          </p:cNvPr>
          <p:cNvSpPr/>
          <p:nvPr/>
        </p:nvSpPr>
        <p:spPr>
          <a:xfrm>
            <a:off x="0" y="0"/>
            <a:ext cx="164592" cy="1024128"/>
          </a:xfrm>
          <a:prstGeom prst="rect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7231742B-D11E-C4A5-CE9B-DE52CDF176A9}"/>
              </a:ext>
            </a:extLst>
          </p:cNvPr>
          <p:cNvSpPr/>
          <p:nvPr/>
        </p:nvSpPr>
        <p:spPr>
          <a:xfrm>
            <a:off x="0" y="1024128"/>
            <a:ext cx="9144000" cy="45720"/>
          </a:xfrm>
          <a:prstGeom prst="rect">
            <a:avLst/>
          </a:prstGeom>
          <a:solidFill>
            <a:srgbClr val="1A6B4A"/>
          </a:solidFill>
          <a:ln w="1270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97F7D80D-0F22-974D-829A-971F4AA54ADA}"/>
              </a:ext>
            </a:extLst>
          </p:cNvPr>
          <p:cNvSpPr/>
          <p:nvPr/>
        </p:nvSpPr>
        <p:spPr>
          <a:xfrm>
            <a:off x="347472" y="91440"/>
            <a:ext cx="8503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sr-Latn-RS" sz="2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Objašnjenja</a:t>
            </a:r>
            <a:endParaRPr lang="en-US" sz="250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1211C770-8B31-3E35-EE50-668BE55C729E}"/>
              </a:ext>
            </a:extLst>
          </p:cNvPr>
          <p:cNvSpPr/>
          <p:nvPr/>
        </p:nvSpPr>
        <p:spPr>
          <a:xfrm>
            <a:off x="347472" y="1170432"/>
            <a:ext cx="4160520" cy="347472"/>
          </a:xfrm>
          <a:prstGeom prst="rect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73D67CF3-E5DB-0F63-2B08-465430546653}"/>
              </a:ext>
            </a:extLst>
          </p:cNvPr>
          <p:cNvSpPr/>
          <p:nvPr/>
        </p:nvSpPr>
        <p:spPr>
          <a:xfrm>
            <a:off x="457200" y="1179576"/>
            <a:ext cx="3977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r-Latn-RS" sz="1050" b="1" dirty="0">
                <a:solidFill>
                  <a:srgbClr val="FFFFFF"/>
                </a:solidFill>
                <a:latin typeface="Calibri" pitchFamily="34" charset="0"/>
                <a:cs typeface="Calibri" pitchFamily="34" charset="-120"/>
              </a:rPr>
              <a:t>PARP INHIBITORI</a:t>
            </a:r>
            <a:endParaRPr lang="en-US" sz="105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44A36FFA-2E52-4062-7FB3-BF47C5431B6A}"/>
              </a:ext>
            </a:extLst>
          </p:cNvPr>
          <p:cNvSpPr/>
          <p:nvPr/>
        </p:nvSpPr>
        <p:spPr>
          <a:xfrm>
            <a:off x="457200" y="1554480"/>
            <a:ext cx="3977640" cy="31821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0" indent="0">
              <a:buNone/>
            </a:pPr>
            <a:endParaRPr lang="en-US" sz="950" dirty="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A3EC25DE-C317-FCF1-D9D5-BBF88A5BF240}"/>
              </a:ext>
            </a:extLst>
          </p:cNvPr>
          <p:cNvSpPr/>
          <p:nvPr/>
        </p:nvSpPr>
        <p:spPr>
          <a:xfrm>
            <a:off x="402336" y="1600200"/>
            <a:ext cx="128016" cy="402336"/>
          </a:xfrm>
          <a:prstGeom prst="rect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2E0B987D-C05D-A218-BBF1-816B13EE8284}"/>
              </a:ext>
            </a:extLst>
          </p:cNvPr>
          <p:cNvSpPr/>
          <p:nvPr/>
        </p:nvSpPr>
        <p:spPr>
          <a:xfrm>
            <a:off x="585216" y="1600200"/>
            <a:ext cx="3840480" cy="1591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950" b="1" dirty="0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C5150E3C-4848-B1A2-3E28-19C921A44572}"/>
              </a:ext>
            </a:extLst>
          </p:cNvPr>
          <p:cNvSpPr/>
          <p:nvPr/>
        </p:nvSpPr>
        <p:spPr>
          <a:xfrm>
            <a:off x="402336" y="2130552"/>
            <a:ext cx="128016" cy="402336"/>
          </a:xfrm>
          <a:prstGeom prst="rect">
            <a:avLst/>
          </a:prstGeom>
          <a:solidFill>
            <a:srgbClr val="1A6B4A"/>
          </a:solidFill>
          <a:ln w="1270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0DBA70F9-372D-CEF3-6900-3248A384BBF2}"/>
              </a:ext>
            </a:extLst>
          </p:cNvPr>
          <p:cNvSpPr/>
          <p:nvPr/>
        </p:nvSpPr>
        <p:spPr>
          <a:xfrm>
            <a:off x="402336" y="2660904"/>
            <a:ext cx="128016" cy="402336"/>
          </a:xfrm>
          <a:prstGeom prst="rect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>
            <a:extLst>
              <a:ext uri="{FF2B5EF4-FFF2-40B4-BE49-F238E27FC236}">
                <a16:creationId xmlns:a16="http://schemas.microsoft.com/office/drawing/2014/main" id="{3480D3F7-0F7C-D940-FF98-FE0DBA74FC33}"/>
              </a:ext>
            </a:extLst>
          </p:cNvPr>
          <p:cNvSpPr/>
          <p:nvPr/>
        </p:nvSpPr>
        <p:spPr>
          <a:xfrm>
            <a:off x="402336" y="3191256"/>
            <a:ext cx="128016" cy="402336"/>
          </a:xfrm>
          <a:prstGeom prst="rect">
            <a:avLst/>
          </a:prstGeom>
          <a:solidFill>
            <a:srgbClr val="1A7F5A"/>
          </a:solidFill>
          <a:ln w="12700">
            <a:solidFill>
              <a:srgbClr val="1A7F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>
            <a:extLst>
              <a:ext uri="{FF2B5EF4-FFF2-40B4-BE49-F238E27FC236}">
                <a16:creationId xmlns:a16="http://schemas.microsoft.com/office/drawing/2014/main" id="{74EC95E5-44C0-C201-94BE-04D9BEE3DF79}"/>
              </a:ext>
            </a:extLst>
          </p:cNvPr>
          <p:cNvSpPr/>
          <p:nvPr/>
        </p:nvSpPr>
        <p:spPr>
          <a:xfrm>
            <a:off x="402336" y="3721608"/>
            <a:ext cx="128016" cy="402336"/>
          </a:xfrm>
          <a:prstGeom prst="rect">
            <a:avLst/>
          </a:prstGeom>
          <a:solidFill>
            <a:srgbClr val="0E7A5E"/>
          </a:solidFill>
          <a:ln w="12700">
            <a:solidFill>
              <a:srgbClr val="0E7A5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4">
            <a:extLst>
              <a:ext uri="{FF2B5EF4-FFF2-40B4-BE49-F238E27FC236}">
                <a16:creationId xmlns:a16="http://schemas.microsoft.com/office/drawing/2014/main" id="{A97B05EF-7779-18E7-1DFC-1AE51D37141B}"/>
              </a:ext>
            </a:extLst>
          </p:cNvPr>
          <p:cNvSpPr/>
          <p:nvPr/>
        </p:nvSpPr>
        <p:spPr>
          <a:xfrm>
            <a:off x="347472" y="4572000"/>
            <a:ext cx="4160520" cy="0"/>
          </a:xfrm>
          <a:prstGeom prst="rect">
            <a:avLst/>
          </a:prstGeom>
          <a:solidFill>
            <a:srgbClr val="EAF7EF"/>
          </a:solidFill>
          <a:ln w="1270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27">
            <a:extLst>
              <a:ext uri="{FF2B5EF4-FFF2-40B4-BE49-F238E27FC236}">
                <a16:creationId xmlns:a16="http://schemas.microsoft.com/office/drawing/2014/main" id="{F6DA8910-2101-E69B-82AF-385D75EB0B9E}"/>
              </a:ext>
            </a:extLst>
          </p:cNvPr>
          <p:cNvSpPr/>
          <p:nvPr/>
        </p:nvSpPr>
        <p:spPr>
          <a:xfrm>
            <a:off x="4663440" y="1170432"/>
            <a:ext cx="4133088" cy="347472"/>
          </a:xfrm>
          <a:prstGeom prst="rect">
            <a:avLst/>
          </a:prstGeom>
          <a:solidFill>
            <a:srgbClr val="B7770D"/>
          </a:solidFill>
          <a:ln w="12700">
            <a:solidFill>
              <a:srgbClr val="B7770D"/>
            </a:solidFill>
            <a:prstDash val="solid"/>
          </a:ln>
        </p:spPr>
        <p:txBody>
          <a:bodyPr/>
          <a:lstStyle/>
          <a:p>
            <a:r>
              <a:rPr lang="sr-Latn-RS" sz="1200" b="1" dirty="0">
                <a:solidFill>
                  <a:schemeClr val="bg1"/>
                </a:solidFill>
              </a:rPr>
              <a:t>PARP INHIBITORI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EB97F64D-066A-EFD1-7793-559974B26288}"/>
              </a:ext>
            </a:extLst>
          </p:cNvPr>
          <p:cNvSpPr/>
          <p:nvPr/>
        </p:nvSpPr>
        <p:spPr>
          <a:xfrm>
            <a:off x="4773168" y="1179576"/>
            <a:ext cx="39502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050" dirty="0"/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id="{D9DEF40E-4889-4700-9CDE-3DC21C266B3D}"/>
              </a:ext>
            </a:extLst>
          </p:cNvPr>
          <p:cNvSpPr/>
          <p:nvPr/>
        </p:nvSpPr>
        <p:spPr>
          <a:xfrm>
            <a:off x="4773168" y="1554480"/>
            <a:ext cx="3950208" cy="31821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0" indent="0">
              <a:buNone/>
            </a:pPr>
            <a:endParaRPr lang="en-US" sz="950" dirty="0"/>
          </a:p>
        </p:txBody>
      </p:sp>
      <p:sp>
        <p:nvSpPr>
          <p:cNvPr id="32" name="Shape 30">
            <a:extLst>
              <a:ext uri="{FF2B5EF4-FFF2-40B4-BE49-F238E27FC236}">
                <a16:creationId xmlns:a16="http://schemas.microsoft.com/office/drawing/2014/main" id="{8CA90E71-2C2A-9147-4D57-71385B3905E4}"/>
              </a:ext>
            </a:extLst>
          </p:cNvPr>
          <p:cNvSpPr/>
          <p:nvPr/>
        </p:nvSpPr>
        <p:spPr>
          <a:xfrm>
            <a:off x="4718304" y="1600200"/>
            <a:ext cx="128016" cy="402336"/>
          </a:xfrm>
          <a:prstGeom prst="rect">
            <a:avLst/>
          </a:prstGeom>
          <a:solidFill>
            <a:srgbClr val="B7770D"/>
          </a:solidFill>
          <a:ln w="12700">
            <a:solidFill>
              <a:srgbClr val="B7770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>
            <a:extLst>
              <a:ext uri="{FF2B5EF4-FFF2-40B4-BE49-F238E27FC236}">
                <a16:creationId xmlns:a16="http://schemas.microsoft.com/office/drawing/2014/main" id="{A73CC4B9-87B0-0104-52FA-49B7FECA4F59}"/>
              </a:ext>
            </a:extLst>
          </p:cNvPr>
          <p:cNvSpPr/>
          <p:nvPr/>
        </p:nvSpPr>
        <p:spPr>
          <a:xfrm>
            <a:off x="4894983" y="1792224"/>
            <a:ext cx="3822192" cy="2478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/>
              <a:t> "</a:t>
            </a:r>
            <a:r>
              <a:rPr lang="en-US" sz="1000" b="1" dirty="0" err="1"/>
              <a:t>Zarobljavanje</a:t>
            </a:r>
            <a:r>
              <a:rPr lang="en-US" sz="1000" b="1" dirty="0"/>
              <a:t>" PARP </a:t>
            </a:r>
            <a:r>
              <a:rPr lang="en-US" sz="1000" b="1" dirty="0" err="1"/>
              <a:t>enzima</a:t>
            </a:r>
            <a:r>
              <a:rPr lang="en-US" sz="1000" b="1" dirty="0"/>
              <a:t> (PARP trapping): </a:t>
            </a:r>
            <a:r>
              <a:rPr lang="en-US" sz="1000" dirty="0"/>
              <a:t>Pored </a:t>
            </a:r>
            <a:r>
              <a:rPr lang="en-US" sz="1000" dirty="0" err="1"/>
              <a:t>katalitičke</a:t>
            </a:r>
            <a:r>
              <a:rPr lang="en-US" sz="1000" dirty="0"/>
              <a:t> </a:t>
            </a:r>
            <a:r>
              <a:rPr lang="en-US" sz="1000" dirty="0" err="1"/>
              <a:t>inhibicije</a:t>
            </a:r>
            <a:r>
              <a:rPr lang="en-US" sz="1000" dirty="0"/>
              <a:t>, </a:t>
            </a:r>
            <a:r>
              <a:rPr lang="en-US" sz="1000" dirty="0" err="1"/>
              <a:t>ovi</a:t>
            </a:r>
            <a:r>
              <a:rPr lang="en-US" sz="1000" dirty="0"/>
              <a:t> </a:t>
            </a:r>
            <a:r>
              <a:rPr lang="en-US" sz="1000" dirty="0" err="1"/>
              <a:t>lekovi</a:t>
            </a:r>
            <a:r>
              <a:rPr lang="en-US" sz="1000" dirty="0"/>
              <a:t> </a:t>
            </a:r>
            <a:r>
              <a:rPr lang="en-US" sz="1000" dirty="0" err="1"/>
              <a:t>stabilizuju</a:t>
            </a:r>
            <a:r>
              <a:rPr lang="en-US" sz="1000" dirty="0"/>
              <a:t> </a:t>
            </a:r>
            <a:r>
              <a:rPr lang="en-US" sz="1000" dirty="0" err="1"/>
              <a:t>kompleks</a:t>
            </a:r>
            <a:r>
              <a:rPr lang="en-US" sz="1000" dirty="0"/>
              <a:t> PARP-DNK </a:t>
            </a:r>
            <a:r>
              <a:rPr lang="en-US" sz="1000" dirty="0" err="1"/>
              <a:t>na</a:t>
            </a:r>
            <a:r>
              <a:rPr lang="en-US" sz="1000" dirty="0"/>
              <a:t> </a:t>
            </a:r>
            <a:r>
              <a:rPr lang="en-US" sz="1000" dirty="0" err="1"/>
              <a:t>mestu</a:t>
            </a:r>
            <a:r>
              <a:rPr lang="en-US" sz="1000" dirty="0"/>
              <a:t> </a:t>
            </a:r>
            <a:r>
              <a:rPr lang="en-US" sz="1000" dirty="0" err="1"/>
              <a:t>oštećenja</a:t>
            </a:r>
            <a:r>
              <a:rPr lang="en-US" sz="1000" dirty="0"/>
              <a:t>, </a:t>
            </a:r>
            <a:r>
              <a:rPr lang="en-US" sz="1000" dirty="0" err="1"/>
              <a:t>fizički</a:t>
            </a:r>
            <a:r>
              <a:rPr lang="en-US" sz="1000" dirty="0"/>
              <a:t> </a:t>
            </a:r>
            <a:r>
              <a:rPr lang="en-US" sz="1000" dirty="0" err="1"/>
              <a:t>blokirajući</a:t>
            </a:r>
            <a:r>
              <a:rPr lang="en-US" sz="1000" dirty="0"/>
              <a:t> </a:t>
            </a:r>
            <a:r>
              <a:rPr lang="en-US" sz="1000" dirty="0" err="1"/>
              <a:t>replikacionu</a:t>
            </a:r>
            <a:r>
              <a:rPr lang="en-US" sz="1000" dirty="0"/>
              <a:t> </a:t>
            </a:r>
            <a:r>
              <a:rPr lang="en-US" sz="1000" dirty="0" err="1"/>
              <a:t>viljušku</a:t>
            </a:r>
            <a:r>
              <a:rPr lang="en-US" sz="1000" dirty="0"/>
              <a:t>, </a:t>
            </a:r>
            <a:r>
              <a:rPr lang="en-US" sz="1000" dirty="0" err="1"/>
              <a:t>što</a:t>
            </a:r>
            <a:r>
              <a:rPr lang="en-US" sz="1000" dirty="0"/>
              <a:t> je </a:t>
            </a:r>
            <a:r>
              <a:rPr lang="en-US" sz="1000" dirty="0" err="1"/>
              <a:t>dodatni</a:t>
            </a:r>
            <a:r>
              <a:rPr lang="en-US" sz="1000" dirty="0"/>
              <a:t> </a:t>
            </a:r>
            <a:r>
              <a:rPr lang="en-US" sz="1000" dirty="0" err="1"/>
              <a:t>citotoksični</a:t>
            </a:r>
            <a:r>
              <a:rPr lang="en-US" sz="1000" dirty="0"/>
              <a:t> </a:t>
            </a:r>
            <a:r>
              <a:rPr lang="en-US" sz="1000" dirty="0" err="1"/>
              <a:t>mehanizam</a:t>
            </a:r>
            <a:r>
              <a:rPr lang="en-US" sz="1000" dirty="0"/>
              <a:t> koji </a:t>
            </a:r>
            <a:r>
              <a:rPr lang="en-US" sz="1000" dirty="0" err="1"/>
              <a:t>doprinosi</a:t>
            </a:r>
            <a:r>
              <a:rPr lang="en-US" sz="1000" dirty="0"/>
              <a:t> </a:t>
            </a:r>
            <a:r>
              <a:rPr lang="en-US" sz="1000" dirty="0" err="1"/>
              <a:t>efikasnosti</a:t>
            </a:r>
            <a:r>
              <a:rPr lang="en-US" sz="1000" dirty="0"/>
              <a:t> </a:t>
            </a:r>
            <a:r>
              <a:rPr lang="en-US" sz="1000" dirty="0" err="1"/>
              <a:t>terapije</a:t>
            </a:r>
            <a:r>
              <a:rPr lang="en-US" sz="1000" b="1" dirty="0"/>
              <a:t>.</a:t>
            </a:r>
          </a:p>
          <a:p>
            <a:r>
              <a:rPr lang="en-US" sz="1000" b="1" dirty="0"/>
              <a:t>    </a:t>
            </a:r>
            <a:r>
              <a:rPr lang="en-US" sz="1000" b="1" dirty="0" err="1"/>
              <a:t>Klinička</a:t>
            </a:r>
            <a:r>
              <a:rPr lang="en-US" sz="1000" b="1" dirty="0"/>
              <a:t> </a:t>
            </a:r>
            <a:r>
              <a:rPr lang="en-US" sz="1000" b="1" dirty="0" err="1"/>
              <a:t>primena</a:t>
            </a:r>
            <a:r>
              <a:rPr lang="en-US" sz="1000" b="1" dirty="0"/>
              <a:t>: </a:t>
            </a:r>
            <a:r>
              <a:rPr lang="en-US" sz="1000" dirty="0"/>
              <a:t>PARP </a:t>
            </a:r>
            <a:r>
              <a:rPr lang="en-US" sz="1000" dirty="0" err="1"/>
              <a:t>inhibitori</a:t>
            </a:r>
            <a:r>
              <a:rPr lang="en-US" sz="1000" dirty="0"/>
              <a:t> (</a:t>
            </a:r>
            <a:r>
              <a:rPr lang="en-US" sz="1000" dirty="0" err="1"/>
              <a:t>kao</a:t>
            </a:r>
            <a:r>
              <a:rPr lang="en-US" sz="1000" dirty="0"/>
              <a:t> </a:t>
            </a:r>
            <a:r>
              <a:rPr lang="en-US" sz="1000" dirty="0" err="1"/>
              <a:t>što</a:t>
            </a:r>
            <a:r>
              <a:rPr lang="en-US" sz="1000" dirty="0"/>
              <a:t> </a:t>
            </a:r>
            <a:r>
              <a:rPr lang="en-US" sz="1000" dirty="0" err="1"/>
              <a:t>su</a:t>
            </a:r>
            <a:r>
              <a:rPr lang="en-US" sz="1000" dirty="0"/>
              <a:t> olaparib, niraparib, rucaparib) </a:t>
            </a:r>
            <a:r>
              <a:rPr lang="en-US" sz="1000" dirty="0" err="1"/>
              <a:t>primarno</a:t>
            </a:r>
            <a:r>
              <a:rPr lang="en-US" sz="1000" dirty="0"/>
              <a:t> </a:t>
            </a:r>
            <a:r>
              <a:rPr lang="en-US" sz="1000" dirty="0" err="1"/>
              <a:t>su</a:t>
            </a:r>
            <a:r>
              <a:rPr lang="en-US" sz="1000" dirty="0"/>
              <a:t> </a:t>
            </a:r>
            <a:r>
              <a:rPr lang="en-US" sz="1000" dirty="0" err="1"/>
              <a:t>indikovani</a:t>
            </a:r>
            <a:r>
              <a:rPr lang="en-US" sz="1000" dirty="0"/>
              <a:t> u </a:t>
            </a:r>
            <a:r>
              <a:rPr lang="en-US" sz="1000" dirty="0" err="1"/>
              <a:t>lečenju</a:t>
            </a:r>
            <a:r>
              <a:rPr lang="en-US" sz="1000" b="1" dirty="0"/>
              <a:t> </a:t>
            </a:r>
            <a:r>
              <a:rPr lang="en-US" sz="1000" b="1" dirty="0" err="1"/>
              <a:t>adenokarcinoma</a:t>
            </a:r>
            <a:r>
              <a:rPr lang="en-US" sz="1000" b="1" dirty="0"/>
              <a:t> </a:t>
            </a:r>
            <a:r>
              <a:rPr lang="en-US" sz="1000" b="1" dirty="0" err="1"/>
              <a:t>jajnika</a:t>
            </a:r>
            <a:r>
              <a:rPr lang="en-US" sz="1000" b="1" dirty="0"/>
              <a:t>, </a:t>
            </a:r>
            <a:r>
              <a:rPr lang="en-US" sz="1000" b="1" dirty="0" err="1"/>
              <a:t>dojke</a:t>
            </a:r>
            <a:r>
              <a:rPr lang="en-US" sz="1000" b="1" dirty="0"/>
              <a:t>, prostate </a:t>
            </a:r>
            <a:r>
              <a:rPr lang="en-US" sz="1000" b="1" dirty="0" err="1"/>
              <a:t>i</a:t>
            </a:r>
            <a:r>
              <a:rPr lang="en-US" sz="1000" b="1" dirty="0"/>
              <a:t> </a:t>
            </a:r>
            <a:r>
              <a:rPr lang="en-US" sz="1000" b="1" dirty="0" err="1"/>
              <a:t>pankreasa</a:t>
            </a:r>
            <a:r>
              <a:rPr lang="en-US" sz="1000" b="1" dirty="0"/>
              <a:t>, </a:t>
            </a:r>
            <a:r>
              <a:rPr lang="en-US" sz="1000" b="1" dirty="0" err="1"/>
              <a:t>posebno</a:t>
            </a:r>
            <a:r>
              <a:rPr lang="en-US" sz="1000" b="1" dirty="0"/>
              <a:t> </a:t>
            </a:r>
            <a:r>
              <a:rPr lang="en-US" sz="1000" b="1" dirty="0" err="1"/>
              <a:t>kod</a:t>
            </a:r>
            <a:r>
              <a:rPr lang="en-US" sz="1000" b="1" dirty="0"/>
              <a:t> </a:t>
            </a:r>
            <a:r>
              <a:rPr lang="en-US" sz="1000" b="1" dirty="0" err="1"/>
              <a:t>pacijenata</a:t>
            </a:r>
            <a:r>
              <a:rPr lang="en-US" sz="1000" b="1" dirty="0"/>
              <a:t> </a:t>
            </a:r>
            <a:r>
              <a:rPr lang="en-US" sz="1000" b="1" dirty="0" err="1"/>
              <a:t>sa</a:t>
            </a:r>
            <a:r>
              <a:rPr lang="en-US" sz="1000" b="1" dirty="0"/>
              <a:t> </a:t>
            </a:r>
            <a:r>
              <a:rPr lang="en-US" sz="1000" b="1" dirty="0" err="1"/>
              <a:t>potvrđenom</a:t>
            </a:r>
            <a:r>
              <a:rPr lang="en-US" sz="1000" b="1" dirty="0"/>
              <a:t> </a:t>
            </a:r>
            <a:r>
              <a:rPr lang="en-US" sz="1000" b="1" dirty="0" err="1"/>
              <a:t>germinativnom</a:t>
            </a:r>
            <a:r>
              <a:rPr lang="en-US" sz="1000" b="1" dirty="0"/>
              <a:t> </a:t>
            </a:r>
            <a:r>
              <a:rPr lang="en-US" sz="1000" b="1" dirty="0" err="1"/>
              <a:t>ili</a:t>
            </a:r>
            <a:r>
              <a:rPr lang="en-US" sz="1000" b="1" dirty="0"/>
              <a:t> </a:t>
            </a:r>
            <a:r>
              <a:rPr lang="en-US" sz="1000" b="1" dirty="0" err="1"/>
              <a:t>somatskom</a:t>
            </a:r>
            <a:r>
              <a:rPr lang="en-US" sz="1000" b="1" dirty="0"/>
              <a:t> BRCA </a:t>
            </a:r>
            <a:r>
              <a:rPr lang="en-US" sz="1000" b="1" dirty="0" err="1"/>
              <a:t>mutacijom</a:t>
            </a:r>
            <a:r>
              <a:rPr lang="en-US" sz="1000" b="1" dirty="0"/>
              <a:t>.</a:t>
            </a:r>
            <a:endParaRPr lang="en-US" sz="950" dirty="0"/>
          </a:p>
        </p:txBody>
      </p:sp>
      <p:sp>
        <p:nvSpPr>
          <p:cNvPr id="35" name="Shape 33">
            <a:extLst>
              <a:ext uri="{FF2B5EF4-FFF2-40B4-BE49-F238E27FC236}">
                <a16:creationId xmlns:a16="http://schemas.microsoft.com/office/drawing/2014/main" id="{6B8DF3FF-94A6-5C57-B87C-BAD209FAB797}"/>
              </a:ext>
            </a:extLst>
          </p:cNvPr>
          <p:cNvSpPr/>
          <p:nvPr/>
        </p:nvSpPr>
        <p:spPr>
          <a:xfrm>
            <a:off x="4718304" y="2130552"/>
            <a:ext cx="128016" cy="402336"/>
          </a:xfrm>
          <a:prstGeom prst="rect">
            <a:avLst/>
          </a:prstGeom>
          <a:solidFill>
            <a:srgbClr val="CA6F1E"/>
          </a:solidFill>
          <a:ln w="12700">
            <a:solidFill>
              <a:srgbClr val="CA6F1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Shape 36">
            <a:extLst>
              <a:ext uri="{FF2B5EF4-FFF2-40B4-BE49-F238E27FC236}">
                <a16:creationId xmlns:a16="http://schemas.microsoft.com/office/drawing/2014/main" id="{A5C742F0-A7A7-E67E-80A1-9965A37DE9E6}"/>
              </a:ext>
            </a:extLst>
          </p:cNvPr>
          <p:cNvSpPr/>
          <p:nvPr/>
        </p:nvSpPr>
        <p:spPr>
          <a:xfrm>
            <a:off x="4718304" y="2660904"/>
            <a:ext cx="128016" cy="402336"/>
          </a:xfrm>
          <a:prstGeom prst="rect">
            <a:avLst/>
          </a:prstGeom>
          <a:solidFill>
            <a:srgbClr val="9A5212"/>
          </a:solidFill>
          <a:ln w="12700">
            <a:solidFill>
              <a:srgbClr val="9A521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Shape 39">
            <a:extLst>
              <a:ext uri="{FF2B5EF4-FFF2-40B4-BE49-F238E27FC236}">
                <a16:creationId xmlns:a16="http://schemas.microsoft.com/office/drawing/2014/main" id="{D9726006-1428-87F1-CE1E-671D91049812}"/>
              </a:ext>
            </a:extLst>
          </p:cNvPr>
          <p:cNvSpPr/>
          <p:nvPr/>
        </p:nvSpPr>
        <p:spPr>
          <a:xfrm>
            <a:off x="4718304" y="3191256"/>
            <a:ext cx="128016" cy="402336"/>
          </a:xfrm>
          <a:prstGeom prst="rect">
            <a:avLst/>
          </a:prstGeom>
          <a:solidFill>
            <a:srgbClr val="7E5109"/>
          </a:solidFill>
          <a:ln w="12700">
            <a:solidFill>
              <a:srgbClr val="7E510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Shape 42">
            <a:extLst>
              <a:ext uri="{FF2B5EF4-FFF2-40B4-BE49-F238E27FC236}">
                <a16:creationId xmlns:a16="http://schemas.microsoft.com/office/drawing/2014/main" id="{C5A17B6B-A96A-20EA-D635-26CBA160882D}"/>
              </a:ext>
            </a:extLst>
          </p:cNvPr>
          <p:cNvSpPr/>
          <p:nvPr/>
        </p:nvSpPr>
        <p:spPr>
          <a:xfrm>
            <a:off x="4718304" y="3721608"/>
            <a:ext cx="128016" cy="402336"/>
          </a:xfrm>
          <a:prstGeom prst="rect">
            <a:avLst/>
          </a:prstGeom>
          <a:solidFill>
            <a:srgbClr val="6E4610"/>
          </a:solidFill>
          <a:ln w="12700">
            <a:solidFill>
              <a:srgbClr val="6E461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Shape 46">
            <a:extLst>
              <a:ext uri="{FF2B5EF4-FFF2-40B4-BE49-F238E27FC236}">
                <a16:creationId xmlns:a16="http://schemas.microsoft.com/office/drawing/2014/main" id="{6D5CE9AF-50D9-A16B-643D-2BF203C92663}"/>
              </a:ext>
            </a:extLst>
          </p:cNvPr>
          <p:cNvSpPr/>
          <p:nvPr/>
        </p:nvSpPr>
        <p:spPr>
          <a:xfrm>
            <a:off x="4864608" y="4754880"/>
            <a:ext cx="3931920" cy="164592"/>
          </a:xfrm>
          <a:prstGeom prst="rect">
            <a:avLst/>
          </a:prstGeom>
          <a:solidFill>
            <a:srgbClr val="EBF5EE"/>
          </a:solidFill>
          <a:ln w="2032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47">
            <a:extLst>
              <a:ext uri="{FF2B5EF4-FFF2-40B4-BE49-F238E27FC236}">
                <a16:creationId xmlns:a16="http://schemas.microsoft.com/office/drawing/2014/main" id="{0E69BA9E-B2D8-56C8-7EFA-895079C012C9}"/>
              </a:ext>
            </a:extLst>
          </p:cNvPr>
          <p:cNvSpPr/>
          <p:nvPr/>
        </p:nvSpPr>
        <p:spPr>
          <a:xfrm>
            <a:off x="5065776" y="4626864"/>
            <a:ext cx="3785616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750" i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Izvor: Goodman &amp; Gilman's – The Pharmacological Basis of Therapeutics, 13th Ed. (2018).</a:t>
            </a:r>
            <a:endParaRPr lang="en-US" sz="75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4E1B679-E643-055C-0009-2F300D3FD2F7}"/>
              </a:ext>
            </a:extLst>
          </p:cNvPr>
          <p:cNvSpPr txBox="1"/>
          <p:nvPr/>
        </p:nvSpPr>
        <p:spPr>
          <a:xfrm>
            <a:off x="658368" y="1600200"/>
            <a:ext cx="350547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1" dirty="0" err="1"/>
              <a:t>Inhibitori</a:t>
            </a:r>
            <a:r>
              <a:rPr lang="en-US" sz="1000" b="1" dirty="0"/>
              <a:t> poli(ADP-</a:t>
            </a:r>
            <a:r>
              <a:rPr lang="en-US" sz="1000" b="1" dirty="0" err="1"/>
              <a:t>riboza</a:t>
            </a:r>
            <a:r>
              <a:rPr lang="en-US" sz="1000" b="1" dirty="0"/>
              <a:t>) </a:t>
            </a:r>
            <a:r>
              <a:rPr lang="en-US" sz="1000" b="1" dirty="0" err="1"/>
              <a:t>polimeraze</a:t>
            </a:r>
            <a:r>
              <a:rPr lang="en-US" sz="1000" b="1" dirty="0"/>
              <a:t> (PARP </a:t>
            </a:r>
            <a:r>
              <a:rPr lang="en-US" sz="1000" b="1" dirty="0" err="1"/>
              <a:t>inhibitori</a:t>
            </a:r>
            <a:r>
              <a:rPr lang="en-US" sz="1000" b="1" dirty="0"/>
              <a:t>)</a:t>
            </a:r>
          </a:p>
          <a:p>
            <a:r>
              <a:rPr lang="en-US" sz="1000" b="1" dirty="0" err="1"/>
              <a:t>predstavljaju</a:t>
            </a:r>
            <a:r>
              <a:rPr lang="en-US" sz="1000" b="1" dirty="0"/>
              <a:t> </a:t>
            </a:r>
            <a:r>
              <a:rPr lang="en-US" sz="1000" b="1" dirty="0" err="1"/>
              <a:t>klasu</a:t>
            </a:r>
            <a:r>
              <a:rPr lang="en-US" sz="1000" b="1" dirty="0"/>
              <a:t> </a:t>
            </a:r>
            <a:r>
              <a:rPr lang="en-US" sz="1000" b="1" dirty="0" err="1"/>
              <a:t>ciljanih</a:t>
            </a:r>
            <a:r>
              <a:rPr lang="en-US" sz="1000" b="1" dirty="0"/>
              <a:t> </a:t>
            </a:r>
            <a:r>
              <a:rPr lang="en-US" sz="1000" b="1" dirty="0" err="1"/>
              <a:t>terapeutika</a:t>
            </a:r>
            <a:r>
              <a:rPr lang="en-US" sz="1000" b="1" dirty="0"/>
              <a:t> koji </a:t>
            </a:r>
            <a:r>
              <a:rPr lang="en-US" sz="1000" b="1" dirty="0" err="1"/>
              <a:t>iskorišćavaju</a:t>
            </a:r>
            <a:r>
              <a:rPr lang="en-US" sz="1000" b="1" dirty="0"/>
              <a:t> </a:t>
            </a:r>
            <a:r>
              <a:rPr lang="en-US" sz="1000" b="1" dirty="0" err="1"/>
              <a:t>specifične</a:t>
            </a:r>
            <a:r>
              <a:rPr lang="en-US" sz="1000" b="1" dirty="0"/>
              <a:t> </a:t>
            </a:r>
            <a:r>
              <a:rPr lang="en-US" sz="1000" b="1" dirty="0" err="1"/>
              <a:t>defekte</a:t>
            </a:r>
            <a:r>
              <a:rPr lang="en-US" sz="1000" b="1" dirty="0"/>
              <a:t> u </a:t>
            </a:r>
            <a:r>
              <a:rPr lang="en-US" sz="1000" b="1" dirty="0" err="1"/>
              <a:t>mehanizmima</a:t>
            </a:r>
            <a:r>
              <a:rPr lang="en-US" sz="1000" b="1" dirty="0"/>
              <a:t> </a:t>
            </a:r>
            <a:r>
              <a:rPr lang="en-US" sz="1000" b="1" dirty="0" err="1"/>
              <a:t>popravke</a:t>
            </a:r>
            <a:r>
              <a:rPr lang="en-US" sz="1000" b="1" dirty="0"/>
              <a:t> DNK </a:t>
            </a:r>
            <a:r>
              <a:rPr lang="en-US" sz="1000" b="1" dirty="0" err="1"/>
              <a:t>unutar</a:t>
            </a:r>
            <a:r>
              <a:rPr lang="en-US" sz="1000" b="1" dirty="0"/>
              <a:t> </a:t>
            </a:r>
            <a:r>
              <a:rPr lang="en-US" sz="1000" b="1" dirty="0" err="1"/>
              <a:t>tumorskih</a:t>
            </a:r>
            <a:r>
              <a:rPr lang="en-US" sz="1000" b="1" dirty="0"/>
              <a:t> </a:t>
            </a:r>
            <a:r>
              <a:rPr lang="en-US" sz="1000" b="1" dirty="0" err="1"/>
              <a:t>ćelija</a:t>
            </a:r>
            <a:r>
              <a:rPr lang="sr-Latn-RS" sz="1000" b="1" dirty="0"/>
              <a:t>.</a:t>
            </a:r>
            <a:endParaRPr lang="en-US" sz="1000" b="1" dirty="0"/>
          </a:p>
          <a:p>
            <a:endParaRPr lang="en-US" sz="1000" b="1" dirty="0"/>
          </a:p>
          <a:p>
            <a:r>
              <a:rPr lang="en-US" sz="1000" b="1" dirty="0"/>
              <a:t>    </a:t>
            </a:r>
            <a:r>
              <a:rPr lang="en-US" sz="1000" b="1" dirty="0" err="1"/>
              <a:t>Mehanizam</a:t>
            </a:r>
            <a:r>
              <a:rPr lang="en-US" sz="1000" b="1" dirty="0"/>
              <a:t> </a:t>
            </a:r>
            <a:r>
              <a:rPr lang="en-US" sz="1000" b="1" dirty="0" err="1"/>
              <a:t>reparacije</a:t>
            </a:r>
            <a:r>
              <a:rPr lang="en-US" sz="1000" b="1" dirty="0"/>
              <a:t> DNK: </a:t>
            </a:r>
            <a:r>
              <a:rPr lang="en-US" sz="1000" dirty="0"/>
              <a:t>PARP </a:t>
            </a:r>
            <a:r>
              <a:rPr lang="en-US" sz="1000" dirty="0" err="1"/>
              <a:t>enzimi</a:t>
            </a:r>
            <a:r>
              <a:rPr lang="en-US" sz="1000" dirty="0"/>
              <a:t> (</a:t>
            </a:r>
            <a:r>
              <a:rPr lang="en-US" sz="1000" dirty="0" err="1"/>
              <a:t>prevashodno</a:t>
            </a:r>
            <a:r>
              <a:rPr lang="en-US" sz="1000" dirty="0"/>
              <a:t> PARP-1) </a:t>
            </a:r>
            <a:r>
              <a:rPr lang="en-US" sz="1000" dirty="0" err="1"/>
              <a:t>igraju</a:t>
            </a:r>
            <a:r>
              <a:rPr lang="en-US" sz="1000" dirty="0"/>
              <a:t> </a:t>
            </a:r>
            <a:r>
              <a:rPr lang="en-US" sz="1000" dirty="0" err="1"/>
              <a:t>esencijalnu</a:t>
            </a:r>
            <a:r>
              <a:rPr lang="en-US" sz="1000" dirty="0"/>
              <a:t> </a:t>
            </a:r>
            <a:r>
              <a:rPr lang="en-US" sz="1000" dirty="0" err="1"/>
              <a:t>ulogu</a:t>
            </a:r>
            <a:r>
              <a:rPr lang="en-US" sz="1000" dirty="0"/>
              <a:t> u </a:t>
            </a:r>
            <a:r>
              <a:rPr lang="en-US" sz="1000" dirty="0" err="1"/>
              <a:t>detekciji</a:t>
            </a:r>
            <a:r>
              <a:rPr lang="en-US" sz="1000" dirty="0"/>
              <a:t> </a:t>
            </a:r>
            <a:r>
              <a:rPr lang="en-US" sz="1000" dirty="0" err="1"/>
              <a:t>i</a:t>
            </a:r>
            <a:r>
              <a:rPr lang="en-US" sz="1000" dirty="0"/>
              <a:t> </a:t>
            </a:r>
            <a:r>
              <a:rPr lang="en-US" sz="1000" dirty="0" err="1"/>
              <a:t>popravci</a:t>
            </a:r>
            <a:r>
              <a:rPr lang="en-US" sz="1000" dirty="0"/>
              <a:t> </a:t>
            </a:r>
            <a:r>
              <a:rPr lang="en-US" sz="1000" dirty="0" err="1"/>
              <a:t>jednostrukih</a:t>
            </a:r>
            <a:r>
              <a:rPr lang="en-US" sz="1000" dirty="0"/>
              <a:t> </a:t>
            </a:r>
            <a:r>
              <a:rPr lang="en-US" sz="1000" dirty="0" err="1"/>
              <a:t>prekida</a:t>
            </a:r>
            <a:r>
              <a:rPr lang="en-US" sz="1000" dirty="0"/>
              <a:t> DNK </a:t>
            </a:r>
            <a:r>
              <a:rPr lang="en-US" sz="1000" dirty="0" err="1"/>
              <a:t>lanca</a:t>
            </a:r>
            <a:r>
              <a:rPr lang="en-US" sz="1000" dirty="0"/>
              <a:t> (SSB – single-strand breaks) </a:t>
            </a:r>
            <a:r>
              <a:rPr lang="en-US" sz="1000" dirty="0" err="1"/>
              <a:t>putem</a:t>
            </a:r>
            <a:r>
              <a:rPr lang="en-US" sz="1000" dirty="0"/>
              <a:t> puta </a:t>
            </a:r>
            <a:r>
              <a:rPr lang="en-US" sz="1000" dirty="0" err="1"/>
              <a:t>ekscizije</a:t>
            </a:r>
            <a:r>
              <a:rPr lang="en-US" sz="1000" dirty="0"/>
              <a:t> </a:t>
            </a:r>
            <a:r>
              <a:rPr lang="en-US" sz="1000" dirty="0" err="1"/>
              <a:t>baza</a:t>
            </a:r>
            <a:r>
              <a:rPr lang="en-US" sz="1000" dirty="0"/>
              <a:t> (BER – base excision repair).</a:t>
            </a:r>
          </a:p>
          <a:p>
            <a:r>
              <a:rPr lang="en-US" sz="1000" b="1" dirty="0"/>
              <a:t>    </a:t>
            </a:r>
            <a:r>
              <a:rPr lang="en-US" sz="1000" b="1" dirty="0" err="1"/>
              <a:t>Sintetička</a:t>
            </a:r>
            <a:r>
              <a:rPr lang="en-US" sz="1000" b="1" dirty="0"/>
              <a:t> </a:t>
            </a:r>
            <a:r>
              <a:rPr lang="en-US" sz="1000" b="1" dirty="0" err="1"/>
              <a:t>letalnost</a:t>
            </a:r>
            <a:r>
              <a:rPr lang="en-US" sz="1000" b="1" dirty="0"/>
              <a:t>: </a:t>
            </a:r>
            <a:r>
              <a:rPr lang="en-US" sz="1000" dirty="0" err="1"/>
              <a:t>Kod</a:t>
            </a:r>
            <a:r>
              <a:rPr lang="en-US" sz="1000" dirty="0"/>
              <a:t> </a:t>
            </a:r>
            <a:r>
              <a:rPr lang="en-US" sz="1000" dirty="0" err="1"/>
              <a:t>pacijenata</a:t>
            </a:r>
            <a:r>
              <a:rPr lang="en-US" sz="1000" dirty="0"/>
              <a:t> </a:t>
            </a:r>
            <a:r>
              <a:rPr lang="en-US" sz="1000" dirty="0" err="1"/>
              <a:t>sa</a:t>
            </a:r>
            <a:r>
              <a:rPr lang="en-US" sz="1000" dirty="0"/>
              <a:t> </a:t>
            </a:r>
            <a:r>
              <a:rPr lang="en-US" sz="1000" dirty="0" err="1"/>
              <a:t>mutacijama</a:t>
            </a:r>
            <a:r>
              <a:rPr lang="en-US" sz="1000" dirty="0"/>
              <a:t> u </a:t>
            </a:r>
            <a:r>
              <a:rPr lang="en-US" sz="1000" dirty="0" err="1"/>
              <a:t>genima</a:t>
            </a:r>
            <a:r>
              <a:rPr lang="en-US" sz="1000" dirty="0"/>
              <a:t> BRCA1 </a:t>
            </a:r>
            <a:r>
              <a:rPr lang="en-US" sz="1000" dirty="0" err="1"/>
              <a:t>ili</a:t>
            </a:r>
            <a:r>
              <a:rPr lang="en-US" sz="1000" dirty="0"/>
              <a:t> BRCA2, </a:t>
            </a:r>
            <a:r>
              <a:rPr lang="en-US" sz="1000" dirty="0" err="1"/>
              <a:t>ćelije</a:t>
            </a:r>
            <a:r>
              <a:rPr lang="en-US" sz="1000" dirty="0"/>
              <a:t> </a:t>
            </a:r>
            <a:r>
              <a:rPr lang="en-US" sz="1000" dirty="0" err="1"/>
              <a:t>imaju</a:t>
            </a:r>
            <a:r>
              <a:rPr lang="en-US" sz="1000" dirty="0"/>
              <a:t> </a:t>
            </a:r>
            <a:r>
              <a:rPr lang="en-US" sz="1000" dirty="0" err="1"/>
              <a:t>defektan</a:t>
            </a:r>
            <a:r>
              <a:rPr lang="en-US" sz="1000" dirty="0"/>
              <a:t> </a:t>
            </a:r>
            <a:r>
              <a:rPr lang="en-US" sz="1000" dirty="0" err="1"/>
              <a:t>mehanizam</a:t>
            </a:r>
            <a:r>
              <a:rPr lang="en-US" sz="1000" dirty="0"/>
              <a:t> </a:t>
            </a:r>
            <a:r>
              <a:rPr lang="en-US" sz="1000" dirty="0" err="1"/>
              <a:t>homologne</a:t>
            </a:r>
            <a:r>
              <a:rPr lang="en-US" sz="1000" dirty="0"/>
              <a:t> </a:t>
            </a:r>
            <a:r>
              <a:rPr lang="en-US" sz="1000" dirty="0" err="1"/>
              <a:t>rekombinacije</a:t>
            </a:r>
            <a:r>
              <a:rPr lang="en-US" sz="1000" dirty="0"/>
              <a:t> (HR), koji je </a:t>
            </a:r>
            <a:r>
              <a:rPr lang="en-US" sz="1000" dirty="0" err="1"/>
              <a:t>primarni</a:t>
            </a:r>
            <a:r>
              <a:rPr lang="en-US" sz="1000" dirty="0"/>
              <a:t> put za </a:t>
            </a:r>
            <a:r>
              <a:rPr lang="en-US" sz="1000" dirty="0" err="1"/>
              <a:t>popravku</a:t>
            </a:r>
            <a:r>
              <a:rPr lang="en-US" sz="1000" dirty="0"/>
              <a:t> </a:t>
            </a:r>
            <a:r>
              <a:rPr lang="en-US" sz="1000" dirty="0" err="1"/>
              <a:t>dvolančanih</a:t>
            </a:r>
            <a:r>
              <a:rPr lang="en-US" sz="1000" dirty="0"/>
              <a:t> </a:t>
            </a:r>
            <a:r>
              <a:rPr lang="en-US" sz="1000" dirty="0" err="1"/>
              <a:t>prekida</a:t>
            </a:r>
            <a:r>
              <a:rPr lang="en-US" sz="1000" dirty="0"/>
              <a:t> DNK. </a:t>
            </a:r>
            <a:r>
              <a:rPr lang="en-US" sz="1000" dirty="0" err="1"/>
              <a:t>Inhibicijom</a:t>
            </a:r>
            <a:r>
              <a:rPr lang="en-US" sz="1000" dirty="0"/>
              <a:t> PARP-a, </a:t>
            </a:r>
            <a:r>
              <a:rPr lang="en-US" sz="1000" dirty="0" err="1"/>
              <a:t>jednostruki</a:t>
            </a:r>
            <a:r>
              <a:rPr lang="en-US" sz="1000" dirty="0"/>
              <a:t> </a:t>
            </a:r>
            <a:r>
              <a:rPr lang="en-US" sz="1000" dirty="0" err="1"/>
              <a:t>prekidi</a:t>
            </a:r>
            <a:r>
              <a:rPr lang="en-US" sz="1000" dirty="0"/>
              <a:t> se </a:t>
            </a:r>
            <a:r>
              <a:rPr lang="en-US" sz="1000" dirty="0" err="1"/>
              <a:t>tokom</a:t>
            </a:r>
            <a:r>
              <a:rPr lang="en-US" sz="1000" dirty="0"/>
              <a:t> </a:t>
            </a:r>
            <a:r>
              <a:rPr lang="en-US" sz="1000" dirty="0" err="1"/>
              <a:t>replikacije</a:t>
            </a:r>
            <a:r>
              <a:rPr lang="en-US" sz="1000" dirty="0"/>
              <a:t> </a:t>
            </a:r>
            <a:r>
              <a:rPr lang="en-US" sz="1000" dirty="0" err="1"/>
              <a:t>konvertuju</a:t>
            </a:r>
            <a:r>
              <a:rPr lang="en-US" sz="1000" dirty="0"/>
              <a:t> u </a:t>
            </a:r>
            <a:r>
              <a:rPr lang="en-US" sz="1000" dirty="0" err="1"/>
              <a:t>dvolančane</a:t>
            </a:r>
            <a:r>
              <a:rPr lang="en-US" sz="1000" dirty="0"/>
              <a:t> </a:t>
            </a:r>
            <a:r>
              <a:rPr lang="en-US" sz="1000" dirty="0" err="1"/>
              <a:t>prekide</a:t>
            </a:r>
            <a:r>
              <a:rPr lang="en-US" sz="1000" dirty="0"/>
              <a:t>. Dok </a:t>
            </a:r>
            <a:r>
              <a:rPr lang="en-US" sz="1000" dirty="0" err="1"/>
              <a:t>zdrave</a:t>
            </a:r>
            <a:r>
              <a:rPr lang="en-US" sz="1000" dirty="0"/>
              <a:t> </a:t>
            </a:r>
            <a:r>
              <a:rPr lang="en-US" sz="1000" dirty="0" err="1"/>
              <a:t>ćelije</a:t>
            </a:r>
            <a:r>
              <a:rPr lang="en-US" sz="1000" dirty="0"/>
              <a:t> </a:t>
            </a:r>
            <a:r>
              <a:rPr lang="en-US" sz="1000" dirty="0" err="1"/>
              <a:t>ove</a:t>
            </a:r>
            <a:r>
              <a:rPr lang="en-US" sz="1000" dirty="0"/>
              <a:t> </a:t>
            </a:r>
            <a:r>
              <a:rPr lang="en-US" sz="1000" dirty="0" err="1"/>
              <a:t>prekide</a:t>
            </a:r>
            <a:r>
              <a:rPr lang="en-US" sz="1000" dirty="0"/>
              <a:t> </a:t>
            </a:r>
            <a:r>
              <a:rPr lang="en-US" sz="1000" dirty="0" err="1"/>
              <a:t>popravljaju</a:t>
            </a:r>
            <a:r>
              <a:rPr lang="en-US" sz="1000" dirty="0"/>
              <a:t> </a:t>
            </a:r>
            <a:r>
              <a:rPr lang="en-US" sz="1000" dirty="0" err="1"/>
              <a:t>putem</a:t>
            </a:r>
            <a:r>
              <a:rPr lang="en-US" sz="1000" dirty="0"/>
              <a:t> HR-a, BRCA-</a:t>
            </a:r>
            <a:r>
              <a:rPr lang="en-US" sz="1000" dirty="0" err="1"/>
              <a:t>mutirane</a:t>
            </a:r>
            <a:r>
              <a:rPr lang="en-US" sz="1000" dirty="0"/>
              <a:t> </a:t>
            </a:r>
            <a:r>
              <a:rPr lang="en-US" sz="1000" dirty="0" err="1"/>
              <a:t>ćelije</a:t>
            </a:r>
            <a:r>
              <a:rPr lang="en-US" sz="1000" dirty="0"/>
              <a:t> to ne </a:t>
            </a:r>
            <a:r>
              <a:rPr lang="en-US" sz="1000" dirty="0" err="1"/>
              <a:t>mogu</a:t>
            </a:r>
            <a:r>
              <a:rPr lang="en-US" sz="1000" dirty="0"/>
              <a:t>, </a:t>
            </a:r>
            <a:r>
              <a:rPr lang="en-US" sz="1000" dirty="0" err="1"/>
              <a:t>što</a:t>
            </a:r>
            <a:r>
              <a:rPr lang="en-US" sz="1000" dirty="0"/>
              <a:t> </a:t>
            </a:r>
            <a:r>
              <a:rPr lang="en-US" sz="1000" dirty="0" err="1"/>
              <a:t>dovodi</a:t>
            </a:r>
            <a:r>
              <a:rPr lang="en-US" sz="1000" dirty="0"/>
              <a:t> do </a:t>
            </a:r>
            <a:r>
              <a:rPr lang="en-US" sz="1000" dirty="0" err="1"/>
              <a:t>akumulacije</a:t>
            </a:r>
            <a:r>
              <a:rPr lang="en-US" sz="1000" dirty="0"/>
              <a:t> </a:t>
            </a:r>
            <a:r>
              <a:rPr lang="en-US" sz="1000" dirty="0" err="1"/>
              <a:t>genomske</a:t>
            </a:r>
            <a:r>
              <a:rPr lang="en-US" sz="1000" dirty="0"/>
              <a:t> </a:t>
            </a:r>
            <a:r>
              <a:rPr lang="en-US" sz="1000" dirty="0" err="1"/>
              <a:t>nestabilnosti</a:t>
            </a:r>
            <a:r>
              <a:rPr lang="en-US" sz="1000" dirty="0"/>
              <a:t> </a:t>
            </a:r>
            <a:r>
              <a:rPr lang="en-US" sz="1000" dirty="0" err="1"/>
              <a:t>i</a:t>
            </a:r>
            <a:r>
              <a:rPr lang="en-US" sz="1000" dirty="0"/>
              <a:t> </a:t>
            </a:r>
            <a:r>
              <a:rPr lang="en-US" sz="1000" dirty="0" err="1"/>
              <a:t>programirane</a:t>
            </a:r>
            <a:r>
              <a:rPr lang="en-US" sz="1000" dirty="0"/>
              <a:t> </a:t>
            </a:r>
            <a:r>
              <a:rPr lang="en-US" sz="1000" dirty="0" err="1"/>
              <a:t>ćelijske</a:t>
            </a:r>
            <a:r>
              <a:rPr lang="en-US" sz="1000" dirty="0"/>
              <a:t> </a:t>
            </a:r>
            <a:r>
              <a:rPr lang="en-US" sz="1000" dirty="0" err="1"/>
              <a:t>smrti</a:t>
            </a:r>
            <a:r>
              <a:rPr lang="en-US" sz="1000" dirty="0"/>
              <a:t> (</a:t>
            </a:r>
            <a:r>
              <a:rPr lang="en-US" sz="1000" dirty="0" err="1"/>
              <a:t>apoptoze</a:t>
            </a:r>
            <a:r>
              <a:rPr lang="en-US" sz="10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5987978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24128"/>
          </a:xfrm>
          <a:prstGeom prst="rect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1024128"/>
          </a:xfrm>
          <a:prstGeom prst="rect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1024128"/>
            <a:ext cx="9144000" cy="45720"/>
          </a:xfrm>
          <a:prstGeom prst="rect">
            <a:avLst/>
          </a:prstGeom>
          <a:solidFill>
            <a:srgbClr val="1A6B4A"/>
          </a:solidFill>
          <a:ln w="1270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47472" y="91440"/>
            <a:ext cx="8503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Ćelijski ciklus i mesta dejstva citostatika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347472" y="676656"/>
            <a:ext cx="8503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i="1" dirty="0">
                <a:solidFill>
                  <a:srgbClr val="A9D6B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Faze G1 → S → G2 → M i fazna specifičnost lekova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1234440" y="1325880"/>
            <a:ext cx="3017520" cy="3017520"/>
          </a:xfrm>
          <a:prstGeom prst="ellipse">
            <a:avLst/>
          </a:prstGeom>
          <a:solidFill>
            <a:srgbClr val="D5F5E3"/>
          </a:solidFill>
          <a:ln w="2540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2240280" y="2331720"/>
            <a:ext cx="1005840" cy="1005840"/>
          </a:xfrm>
          <a:prstGeom prst="ellipse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2240280" y="2331720"/>
            <a:ext cx="1005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G0</a:t>
            </a:r>
            <a:endParaRPr lang="en-US" sz="800" dirty="0"/>
          </a:p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Mirovanje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1845945" y="1712896"/>
            <a:ext cx="731520" cy="402336"/>
          </a:xfrm>
          <a:prstGeom prst="ellipse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827657" y="1712896"/>
            <a:ext cx="76809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G1 faza</a:t>
            </a:r>
            <a:endParaRPr lang="en-US" sz="750" dirty="0"/>
          </a:p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(rast,</a:t>
            </a:r>
            <a:endParaRPr lang="en-US" sz="750" dirty="0"/>
          </a:p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preparacija)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3298016" y="2101977"/>
            <a:ext cx="731520" cy="402336"/>
          </a:xfrm>
          <a:prstGeom prst="ellipse">
            <a:avLst/>
          </a:prstGeom>
          <a:solidFill>
            <a:srgbClr val="1A6B4A"/>
          </a:solidFill>
          <a:ln w="1270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279728" y="2101977"/>
            <a:ext cx="76809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faza</a:t>
            </a:r>
            <a:endParaRPr lang="en-US" sz="750" dirty="0"/>
          </a:p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(sinteza DNK)</a:t>
            </a:r>
            <a:endParaRPr lang="en-US" sz="750" dirty="0"/>
          </a:p>
        </p:txBody>
      </p:sp>
      <p:sp>
        <p:nvSpPr>
          <p:cNvPr id="14" name="Shape 12"/>
          <p:cNvSpPr/>
          <p:nvPr/>
        </p:nvSpPr>
        <p:spPr>
          <a:xfrm>
            <a:off x="2908935" y="3554048"/>
            <a:ext cx="731520" cy="402336"/>
          </a:xfrm>
          <a:prstGeom prst="ellipse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2890647" y="3554048"/>
            <a:ext cx="76809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G2 faza</a:t>
            </a:r>
            <a:endParaRPr lang="en-US" sz="750" dirty="0"/>
          </a:p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(provera,</a:t>
            </a:r>
            <a:endParaRPr lang="en-US" sz="750" dirty="0"/>
          </a:p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reparacija)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1456864" y="3164967"/>
            <a:ext cx="731520" cy="402336"/>
          </a:xfrm>
          <a:prstGeom prst="ellipse">
            <a:avLst/>
          </a:prstGeom>
          <a:solidFill>
            <a:srgbClr val="B7770D"/>
          </a:solidFill>
          <a:ln w="12700">
            <a:solidFill>
              <a:srgbClr val="B7770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1438576" y="3164967"/>
            <a:ext cx="76809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 faza</a:t>
            </a:r>
            <a:endParaRPr lang="en-US" sz="750" dirty="0"/>
          </a:p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(mitoza)</a:t>
            </a:r>
            <a:endParaRPr lang="en-US" sz="750" dirty="0"/>
          </a:p>
        </p:txBody>
      </p:sp>
      <p:sp>
        <p:nvSpPr>
          <p:cNvPr id="18" name="Shape 16"/>
          <p:cNvSpPr/>
          <p:nvPr/>
        </p:nvSpPr>
        <p:spPr>
          <a:xfrm>
            <a:off x="5303520" y="1188720"/>
            <a:ext cx="3520440" cy="786384"/>
          </a:xfrm>
          <a:prstGeom prst="rect">
            <a:avLst/>
          </a:prstGeom>
          <a:solidFill>
            <a:srgbClr val="FFFFFF"/>
          </a:solidFill>
          <a:ln w="12700">
            <a:solidFill>
              <a:srgbClr val="C9E8D4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5303520" y="1188720"/>
            <a:ext cx="128016" cy="786384"/>
          </a:xfrm>
          <a:prstGeom prst="rect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486400" y="1243584"/>
            <a:ext cx="32735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G1 faza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5486400" y="1463040"/>
            <a:ext cx="3273552" cy="457200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82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Kortikosteroidi – inhibišu G1 progresiju  ·  Inhibitori CDK4/6: Palbociklib, Ribociklib  ·  L-Asparaginaza – depleticija asparagina</a:t>
            </a:r>
            <a:endParaRPr lang="en-US" sz="820" dirty="0"/>
          </a:p>
        </p:txBody>
      </p:sp>
      <p:sp>
        <p:nvSpPr>
          <p:cNvPr id="22" name="Shape 20"/>
          <p:cNvSpPr/>
          <p:nvPr/>
        </p:nvSpPr>
        <p:spPr>
          <a:xfrm>
            <a:off x="5303520" y="2048256"/>
            <a:ext cx="3520440" cy="786384"/>
          </a:xfrm>
          <a:prstGeom prst="rect">
            <a:avLst/>
          </a:prstGeom>
          <a:solidFill>
            <a:srgbClr val="FFFFFF"/>
          </a:solidFill>
          <a:ln w="12700">
            <a:solidFill>
              <a:srgbClr val="C9E8D4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5303520" y="2048256"/>
            <a:ext cx="128016" cy="786384"/>
          </a:xfrm>
          <a:prstGeom prst="rect">
            <a:avLst/>
          </a:prstGeom>
          <a:solidFill>
            <a:srgbClr val="1A6B4A"/>
          </a:solidFill>
          <a:ln w="1270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5486400" y="2103120"/>
            <a:ext cx="32735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faza (DNK sinteza)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5486400" y="2322576"/>
            <a:ext cx="3273552" cy="457200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82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Antimetaboliti: MTX, 5-FU, Gemcitabin  ·  Hidroksiurea – inhibicija ribonukleotid reduktaze  ·  Citarabin – analog dezoksicitidina</a:t>
            </a:r>
            <a:endParaRPr lang="en-US" sz="820" dirty="0"/>
          </a:p>
        </p:txBody>
      </p:sp>
      <p:sp>
        <p:nvSpPr>
          <p:cNvPr id="26" name="Shape 24"/>
          <p:cNvSpPr/>
          <p:nvPr/>
        </p:nvSpPr>
        <p:spPr>
          <a:xfrm>
            <a:off x="5303520" y="2907792"/>
            <a:ext cx="3520440" cy="786384"/>
          </a:xfrm>
          <a:prstGeom prst="rect">
            <a:avLst/>
          </a:prstGeom>
          <a:solidFill>
            <a:srgbClr val="FFFFFF"/>
          </a:solidFill>
          <a:ln w="12700">
            <a:solidFill>
              <a:srgbClr val="C9E8D4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5303520" y="2907792"/>
            <a:ext cx="128016" cy="786384"/>
          </a:xfrm>
          <a:prstGeom prst="rect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5486400" y="2962656"/>
            <a:ext cx="32735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E84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G2/M faza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5486400" y="3182112"/>
            <a:ext cx="3273552" cy="457200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82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Bleomicin – lomi DNK, akumulacija u G2  ·  Taksani – stabilizacija mikrotubula (M)  ·  Vinka alkaloidi – inhibicija polimerizacije (M)</a:t>
            </a:r>
            <a:endParaRPr lang="en-US" sz="820" dirty="0"/>
          </a:p>
        </p:txBody>
      </p:sp>
      <p:sp>
        <p:nvSpPr>
          <p:cNvPr id="30" name="Shape 28"/>
          <p:cNvSpPr/>
          <p:nvPr/>
        </p:nvSpPr>
        <p:spPr>
          <a:xfrm>
            <a:off x="5303520" y="3767328"/>
            <a:ext cx="3520440" cy="786384"/>
          </a:xfrm>
          <a:prstGeom prst="rect">
            <a:avLst/>
          </a:prstGeom>
          <a:solidFill>
            <a:srgbClr val="FFFFFF"/>
          </a:solidFill>
          <a:ln w="12700">
            <a:solidFill>
              <a:srgbClr val="C9E8D4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5303520" y="3767328"/>
            <a:ext cx="128016" cy="786384"/>
          </a:xfrm>
          <a:prstGeom prst="rect">
            <a:avLst/>
          </a:prstGeom>
          <a:solidFill>
            <a:srgbClr val="B7770D"/>
          </a:solidFill>
          <a:ln w="12700">
            <a:solidFill>
              <a:srgbClr val="B7770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5486400" y="3822192"/>
            <a:ext cx="32735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B777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Fazno nespecifični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5486400" y="4041648"/>
            <a:ext cx="3273552" cy="457200"/>
          </a:xfrm>
          <a:prstGeom prst="rect">
            <a:avLst/>
          </a:prstGeom>
          <a:noFill/>
          <a:ln/>
        </p:spPr>
        <p:txBody>
          <a:bodyPr wrap="square" lIns="12700" tIns="12700" rIns="12700" bIns="12700" rtlCol="0" anchor="t"/>
          <a:lstStyle/>
          <a:p>
            <a:pPr marL="0" indent="0">
              <a:buNone/>
            </a:pPr>
            <a:r>
              <a:rPr lang="en-US" sz="82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Alkilirajući agensi – deluju u svim fazama  ·  Antraciklini – interkalacija DNK u svim fazama  ·  Platinski derivati – ne zavise od faze</a:t>
            </a:r>
            <a:endParaRPr lang="en-US" sz="820" dirty="0"/>
          </a:p>
        </p:txBody>
      </p:sp>
      <p:sp>
        <p:nvSpPr>
          <p:cNvPr id="34" name="Shape 32"/>
          <p:cNvSpPr/>
          <p:nvPr/>
        </p:nvSpPr>
        <p:spPr>
          <a:xfrm>
            <a:off x="4983480" y="4608576"/>
            <a:ext cx="3931920" cy="402336"/>
          </a:xfrm>
          <a:prstGeom prst="rect">
            <a:avLst/>
          </a:prstGeom>
          <a:solidFill>
            <a:srgbClr val="EBF5EE"/>
          </a:solidFill>
          <a:ln w="2032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5065776" y="4626864"/>
            <a:ext cx="3785616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750" i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Izvor: Alberts B et al. – Molecular Biology of the Cell, 6th Ed. (2015).</a:t>
            </a:r>
            <a:endParaRPr lang="en-US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24128"/>
          </a:xfrm>
          <a:prstGeom prst="rect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1024128"/>
          </a:xfrm>
          <a:prstGeom prst="rect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1024128"/>
            <a:ext cx="9144000" cy="45720"/>
          </a:xfrm>
          <a:prstGeom prst="rect">
            <a:avLst/>
          </a:prstGeom>
          <a:solidFill>
            <a:srgbClr val="1A6B4A"/>
          </a:solidFill>
          <a:ln w="1270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47472" y="91440"/>
            <a:ext cx="8503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Mehanizmi dejstva – DNK interakcije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347472" y="676656"/>
            <a:ext cx="8503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i="1" dirty="0">
                <a:solidFill>
                  <a:srgbClr val="A9D6B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Oštećenje, interkalacija, ukrštanje lanaca i inhibicija popravke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347472" y="1170432"/>
            <a:ext cx="4169664" cy="1709928"/>
          </a:xfrm>
          <a:prstGeom prst="rect">
            <a:avLst/>
          </a:prstGeom>
          <a:solidFill>
            <a:srgbClr val="FFFFFF"/>
          </a:solidFill>
          <a:ln w="12700">
            <a:solidFill>
              <a:srgbClr val="C9E8D4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347472" y="1170432"/>
            <a:ext cx="4169664" cy="347472"/>
          </a:xfrm>
          <a:prstGeom prst="rect">
            <a:avLst/>
          </a:prstGeom>
          <a:solidFill>
            <a:srgbClr val="0B3D2E"/>
          </a:solidFill>
          <a:ln w="12700">
            <a:solidFill>
              <a:srgbClr val="0B3D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38912" y="1179576"/>
            <a:ext cx="40050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🧬  1. Unakrsno umrežavanje DNK (Crosslinking)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457200" y="1554480"/>
            <a:ext cx="3950208" cy="12801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0" indent="0">
              <a:buNone/>
            </a:pPr>
            <a:r>
              <a:rPr lang="en-US" sz="88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Alkilirajući agensi i platinski kompleksi formiraju kovalentne veze između komplementarnih lanaca (inter-strand) ili unutar istog lanca (intra-strand).</a:t>
            </a:r>
            <a:endParaRPr lang="en-US" sz="880" dirty="0"/>
          </a:p>
          <a:p>
            <a:pPr marL="0" indent="0">
              <a:buNone/>
            </a:pPr>
            <a:r>
              <a:rPr lang="en-US" sz="88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Sprečavaju razdvajanje lanaca pri replikaciji</a:t>
            </a:r>
            <a:endParaRPr lang="en-US" sz="880" dirty="0"/>
          </a:p>
          <a:p>
            <a:pPr marL="0" indent="0">
              <a:buNone/>
            </a:pPr>
            <a:r>
              <a:rPr lang="en-US" sz="88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Dovode do zastoja replikacinog viljuška</a:t>
            </a:r>
            <a:endParaRPr lang="en-US" sz="880" dirty="0"/>
          </a:p>
          <a:p>
            <a:pPr marL="0" indent="0">
              <a:buNone/>
            </a:pPr>
            <a:r>
              <a:rPr lang="en-US" sz="88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Nepopravljivo oštećenje → apoptoza</a:t>
            </a:r>
            <a:endParaRPr lang="en-US" sz="880" dirty="0"/>
          </a:p>
        </p:txBody>
      </p:sp>
      <p:sp>
        <p:nvSpPr>
          <p:cNvPr id="11" name="Shape 9"/>
          <p:cNvSpPr/>
          <p:nvPr/>
        </p:nvSpPr>
        <p:spPr>
          <a:xfrm>
            <a:off x="4663440" y="1170432"/>
            <a:ext cx="4169664" cy="1709928"/>
          </a:xfrm>
          <a:prstGeom prst="rect">
            <a:avLst/>
          </a:prstGeom>
          <a:solidFill>
            <a:srgbClr val="FFFFFF"/>
          </a:solidFill>
          <a:ln w="12700">
            <a:solidFill>
              <a:srgbClr val="C9E8D4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663440" y="1170432"/>
            <a:ext cx="4169664" cy="347472"/>
          </a:xfrm>
          <a:prstGeom prst="rect">
            <a:avLst/>
          </a:prstGeom>
          <a:solidFill>
            <a:srgbClr val="1A6B4A"/>
          </a:solidFill>
          <a:ln w="1270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754880" y="1179576"/>
            <a:ext cx="40050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🔀  2. Interkalacija i inhibicija Topoizomeraze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773168" y="1554480"/>
            <a:ext cx="3950208" cy="12801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0" indent="0">
              <a:buNone/>
            </a:pPr>
            <a:r>
              <a:rPr lang="en-US" sz="88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Antraciklini (Doksorubicin) uvlače planarne prstenove između baza DNK.</a:t>
            </a:r>
            <a:endParaRPr lang="en-US" sz="880" dirty="0"/>
          </a:p>
          <a:p>
            <a:pPr marL="0" indent="0">
              <a:buNone/>
            </a:pPr>
            <a:r>
              <a:rPr lang="en-US" sz="88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Destabilizuju helikalnu strukturu</a:t>
            </a:r>
            <a:endParaRPr lang="en-US" sz="880" dirty="0"/>
          </a:p>
          <a:p>
            <a:pPr marL="0" indent="0">
              <a:buNone/>
            </a:pPr>
            <a:r>
              <a:rPr lang="en-US" sz="88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Zarobljuju Topo II u 'klivažnom kompleksu'</a:t>
            </a:r>
            <a:endParaRPr lang="en-US" sz="880" dirty="0"/>
          </a:p>
          <a:p>
            <a:pPr marL="0" indent="0">
              <a:buNone/>
            </a:pPr>
            <a:r>
              <a:rPr lang="en-US" sz="88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DNK ostaje presečena → dvostruki prelomi</a:t>
            </a:r>
            <a:endParaRPr lang="en-US" sz="880" dirty="0"/>
          </a:p>
          <a:p>
            <a:pPr marL="0" indent="0">
              <a:buNone/>
            </a:pPr>
            <a:r>
              <a:rPr lang="en-US" sz="88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Aktivacija ATM/ATR puteva → apoptoza</a:t>
            </a:r>
            <a:endParaRPr lang="en-US" sz="880" dirty="0"/>
          </a:p>
        </p:txBody>
      </p:sp>
      <p:sp>
        <p:nvSpPr>
          <p:cNvPr id="15" name="Shape 13"/>
          <p:cNvSpPr/>
          <p:nvPr/>
        </p:nvSpPr>
        <p:spPr>
          <a:xfrm>
            <a:off x="347472" y="2971800"/>
            <a:ext cx="4169664" cy="1709928"/>
          </a:xfrm>
          <a:prstGeom prst="rect">
            <a:avLst/>
          </a:prstGeom>
          <a:solidFill>
            <a:srgbClr val="FFFFFF"/>
          </a:solidFill>
          <a:ln w="12700">
            <a:solidFill>
              <a:srgbClr val="C9E8D4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347472" y="2971800"/>
            <a:ext cx="4169664" cy="347472"/>
          </a:xfrm>
          <a:prstGeom prst="rect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38912" y="2980944"/>
            <a:ext cx="40050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🧪  3. Inhibicija biosinteze nukleotida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457200" y="3355848"/>
            <a:ext cx="3950208" cy="12801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0" indent="0">
              <a:buNone/>
            </a:pPr>
            <a:r>
              <a:rPr lang="en-US" sz="88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Antimetaboliti (5-FU, MTX, Gemcitabin) deluju kao 'lažni supstrati':</a:t>
            </a:r>
            <a:endParaRPr lang="en-US" sz="880" dirty="0"/>
          </a:p>
          <a:p>
            <a:pPr marL="0" indent="0">
              <a:buNone/>
            </a:pPr>
            <a:r>
              <a:rPr lang="en-US" sz="88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MTX: inhibiše dihidrofolat reduktazu (DHFR) → ↓ timin</a:t>
            </a:r>
            <a:endParaRPr lang="en-US" sz="880" dirty="0"/>
          </a:p>
          <a:p>
            <a:pPr marL="0" indent="0">
              <a:buNone/>
            </a:pPr>
            <a:r>
              <a:rPr lang="en-US" sz="88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5-FU: inhibiše timidilat sintazu (TS) → tioFdUMP</a:t>
            </a:r>
            <a:endParaRPr lang="en-US" sz="880" dirty="0"/>
          </a:p>
          <a:p>
            <a:pPr marL="0" indent="0">
              <a:buNone/>
            </a:pPr>
            <a:r>
              <a:rPr lang="en-US" sz="88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Gemcitabin: ugrađuje se u DNK → zaustavljanje elongacije</a:t>
            </a:r>
            <a:endParaRPr lang="en-US" sz="880" dirty="0"/>
          </a:p>
        </p:txBody>
      </p:sp>
      <p:sp>
        <p:nvSpPr>
          <p:cNvPr id="19" name="Shape 17"/>
          <p:cNvSpPr/>
          <p:nvPr/>
        </p:nvSpPr>
        <p:spPr>
          <a:xfrm>
            <a:off x="4663440" y="2971800"/>
            <a:ext cx="4169664" cy="1709928"/>
          </a:xfrm>
          <a:prstGeom prst="rect">
            <a:avLst/>
          </a:prstGeom>
          <a:solidFill>
            <a:srgbClr val="FFFFFF"/>
          </a:solidFill>
          <a:ln w="12700">
            <a:solidFill>
              <a:srgbClr val="C9E8D4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4663440" y="2971800"/>
            <a:ext cx="4169664" cy="347472"/>
          </a:xfrm>
          <a:prstGeom prst="rect">
            <a:avLst/>
          </a:prstGeom>
          <a:solidFill>
            <a:srgbClr val="B7770D"/>
          </a:solidFill>
          <a:ln w="12700">
            <a:solidFill>
              <a:srgbClr val="B7770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754880" y="2980944"/>
            <a:ext cx="40050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✂️  4. Kidanje DNK lanaca (Strand Breaks)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4773168" y="3355848"/>
            <a:ext cx="3950208" cy="12801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/>
          <a:lstStyle/>
          <a:p>
            <a:pPr marL="0" indent="0">
              <a:buNone/>
            </a:pPr>
            <a:r>
              <a:rPr lang="en-US" sz="88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Bleomicin chelira Fe2+ → formira slobodne radikale koji direktno kidaju fosfodiestarne veze.</a:t>
            </a:r>
            <a:endParaRPr lang="en-US" sz="880" dirty="0"/>
          </a:p>
          <a:p>
            <a:pPr marL="0" indent="0">
              <a:buNone/>
            </a:pPr>
            <a:r>
              <a:rPr lang="en-US" sz="88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Jednostruki (SSB) i dvostruki prelomi (DSB)</a:t>
            </a:r>
            <a:endParaRPr lang="en-US" sz="880" dirty="0"/>
          </a:p>
          <a:p>
            <a:pPr marL="0" indent="0">
              <a:buNone/>
            </a:pPr>
            <a:r>
              <a:rPr lang="en-US" sz="88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Ako DSB prevaziđe kapacitet NHEJ/HR popravke</a:t>
            </a:r>
            <a:endParaRPr lang="en-US" sz="880" dirty="0"/>
          </a:p>
          <a:p>
            <a:pPr marL="0" indent="0">
              <a:buNone/>
            </a:pPr>
            <a:r>
              <a:rPr lang="en-US" sz="88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Aktivacija p53 → apoptoza</a:t>
            </a:r>
            <a:endParaRPr lang="en-US" sz="880" dirty="0"/>
          </a:p>
          <a:p>
            <a:pPr marL="0" indent="0">
              <a:buNone/>
            </a:pPr>
            <a:r>
              <a:rPr lang="en-US" sz="880" dirty="0">
                <a:solidFill>
                  <a:srgbClr val="0A1F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Efikasan u G2 fazi</a:t>
            </a:r>
            <a:endParaRPr lang="en-US" sz="880" dirty="0"/>
          </a:p>
        </p:txBody>
      </p:sp>
      <p:sp>
        <p:nvSpPr>
          <p:cNvPr id="23" name="Shape 21"/>
          <p:cNvSpPr/>
          <p:nvPr/>
        </p:nvSpPr>
        <p:spPr>
          <a:xfrm>
            <a:off x="4983480" y="4608576"/>
            <a:ext cx="3931920" cy="402336"/>
          </a:xfrm>
          <a:prstGeom prst="rect">
            <a:avLst/>
          </a:prstGeom>
          <a:solidFill>
            <a:srgbClr val="EBF5EE"/>
          </a:solidFill>
          <a:ln w="20320">
            <a:solidFill>
              <a:srgbClr val="1A6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5065776" y="4626864"/>
            <a:ext cx="3785616" cy="365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750" i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Izvor: Minotti G et al. – Pharmacol Rev. 2004;56(2):185-229 (antraciklini).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3013</Words>
  <Application>Microsoft Office PowerPoint</Application>
  <PresentationFormat>On-screen Show (16:9)</PresentationFormat>
  <Paragraphs>281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Uvod u citostatike</dc:title>
  <dc:subject>PptxGenJS Presentation</dc:subject>
  <dc:creator>PptxGenJS</dc:creator>
  <cp:lastModifiedBy>Slobodan Jankovic</cp:lastModifiedBy>
  <cp:revision>12</cp:revision>
  <dcterms:created xsi:type="dcterms:W3CDTF">2026-04-04T12:51:58Z</dcterms:created>
  <dcterms:modified xsi:type="dcterms:W3CDTF">2026-06-07T17:54:35Z</dcterms:modified>
</cp:coreProperties>
</file>