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7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F49A3-5532-70DA-7ACD-E4BBCB512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28540-2F7B-74FB-8961-25D57BA9F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3FD15-F114-D6E8-412E-367AE3B30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CE31A-50F8-4F42-13E7-2C56EA12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1CFB-1FFF-8DDF-9E37-B80A8B71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7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F95B1-C365-C254-653F-06FD476CD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865FCE-F18E-E7C3-3185-9AEF45962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B273A-C512-F514-9F3F-3F48C5EF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8303A-F36C-869D-C6A8-1786DBD77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24CDB-77BF-FA8D-238A-1BE4D5E74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7C327-524F-B40F-2AA3-24C40D2719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AA9F48-2FE2-E834-AB76-E50C677BE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09BA7-9F06-6D78-98CE-08948B02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92EF6-EA17-DA43-6D80-8D3BEE16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35F-CFC0-E823-4F78-6F585E48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92195-559A-2A13-E9DC-07A433BB8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F69B1-0919-FBA2-674A-39CAE81E9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14279-9E8C-4CE7-0006-09346644B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C432D-F379-9E69-FE59-DE7B166D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5E816-9BAA-C120-07F5-33DDD8D73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2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C2112-B64D-1E0D-3157-0AEE9B7E0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85A84-B66D-504D-C30A-D474AE60C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80F90-2D57-3074-8054-B095A6A6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4600A-18D8-CFCA-175C-CFC739599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8422C-68A3-0F32-8999-4454BD5B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2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9162-CBC9-172E-B2D5-AA8A98E31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1FA28-CBC6-3567-7718-239C84B317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010444-592C-06A9-EC16-F4FFF5C58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B2DA5-927D-93DB-1F30-F6CF2EADF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117A6-A7D3-89DE-0A19-D56DFBED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55D5B-3537-7906-3A3C-A0AEF992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9DC3-1906-5B63-03AE-2BF2BA65B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F64A8-915F-1C68-2321-FDAC6246C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0724E-89E0-0675-ABD9-4BE633364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12F837-7D7D-3577-1D39-80B749DD9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7FE0C-7E07-1FCA-89F2-9007F11B9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9A8447-138A-B035-B928-E8A67D56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2A395A-4499-9162-5B73-1336A8F4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38761A-943C-A4D4-D7B8-E7D0E24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0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BD360-6774-4D10-C97C-AE02025D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EDC961-33CD-3640-AD75-7B4877AF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8A9EF-0947-F4FE-38DD-87C5B89D5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81F688-1350-D28E-B287-5A59D9575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7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2CEDC-C291-15AB-CE86-A410F5D7E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AF5D8-3AE0-D017-0F86-66A539506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2CB5E-08DD-0B0B-755C-FAED220F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3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F4B2B-CDC2-38A1-79BD-F3571BBE3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2FEB-CB00-99C8-AD89-73087602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B55B4-C6FC-3420-0213-B6135212B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34488-7182-861E-5797-0B5B9457E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59D58-59F0-9F92-2C0C-6C014E986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B5F5B-180E-FF34-2236-8BFE45F92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4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9584-82AF-2299-F5BA-7DF89246C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F8EF00-F6F2-D9EA-76BC-9D41963DB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37294-8DCD-3ED9-D388-8285F718F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F970-CBFB-5FC7-F410-462268D67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44EA9-46F9-46CC-DC7E-BC2456E7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3246D-728B-6F8C-8360-99A3FFC8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35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A9A8F6-348E-7C78-13BA-5ADCCD5D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948E8-DAFF-289C-5270-06DDB1084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3C25-E879-F296-27DC-BB4B13849F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15F37-A012-401E-956D-C950C074C29F}" type="datetimeFigureOut">
              <a:rPr lang="en-US" smtClean="0"/>
              <a:t>12/16/2023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8D565-EDBD-842B-84AE-E50B2ADC9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BFBE3-9936-AEB5-AE68-6DC3E9649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1DB3E-F735-40F9-83B4-B5628AA14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D5A33-A562-1BCE-EA1A-EF6895A400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Stiven</a:t>
            </a:r>
            <a:r>
              <a:rPr lang="en-US" dirty="0"/>
              <a:t>-D</a:t>
            </a:r>
            <a:r>
              <a:rPr lang="sr-Latn-RS" dirty="0"/>
              <a:t>ž</a:t>
            </a:r>
            <a:r>
              <a:rPr lang="en-US" dirty="0" err="1"/>
              <a:t>onsonov</a:t>
            </a:r>
            <a:r>
              <a:rPr lang="en-US" dirty="0"/>
              <a:t> </a:t>
            </a:r>
            <a:r>
              <a:rPr lang="en-US" dirty="0" err="1"/>
              <a:t>sindrom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toksična</a:t>
            </a:r>
            <a:r>
              <a:rPr lang="en-US" dirty="0"/>
              <a:t> </a:t>
            </a:r>
            <a:r>
              <a:rPr lang="en-US" dirty="0" err="1"/>
              <a:t>epidermalna</a:t>
            </a:r>
            <a:r>
              <a:rPr lang="en-US" dirty="0"/>
              <a:t> </a:t>
            </a:r>
            <a:r>
              <a:rPr lang="en-US" dirty="0" err="1"/>
              <a:t>nekroliza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FC499-5489-E59E-E169-387247F6F3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682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641A8-8BBC-E930-9E30-78FBD8E15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Farmakološka terapija SJS/TEN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1E112-50F3-2A3A-00B8-85F5F3118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Efikasnost nije dokazana, jer nema dovoljno podataka iz literature, a oni koji su dostupni govore u različitom smeru</a:t>
            </a:r>
          </a:p>
          <a:p>
            <a:r>
              <a:rPr lang="sr-Latn-RS" dirty="0"/>
              <a:t>Kortikosteroidi</a:t>
            </a:r>
          </a:p>
          <a:p>
            <a:r>
              <a:rPr lang="sr-Latn-RS" dirty="0"/>
              <a:t>Kombinacija kortikosteroida sa </a:t>
            </a:r>
            <a:r>
              <a:rPr lang="sr-Latn-RS" dirty="0" err="1"/>
              <a:t>imunoglobulinima</a:t>
            </a:r>
            <a:endParaRPr lang="sr-Latn-RS" dirty="0"/>
          </a:p>
          <a:p>
            <a:r>
              <a:rPr lang="sr-Latn-RS" dirty="0" err="1"/>
              <a:t>Ciklosporin</a:t>
            </a:r>
            <a:r>
              <a:rPr lang="sr-Latn-RS" dirty="0"/>
              <a:t> </a:t>
            </a:r>
          </a:p>
          <a:p>
            <a:r>
              <a:rPr lang="sr-Latn-RS" dirty="0" err="1"/>
              <a:t>Plazmafereza</a:t>
            </a:r>
            <a:endParaRPr lang="sr-Latn-RS" dirty="0"/>
          </a:p>
          <a:p>
            <a:r>
              <a:rPr lang="sr-Latn-RS" dirty="0" err="1"/>
              <a:t>Etarnecept</a:t>
            </a:r>
            <a:r>
              <a:rPr lang="sr-Latn-RS" dirty="0"/>
              <a:t> i </a:t>
            </a:r>
            <a:r>
              <a:rPr lang="sr-Latn-RS" dirty="0" err="1"/>
              <a:t>infliksimab</a:t>
            </a:r>
            <a:r>
              <a:rPr lang="sr-Latn-RS" dirty="0"/>
              <a:t> (inhibitori faktora </a:t>
            </a:r>
            <a:r>
              <a:rPr lang="sr-Latn-RS" dirty="0" err="1"/>
              <a:t>nekroze</a:t>
            </a:r>
            <a:r>
              <a:rPr lang="sr-Latn-RS" dirty="0"/>
              <a:t> tumora alfa)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394F36-CBC7-C960-9549-8CED710FFDB2}"/>
              </a:ext>
            </a:extLst>
          </p:cNvPr>
          <p:cNvSpPr txBox="1"/>
          <p:nvPr/>
        </p:nvSpPr>
        <p:spPr>
          <a:xfrm>
            <a:off x="390525" y="6067425"/>
            <a:ext cx="11710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Torres-Navarro I,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Briz-Redón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Á,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Botella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-Estrada R. Systemic therapies for Stevens-Johnson Syndrome and Toxic Epidermal 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Necrolysis: a SCORTEN-based systematic review and meta-analysis. J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Eur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Acad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Dermatol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Venereol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. 2021 Jan;35(1):159-171.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31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1AF9B-382F-E53F-8383-794C8AAEB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384B7-56C2-36AE-6CA8-CBEFB13B7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9850"/>
          </a:xfrm>
        </p:spPr>
        <p:txBody>
          <a:bodyPr>
            <a:normAutofit/>
          </a:bodyPr>
          <a:lstStyle/>
          <a:p>
            <a:r>
              <a:rPr lang="en-US" dirty="0" err="1"/>
              <a:t>Stiven</a:t>
            </a:r>
            <a:r>
              <a:rPr lang="en-US" dirty="0"/>
              <a:t>-D</a:t>
            </a:r>
            <a:r>
              <a:rPr lang="sr-Latn-RS" dirty="0"/>
              <a:t>ž</a:t>
            </a:r>
            <a:r>
              <a:rPr lang="en-US" dirty="0" err="1"/>
              <a:t>onsonov</a:t>
            </a:r>
            <a:r>
              <a:rPr lang="en-US" dirty="0"/>
              <a:t> </a:t>
            </a:r>
            <a:r>
              <a:rPr lang="en-US" dirty="0" err="1"/>
              <a:t>sindrom</a:t>
            </a:r>
            <a:r>
              <a:rPr lang="en-US" dirty="0"/>
              <a:t> (</a:t>
            </a:r>
            <a:r>
              <a:rPr lang="en-US" dirty="0" err="1"/>
              <a:t>engl.</a:t>
            </a:r>
            <a:r>
              <a:rPr lang="en-US" dirty="0"/>
              <a:t> Stevens-Johnson syndrome - SJS)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toksična</a:t>
            </a:r>
            <a:r>
              <a:rPr lang="en-US" dirty="0"/>
              <a:t> </a:t>
            </a:r>
            <a:r>
              <a:rPr lang="en-US" dirty="0" err="1"/>
              <a:t>epidermalna</a:t>
            </a:r>
            <a:r>
              <a:rPr lang="en-US" dirty="0"/>
              <a:t> </a:t>
            </a:r>
            <a:r>
              <a:rPr lang="en-US" dirty="0" err="1"/>
              <a:t>nekroliza</a:t>
            </a:r>
            <a:r>
              <a:rPr lang="en-US" dirty="0"/>
              <a:t> (TEN)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teške</a:t>
            </a:r>
            <a:r>
              <a:rPr lang="en-US" dirty="0"/>
              <a:t> </a:t>
            </a:r>
            <a:r>
              <a:rPr lang="en-US" dirty="0" err="1"/>
              <a:t>mukokutane</a:t>
            </a:r>
            <a:r>
              <a:rPr lang="en-US" dirty="0"/>
              <a:t> </a:t>
            </a:r>
            <a:r>
              <a:rPr lang="en-US" dirty="0" err="1"/>
              <a:t>reakcije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izazvane</a:t>
            </a:r>
            <a:r>
              <a:rPr lang="en-US" dirty="0"/>
              <a:t> </a:t>
            </a:r>
            <a:r>
              <a:rPr lang="en-US" dirty="0" err="1"/>
              <a:t>lekovima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nekroza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epidermisa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10 </a:t>
            </a:r>
            <a:r>
              <a:rPr lang="en-US" dirty="0" err="1"/>
              <a:t>procenata</a:t>
            </a:r>
            <a:r>
              <a:rPr lang="en-US" dirty="0"/>
              <a:t> </a:t>
            </a:r>
            <a:r>
              <a:rPr lang="en-US" dirty="0" err="1"/>
              <a:t>zahvaćenosti</a:t>
            </a:r>
            <a:r>
              <a:rPr lang="en-US" dirty="0"/>
              <a:t> </a:t>
            </a:r>
            <a:r>
              <a:rPr lang="sr-Latn-RS" dirty="0"/>
              <a:t>kože</a:t>
            </a:r>
            <a:r>
              <a:rPr lang="en-US" dirty="0"/>
              <a:t> </a:t>
            </a:r>
            <a:r>
              <a:rPr lang="en-US" dirty="0" err="1"/>
              <a:t>klasifikuju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Stiven</a:t>
            </a:r>
            <a:r>
              <a:rPr lang="en-US" dirty="0"/>
              <a:t>-D</a:t>
            </a:r>
            <a:r>
              <a:rPr lang="sr-Latn-RS" dirty="0"/>
              <a:t>ž</a:t>
            </a:r>
            <a:r>
              <a:rPr lang="en-US" dirty="0" err="1"/>
              <a:t>onsonov</a:t>
            </a:r>
            <a:r>
              <a:rPr lang="en-US" dirty="0"/>
              <a:t> </a:t>
            </a:r>
            <a:r>
              <a:rPr lang="en-US" dirty="0" err="1"/>
              <a:t>sindrom</a:t>
            </a:r>
            <a:r>
              <a:rPr lang="en-US" dirty="0"/>
              <a:t>;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30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procenata</a:t>
            </a:r>
            <a:r>
              <a:rPr lang="en-US" dirty="0"/>
              <a:t> </a:t>
            </a:r>
            <a:r>
              <a:rPr lang="en-US" dirty="0" err="1"/>
              <a:t>uključenosti</a:t>
            </a:r>
            <a:r>
              <a:rPr lang="en-US" dirty="0"/>
              <a:t> se </a:t>
            </a:r>
            <a:r>
              <a:rPr lang="en-US" dirty="0" err="1"/>
              <a:t>klasifikuju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TEN, a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10 do 30 </a:t>
            </a:r>
            <a:r>
              <a:rPr lang="en-US" dirty="0" err="1"/>
              <a:t>procenata</a:t>
            </a:r>
            <a:r>
              <a:rPr lang="en-US" dirty="0"/>
              <a:t> </a:t>
            </a:r>
            <a:r>
              <a:rPr lang="en-US" dirty="0" err="1"/>
              <a:t>uključenosti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se </a:t>
            </a:r>
            <a:r>
              <a:rPr lang="en-US" dirty="0" err="1"/>
              <a:t>preklapanjem</a:t>
            </a:r>
            <a:r>
              <a:rPr lang="en-US" dirty="0"/>
              <a:t> </a:t>
            </a:r>
            <a:r>
              <a:rPr lang="en-US" dirty="0" err="1"/>
              <a:t>Stiven</a:t>
            </a:r>
            <a:r>
              <a:rPr lang="en-US" dirty="0"/>
              <a:t>-D</a:t>
            </a:r>
            <a:r>
              <a:rPr lang="sr-Latn-RS" dirty="0"/>
              <a:t>ž</a:t>
            </a:r>
            <a:r>
              <a:rPr lang="en-US" dirty="0" err="1"/>
              <a:t>onsonovog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TEN. </a:t>
            </a:r>
          </a:p>
        </p:txBody>
      </p:sp>
    </p:spTree>
    <p:extLst>
      <p:ext uri="{BB962C8B-B14F-4D97-AF65-F5344CB8AC3E}">
        <p14:creationId xmlns:p14="http://schemas.microsoft.com/office/powerpoint/2010/main" val="326812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72322-38DC-E433-53BF-9CCC728D7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Epidemiologija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ECCF-7A04-13C8-AAAB-FF3434412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46400"/>
          </a:xfrm>
        </p:spPr>
        <p:txBody>
          <a:bodyPr>
            <a:normAutofit/>
          </a:bodyPr>
          <a:lstStyle/>
          <a:p>
            <a:r>
              <a:rPr lang="sr-Latn-RS" dirty="0" err="1"/>
              <a:t>Incidencija</a:t>
            </a:r>
            <a:r>
              <a:rPr lang="sr-Latn-RS" dirty="0"/>
              <a:t> je oko 2 slučaja na 1,000,000 stanovnika</a:t>
            </a:r>
          </a:p>
          <a:p>
            <a:r>
              <a:rPr lang="sr-Latn-RS" dirty="0"/>
              <a:t>Visok mortalitet: SJS oko 4.8%, a TEN oko 14.8%</a:t>
            </a:r>
          </a:p>
          <a:p>
            <a:r>
              <a:rPr lang="sr-Latn-RS" dirty="0"/>
              <a:t>Najčešći lekovi – uzročnici: aromatični </a:t>
            </a:r>
            <a:r>
              <a:rPr lang="sr-Latn-RS" dirty="0" err="1"/>
              <a:t>antiepileptici</a:t>
            </a:r>
            <a:r>
              <a:rPr lang="sr-Latn-RS" dirty="0"/>
              <a:t> (</a:t>
            </a:r>
            <a:r>
              <a:rPr lang="sr-Latn-RS" dirty="0" err="1"/>
              <a:t>karbamazepin</a:t>
            </a:r>
            <a:r>
              <a:rPr lang="sr-Latn-RS" dirty="0"/>
              <a:t>, </a:t>
            </a:r>
            <a:r>
              <a:rPr lang="sr-Latn-RS" dirty="0" err="1"/>
              <a:t>lamotrigin</a:t>
            </a:r>
            <a:r>
              <a:rPr lang="sr-Latn-RS" dirty="0"/>
              <a:t>, </a:t>
            </a:r>
            <a:r>
              <a:rPr lang="sr-Latn-RS" dirty="0" err="1"/>
              <a:t>fenitoin</a:t>
            </a:r>
            <a:r>
              <a:rPr lang="sr-Latn-RS" dirty="0"/>
              <a:t>, </a:t>
            </a:r>
            <a:r>
              <a:rPr lang="sr-Latn-RS" dirty="0" err="1"/>
              <a:t>fenobarbital</a:t>
            </a:r>
            <a:r>
              <a:rPr lang="sr-Latn-RS" dirty="0"/>
              <a:t>), </a:t>
            </a:r>
            <a:r>
              <a:rPr lang="sr-Latn-RS" dirty="0" err="1"/>
              <a:t>valproat</a:t>
            </a:r>
            <a:r>
              <a:rPr lang="sr-Latn-RS" dirty="0"/>
              <a:t>, </a:t>
            </a:r>
            <a:r>
              <a:rPr lang="sr-Latn-RS" dirty="0" err="1"/>
              <a:t>alopurinol</a:t>
            </a:r>
            <a:r>
              <a:rPr lang="sr-Latn-RS" dirty="0"/>
              <a:t>, NSAIL, antibiotici (</a:t>
            </a:r>
            <a:r>
              <a:rPr lang="sr-Latn-RS" dirty="0" err="1"/>
              <a:t>kotrimoksazol</a:t>
            </a:r>
            <a:r>
              <a:rPr lang="sr-Latn-RS" dirty="0"/>
              <a:t>, </a:t>
            </a:r>
            <a:r>
              <a:rPr lang="sr-Latn-RS" dirty="0" err="1"/>
              <a:t>aminopenicilini</a:t>
            </a:r>
            <a:r>
              <a:rPr lang="sr-Latn-RS" dirty="0"/>
              <a:t>, </a:t>
            </a:r>
            <a:r>
              <a:rPr lang="sr-Latn-RS" dirty="0" err="1"/>
              <a:t>tetraciklini</a:t>
            </a:r>
            <a:r>
              <a:rPr lang="sr-Latn-RS" dirty="0"/>
              <a:t>, </a:t>
            </a:r>
            <a:r>
              <a:rPr lang="sr-Latn-RS" dirty="0" err="1"/>
              <a:t>cefalosporini</a:t>
            </a:r>
            <a:r>
              <a:rPr lang="sr-Latn-RS" dirty="0"/>
              <a:t>), </a:t>
            </a:r>
            <a:r>
              <a:rPr lang="sr-Latn-RS" dirty="0" err="1"/>
              <a:t>pembrolizumab</a:t>
            </a:r>
            <a:r>
              <a:rPr lang="sr-Latn-RS" dirty="0"/>
              <a:t>, </a:t>
            </a:r>
            <a:r>
              <a:rPr lang="sr-Latn-RS" dirty="0" err="1"/>
              <a:t>nivolumab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90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9E093-C522-A716-852F-F89DD9512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D96B-3051-C0E3-D110-9F602DF42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75050"/>
          </a:xfrm>
        </p:spPr>
        <p:txBody>
          <a:bodyPr/>
          <a:lstStyle/>
          <a:p>
            <a:r>
              <a:rPr lang="sr-Latn-RS" dirty="0"/>
              <a:t>Pre promena na koži pacijenti par dana osećaju slabost, imaju znake respiratorne infekcije i povišenu temperaturu</a:t>
            </a:r>
          </a:p>
          <a:p>
            <a:r>
              <a:rPr lang="sr-Latn-RS" dirty="0"/>
              <a:t>Na koži najpre nastaje crvenilo u obliku nepotpune mete, sa bledilom u sredini, da bi se zatim pojavile bule koje prskaju i zaostaju erozije prvo na grudnom košu, pa onda na ekstremitetima</a:t>
            </a:r>
          </a:p>
          <a:p>
            <a:r>
              <a:rPr lang="sr-Latn-RS" dirty="0"/>
              <a:t>Na sluzokožama se javljaju erozije</a:t>
            </a:r>
          </a:p>
          <a:p>
            <a:r>
              <a:rPr lang="sr-Latn-RS" dirty="0"/>
              <a:t>Pozitivan je znak </a:t>
            </a:r>
            <a:r>
              <a:rPr lang="sr-Latn-RS" dirty="0" err="1"/>
              <a:t>Nikolskog</a:t>
            </a:r>
            <a:r>
              <a:rPr lang="sr-Latn-RS" dirty="0"/>
              <a:t>, tj. nastanak bule na koži posle blagog pritiska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8BBEDB-1035-4BE8-2474-121992C4E297}"/>
              </a:ext>
            </a:extLst>
          </p:cNvPr>
          <p:cNvSpPr txBox="1"/>
          <p:nvPr/>
        </p:nvSpPr>
        <p:spPr>
          <a:xfrm>
            <a:off x="3344706" y="6231265"/>
            <a:ext cx="884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Hasegawa A, Abe R. Recent advances in managing and understanding Stevens-Johnson syndrome and toxic </a:t>
            </a:r>
            <a:endParaRPr lang="sr-Latn-RS" sz="1400" b="0" i="0" dirty="0"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epidermal necrolysis. F1000Res. 2020 Jun 16;9:F1000 Faculty Rev-612.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946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BE03-5B82-8974-797C-DAD3907D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SCORTEN upitnik za predviđanje ishoda SJS/TEN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A378CA-CD4D-4A9D-AF08-4E902A5ACBDA}"/>
              </a:ext>
            </a:extLst>
          </p:cNvPr>
          <p:cNvSpPr txBox="1"/>
          <p:nvPr/>
        </p:nvSpPr>
        <p:spPr>
          <a:xfrm>
            <a:off x="391956" y="5440690"/>
            <a:ext cx="58564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Hasegawa A, Abe R. Recent advances in managing and understanding Stevens-Johnson syndrome and toxic </a:t>
            </a:r>
            <a:r>
              <a:rPr lang="sr-Latn-RS" sz="1400" dirty="0">
                <a:solidFill>
                  <a:srgbClr val="212121"/>
                </a:solidFill>
                <a:latin typeface="Roboto" panose="02000000000000000000" pitchFamily="2" charset="0"/>
              </a:rPr>
              <a:t> 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epidermal necrolysis. F1000Res. 2020 Jun 16;9:F1000 Faculty Rev-612. </a:t>
            </a:r>
            <a:endParaRPr lang="en-US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6907DA-6E61-94C4-6B14-6B2D8FC0C950}"/>
              </a:ext>
            </a:extLst>
          </p:cNvPr>
          <p:cNvSpPr txBox="1"/>
          <p:nvPr/>
        </p:nvSpPr>
        <p:spPr>
          <a:xfrm>
            <a:off x="914400" y="2049236"/>
            <a:ext cx="2901948" cy="20313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sr-Latn-RS" dirty="0"/>
              <a:t>Faktori rizika za smrtni ishod:</a:t>
            </a:r>
          </a:p>
          <a:p>
            <a:r>
              <a:rPr lang="sr-Latn-RS" dirty="0"/>
              <a:t>Starost preko 40 godina</a:t>
            </a:r>
          </a:p>
          <a:p>
            <a:r>
              <a:rPr lang="sr-Latn-RS" dirty="0"/>
              <a:t>Malignitet</a:t>
            </a:r>
          </a:p>
          <a:p>
            <a:r>
              <a:rPr lang="sr-Latn-RS" dirty="0"/>
              <a:t>Bule zahvataju preko 10%</a:t>
            </a:r>
          </a:p>
          <a:p>
            <a:r>
              <a:rPr lang="sr-Latn-RS" dirty="0"/>
              <a:t>Urea preko 10 mM/L</a:t>
            </a:r>
          </a:p>
          <a:p>
            <a:r>
              <a:rPr lang="sr-Latn-RS" dirty="0"/>
              <a:t>Glikemija preko 14 mM/L</a:t>
            </a:r>
          </a:p>
          <a:p>
            <a:r>
              <a:rPr lang="sr-Latn-RS" dirty="0"/>
              <a:t>Bikarbonati niži od 20 mM/L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84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88ACE-EBD1-9FEA-3A77-F4263651C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Faktori rizika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0A673-2B56-6A01-7F37-F6A6FA184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HLA</a:t>
            </a:r>
            <a:r>
              <a:rPr lang="sr-Latn-RS" dirty="0"/>
              <a:t>-</a:t>
            </a:r>
            <a:r>
              <a:rPr lang="en-US" dirty="0"/>
              <a:t>B*15:02</a:t>
            </a:r>
            <a:r>
              <a:rPr lang="sr-Latn-RS" dirty="0"/>
              <a:t> </a:t>
            </a:r>
            <a:r>
              <a:rPr lang="sr-Latn-RS" dirty="0" err="1"/>
              <a:t>alel</a:t>
            </a:r>
            <a:r>
              <a:rPr lang="sr-Latn-RS" dirty="0"/>
              <a:t> kod pacijenata iz Azije koji primaju </a:t>
            </a:r>
            <a:r>
              <a:rPr lang="sr-Latn-RS" dirty="0" err="1"/>
              <a:t>karbamazepin</a:t>
            </a:r>
            <a:r>
              <a:rPr lang="sr-Latn-RS" dirty="0"/>
              <a:t> – FDA preporučuje testiranje svakog pacijenta azijskog porekla pre uvođenja </a:t>
            </a:r>
            <a:r>
              <a:rPr lang="sr-Latn-RS" dirty="0" err="1"/>
              <a:t>karbamazepina</a:t>
            </a:r>
            <a:r>
              <a:rPr lang="sr-Latn-RS" dirty="0"/>
              <a:t> u terapiju</a:t>
            </a:r>
          </a:p>
          <a:p>
            <a:r>
              <a:rPr lang="sr-Latn-RS" dirty="0"/>
              <a:t>HLA-A*31:01 </a:t>
            </a:r>
            <a:r>
              <a:rPr lang="sr-Latn-RS" dirty="0" err="1"/>
              <a:t>alel</a:t>
            </a:r>
            <a:r>
              <a:rPr lang="sr-Latn-RS" dirty="0"/>
              <a:t> kod pacijenata u Evropi i Aziji koji primaju </a:t>
            </a:r>
            <a:r>
              <a:rPr lang="sr-Latn-RS" dirty="0" err="1"/>
              <a:t>karbamazepin</a:t>
            </a:r>
            <a:r>
              <a:rPr lang="sr-Latn-RS" dirty="0"/>
              <a:t> je takođe povezan sa većim rizikom od SJS/TEN</a:t>
            </a:r>
          </a:p>
          <a:p>
            <a:r>
              <a:rPr lang="sr-Latn-RS" dirty="0"/>
              <a:t>HLA-B*58:01 </a:t>
            </a:r>
            <a:r>
              <a:rPr lang="sr-Latn-RS" dirty="0" err="1"/>
              <a:t>alel</a:t>
            </a:r>
            <a:r>
              <a:rPr lang="sr-Latn-RS" dirty="0"/>
              <a:t> kod pacijenata u Evropi i Aziji koji primaju </a:t>
            </a:r>
            <a:r>
              <a:rPr lang="sr-Latn-RS" dirty="0" err="1"/>
              <a:t>alopurinol</a:t>
            </a:r>
            <a:r>
              <a:rPr lang="sr-Latn-RS" dirty="0"/>
              <a:t> je povezan sa većim rizikom od SJS/TEN</a:t>
            </a:r>
          </a:p>
          <a:p>
            <a:r>
              <a:rPr lang="sr-Latn-RS" dirty="0"/>
              <a:t>HLA-B*57:014 </a:t>
            </a:r>
            <a:r>
              <a:rPr lang="sr-Latn-RS" dirty="0" err="1"/>
              <a:t>alel</a:t>
            </a:r>
            <a:r>
              <a:rPr lang="sr-Latn-RS" dirty="0"/>
              <a:t> kod pacijenata različitih nacija koji primaju </a:t>
            </a:r>
            <a:r>
              <a:rPr lang="sr-Latn-RS" dirty="0" err="1"/>
              <a:t>abacavir</a:t>
            </a:r>
            <a:r>
              <a:rPr lang="sr-Latn-RS" dirty="0"/>
              <a:t> je povezan sa većim rizikom od SJS/TEN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2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F1236-17D8-3F67-15E1-E96A8DA47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Identifikacija leka uzročnika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89211-7AF1-DAF5-5269-4197F0C5A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8400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Klasičnom tehnikom </a:t>
            </a:r>
            <a:r>
              <a:rPr lang="sr-Latn-RS" dirty="0" err="1"/>
              <a:t>farmakovigilance</a:t>
            </a:r>
            <a:r>
              <a:rPr lang="sr-Latn-RS" dirty="0"/>
              <a:t> (vremenski sled, </a:t>
            </a:r>
            <a:r>
              <a:rPr lang="sr-Latn-RS" dirty="0" err="1"/>
              <a:t>challenge</a:t>
            </a:r>
            <a:r>
              <a:rPr lang="sr-Latn-RS" dirty="0"/>
              <a:t>, </a:t>
            </a:r>
            <a:r>
              <a:rPr lang="sr-Latn-RS" dirty="0" err="1"/>
              <a:t>dechallenge</a:t>
            </a:r>
            <a:r>
              <a:rPr lang="sr-Latn-RS" dirty="0"/>
              <a:t>, </a:t>
            </a:r>
            <a:r>
              <a:rPr lang="sr-Latn-RS" dirty="0" err="1"/>
              <a:t>rechallenge</a:t>
            </a:r>
            <a:r>
              <a:rPr lang="sr-Latn-RS" dirty="0"/>
              <a:t>)</a:t>
            </a:r>
          </a:p>
          <a:p>
            <a:r>
              <a:rPr lang="sr-Latn-RS" dirty="0"/>
              <a:t>In </a:t>
            </a:r>
            <a:r>
              <a:rPr lang="sr-Latn-RS" dirty="0" err="1"/>
              <a:t>vitro</a:t>
            </a:r>
            <a:r>
              <a:rPr lang="sr-Latn-RS" dirty="0"/>
              <a:t> testom transformacije T limfocita – senzitivnost 21–56% </a:t>
            </a:r>
          </a:p>
          <a:p>
            <a:r>
              <a:rPr lang="sr-Latn-RS" dirty="0"/>
              <a:t>Povišen </a:t>
            </a:r>
            <a:r>
              <a:rPr lang="sr-Latn-RS" dirty="0" err="1"/>
              <a:t>interferon</a:t>
            </a:r>
            <a:r>
              <a:rPr lang="sr-Latn-RS" dirty="0"/>
              <a:t> gama – senzitivnost 78%</a:t>
            </a:r>
          </a:p>
          <a:p>
            <a:r>
              <a:rPr lang="sr-Latn-RS" dirty="0"/>
              <a:t>Merenje </a:t>
            </a:r>
            <a:r>
              <a:rPr lang="sr-Latn-RS" dirty="0" err="1"/>
              <a:t>interleukina</a:t>
            </a:r>
            <a:r>
              <a:rPr lang="sr-Latn-RS" dirty="0"/>
              <a:t> 2, 4 ili 5 – senzitivnost do 50%</a:t>
            </a:r>
          </a:p>
          <a:p>
            <a:r>
              <a:rPr lang="sr-Latn-RS" dirty="0"/>
              <a:t>Merenje </a:t>
            </a:r>
            <a:r>
              <a:rPr lang="sr-Latn-RS" dirty="0" err="1"/>
              <a:t>granzima</a:t>
            </a:r>
            <a:r>
              <a:rPr lang="sr-Latn-RS" dirty="0"/>
              <a:t> B – senzitivnost 33%</a:t>
            </a:r>
          </a:p>
          <a:p>
            <a:r>
              <a:rPr lang="sr-Latn-RS" dirty="0"/>
              <a:t>Merenje </a:t>
            </a:r>
            <a:r>
              <a:rPr lang="sr-Latn-RS" dirty="0" err="1"/>
              <a:t>galektina</a:t>
            </a:r>
            <a:r>
              <a:rPr lang="sr-Latn-RS" dirty="0"/>
              <a:t> 7 u serumu</a:t>
            </a:r>
          </a:p>
          <a:p>
            <a:r>
              <a:rPr lang="sr-Latn-RS" dirty="0"/>
              <a:t>Merenje receptor-</a:t>
            </a:r>
            <a:r>
              <a:rPr lang="sr-Latn-RS" dirty="0" err="1"/>
              <a:t>interagujuće</a:t>
            </a:r>
            <a:r>
              <a:rPr lang="sr-Latn-RS" dirty="0"/>
              <a:t> </a:t>
            </a:r>
            <a:r>
              <a:rPr lang="sr-Latn-RS" dirty="0" err="1"/>
              <a:t>kinaze</a:t>
            </a:r>
            <a:r>
              <a:rPr lang="sr-Latn-RS" dirty="0"/>
              <a:t> 3 (RIP-3) u serumu, koja je značajna za proces </a:t>
            </a:r>
            <a:r>
              <a:rPr lang="sr-Latn-RS" dirty="0" err="1"/>
              <a:t>nekroze</a:t>
            </a:r>
            <a:r>
              <a:rPr lang="sr-Latn-RS" dirty="0"/>
              <a:t> </a:t>
            </a:r>
            <a:r>
              <a:rPr lang="sr-Latn-RS" dirty="0" err="1"/>
              <a:t>keratinocita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E549F-EAD2-7BBC-1373-5A658F234C11}"/>
              </a:ext>
            </a:extLst>
          </p:cNvPr>
          <p:cNvSpPr txBox="1"/>
          <p:nvPr/>
        </p:nvSpPr>
        <p:spPr>
          <a:xfrm>
            <a:off x="333375" y="6169709"/>
            <a:ext cx="11755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Shanbhag</a:t>
            </a:r>
            <a:r>
              <a:rPr lang="en-US" dirty="0"/>
              <a:t> SS, Chodosh J, Fathy C, </a:t>
            </a:r>
            <a:r>
              <a:rPr lang="en-US" dirty="0" err="1"/>
              <a:t>Goverman</a:t>
            </a:r>
            <a:r>
              <a:rPr lang="en-US" dirty="0"/>
              <a:t> J, Mitchell C, Saeed HN. Multidisciplinary care in Stevens-Johnson syndrome. </a:t>
            </a:r>
            <a:endParaRPr lang="sr-Latn-RS" dirty="0"/>
          </a:p>
          <a:p>
            <a:r>
              <a:rPr lang="en-US" dirty="0"/>
              <a:t>Therapeutic Advances in Chronic Disease. 2020;11. </a:t>
            </a:r>
          </a:p>
        </p:txBody>
      </p:sp>
    </p:spTree>
    <p:extLst>
      <p:ext uri="{BB962C8B-B14F-4D97-AF65-F5344CB8AC3E}">
        <p14:creationId xmlns:p14="http://schemas.microsoft.com/office/powerpoint/2010/main" val="414459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B403A-0B16-9308-B423-7AA962210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Patofiziologija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D4ADA-6679-CE90-5582-CA7FFCC09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65500"/>
          </a:xfrm>
        </p:spPr>
        <p:txBody>
          <a:bodyPr/>
          <a:lstStyle/>
          <a:p>
            <a:r>
              <a:rPr lang="sr-Latn-RS" dirty="0"/>
              <a:t>SJS/TEN spada u kasnu preosetljivost, glavnu ulogu imaju T-</a:t>
            </a:r>
            <a:r>
              <a:rPr lang="sr-Latn-RS" dirty="0" err="1"/>
              <a:t>lilmfociti</a:t>
            </a:r>
            <a:endParaRPr lang="sr-Latn-RS" dirty="0"/>
          </a:p>
          <a:p>
            <a:r>
              <a:rPr lang="sr-Latn-RS" dirty="0"/>
              <a:t>Pored lekova, infekcija sa </a:t>
            </a:r>
            <a:r>
              <a:rPr lang="sr-Latn-RS" dirty="0" err="1"/>
              <a:t>Mycoplasma</a:t>
            </a:r>
            <a:r>
              <a:rPr lang="sr-Latn-RS" dirty="0"/>
              <a:t> </a:t>
            </a:r>
            <a:r>
              <a:rPr lang="sr-Latn-RS" dirty="0" err="1"/>
              <a:t>pneumoniae</a:t>
            </a:r>
            <a:r>
              <a:rPr lang="sr-Latn-RS" dirty="0"/>
              <a:t> ili </a:t>
            </a:r>
            <a:r>
              <a:rPr lang="sr-Latn-RS" dirty="0" err="1"/>
              <a:t>herpesvirusima</a:t>
            </a:r>
            <a:r>
              <a:rPr lang="sr-Latn-RS" dirty="0"/>
              <a:t> može izazvati SJS/TEN</a:t>
            </a:r>
          </a:p>
          <a:p>
            <a:r>
              <a:rPr lang="sr-Latn-RS" dirty="0"/>
              <a:t>Lek se veže za antigen-</a:t>
            </a:r>
            <a:r>
              <a:rPr lang="sr-Latn-RS" dirty="0" err="1"/>
              <a:t>prezentujuću</a:t>
            </a:r>
            <a:r>
              <a:rPr lang="sr-Latn-RS" dirty="0"/>
              <a:t> ćeliju, a zatim aktivira T limfocite i počinje imunološku reakciju</a:t>
            </a:r>
          </a:p>
          <a:p>
            <a:r>
              <a:rPr lang="sr-Latn-RS" dirty="0"/>
              <a:t>Smatra se da do </a:t>
            </a:r>
            <a:r>
              <a:rPr lang="sr-Latn-RS" dirty="0" err="1"/>
              <a:t>nekroze</a:t>
            </a:r>
            <a:r>
              <a:rPr lang="sr-Latn-RS" dirty="0"/>
              <a:t> </a:t>
            </a:r>
            <a:r>
              <a:rPr lang="sr-Latn-RS" dirty="0" err="1"/>
              <a:t>keratinocita</a:t>
            </a:r>
            <a:r>
              <a:rPr lang="sr-Latn-RS" dirty="0"/>
              <a:t> dovodi proteini </a:t>
            </a:r>
            <a:r>
              <a:rPr lang="sr-Latn-RS" dirty="0" err="1"/>
              <a:t>granulizin</a:t>
            </a:r>
            <a:r>
              <a:rPr lang="sr-Latn-RS" dirty="0"/>
              <a:t>, </a:t>
            </a:r>
            <a:r>
              <a:rPr lang="sr-Latn-RS" dirty="0" err="1"/>
              <a:t>granzim</a:t>
            </a:r>
            <a:r>
              <a:rPr lang="sr-Latn-RS" dirty="0"/>
              <a:t> B ili rastvorljivi </a:t>
            </a:r>
            <a:r>
              <a:rPr lang="sr-Latn-RS" dirty="0" err="1"/>
              <a:t>ligand</a:t>
            </a:r>
            <a:r>
              <a:rPr lang="sr-Latn-RS" dirty="0"/>
              <a:t> FAS receptora na </a:t>
            </a:r>
            <a:r>
              <a:rPr lang="sr-Latn-RS" dirty="0" err="1"/>
              <a:t>keratinocitima</a:t>
            </a:r>
            <a:endParaRPr lang="sr-Latn-R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5C7CB5-7F1A-ED82-9A7A-0FEAB49EAD5C}"/>
              </a:ext>
            </a:extLst>
          </p:cNvPr>
          <p:cNvSpPr txBox="1"/>
          <p:nvPr/>
        </p:nvSpPr>
        <p:spPr>
          <a:xfrm>
            <a:off x="3981450" y="6231265"/>
            <a:ext cx="8283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22222"/>
                </a:solidFill>
                <a:effectLst/>
                <a:latin typeface="helvetica neue"/>
              </a:rPr>
              <a:t>Frantz R, Huang S, Are A,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helvetica neue"/>
              </a:rPr>
              <a:t>Motaparthi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 neue"/>
              </a:rPr>
              <a:t> K. Stevens–Johnson Syndrome and Toxic Epidermal Necrolysis:</a:t>
            </a:r>
            <a:endParaRPr lang="sr-Latn-RS" sz="1400" b="0" i="0" dirty="0">
              <a:solidFill>
                <a:srgbClr val="222222"/>
              </a:solidFill>
              <a:effectLst/>
              <a:latin typeface="helvetica neue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helvetica neue"/>
              </a:rPr>
              <a:t>A Review of Diagnosis and Management.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helvetica neue"/>
              </a:rPr>
              <a:t>Medicina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 neue"/>
              </a:rPr>
              <a:t> [Internet]. 2021 Aug 28;57(9):895.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30751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372040-A6B3-1650-A32F-C98374801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Obavezna terapija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CA605-9EDA-E181-0EB6-525775A3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Hirurška obrada erozija, previjanje, rad sa sterilnom tehnikom</a:t>
            </a:r>
          </a:p>
          <a:p>
            <a:r>
              <a:rPr lang="sr-Latn-RS" dirty="0"/>
              <a:t>Suzbijanje infekcije ukoliko se pojavi adekvatnim izborom i doziranjem antibiotika</a:t>
            </a:r>
          </a:p>
          <a:p>
            <a:r>
              <a:rPr lang="sr-Latn-RS" dirty="0"/>
              <a:t>Korekcija </a:t>
            </a:r>
            <a:r>
              <a:rPr lang="sr-Latn-RS" dirty="0" err="1"/>
              <a:t>elektrolitnih</a:t>
            </a:r>
            <a:r>
              <a:rPr lang="sr-Latn-RS" dirty="0"/>
              <a:t> poremećaja, nadoknada tečnosti, izbegavanje primene koloidnih rastvora i albumina u ranoj fazi bolesti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22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745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BlinkMacSystemFont</vt:lpstr>
      <vt:lpstr>Calibri</vt:lpstr>
      <vt:lpstr>Calibri Light</vt:lpstr>
      <vt:lpstr>helvetica neue</vt:lpstr>
      <vt:lpstr>Roboto</vt:lpstr>
      <vt:lpstr>Office Theme</vt:lpstr>
      <vt:lpstr>Stiven-Džonsonov sindrom i toksična epidermalna nekroliza</vt:lpstr>
      <vt:lpstr>Definicija</vt:lpstr>
      <vt:lpstr>Epidemiologija</vt:lpstr>
      <vt:lpstr>Klinička slika</vt:lpstr>
      <vt:lpstr>SCORTEN upitnik za predviđanje ishoda SJS/TEN</vt:lpstr>
      <vt:lpstr>Faktori rizika</vt:lpstr>
      <vt:lpstr>Identifikacija leka uzročnika</vt:lpstr>
      <vt:lpstr>Patofiziologija</vt:lpstr>
      <vt:lpstr>Obavezna terapija</vt:lpstr>
      <vt:lpstr>Farmakološka terapija SJS/TEN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</dc:creator>
  <cp:lastModifiedBy>Master Box</cp:lastModifiedBy>
  <cp:revision>29</cp:revision>
  <dcterms:created xsi:type="dcterms:W3CDTF">2023-01-08T12:00:41Z</dcterms:created>
  <dcterms:modified xsi:type="dcterms:W3CDTF">2023-12-16T11:30:05Z</dcterms:modified>
</cp:coreProperties>
</file>