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6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65DC10-B6A7-4BC1-958E-A336800BA4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7A37B8E-3ABA-4D7A-88B3-CF08BB72E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1872F90-6CC3-4700-8502-9A22659FE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728629C4-58B1-4A83-AA2A-AEEB65CED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7034FF6D-94AD-4D9A-96DD-3BBABB59A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68401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85B11E-2F7D-41A0-839A-B5A200E4D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245470E-1AB8-48B2-9874-441EFA8D7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1BCE03A2-89DC-4F96-8C9B-9AE8DDAA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F0D351AC-1FA0-47EF-844A-E3E2DEDC9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CBD1D4BD-79A4-4D38-B1C8-1732288D8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1414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DF99057F-CCD7-4B12-8EFB-C1B25355EC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619A7CD-B969-4C7A-BFAF-28946F55E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4D11019F-D08F-4B35-A562-CCEA1DB91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C11C6F6-4ED2-4F0B-9BE6-83F4A76D9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48508DA-65CF-43B4-B655-BB6DE3EF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1250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8DC244-5445-464A-B429-DB1458C00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703D0290-9AA3-4E36-8C9A-78E4509AB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CBE1070B-CDA7-44DE-A4B3-4935EFE80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9340E776-7778-4B79-9311-A4DEA2B7A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48463B7-238B-492A-B885-26E5FB72E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138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B3A70D-EE6F-4259-A88E-BD9603524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064B8174-8240-48E5-AAF5-A0C216320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9776D4DA-5E32-4EC5-9306-57793CF35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1B49785E-AF44-41EB-B9A7-77BA4177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9756C4A-0274-4171-96A4-68CA5E884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7444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4A6E88-FF64-4FE9-9506-AC96AC35B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54D3AE07-66EB-4F68-ADBB-CCB14E85D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376C0220-3478-425E-9E2A-AD6AA4175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A39B687C-3F34-4642-A2E0-22C8A0D5B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4216AB7A-2E2D-4B97-BED0-A14E55CBE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7D595C6-343D-406A-8A3B-3AF63EC75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294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E60003-D464-4746-9D9C-2F85C509D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C09B1BB5-D39F-483B-8623-87F282C91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56024C1-8528-49DD-B1C6-D4DFE24CE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5D7A5E66-03FE-4060-BDCB-A31C569C0A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72193E6A-32DC-4A1A-B5E4-695BABE6E3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94ECB93C-458E-40CA-8BBC-770D06ADF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9F379CCC-2A28-4887-A52F-F82A1E964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BCE54455-FE8A-4661-81CE-735358112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60965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E45418-04D7-4EE8-A335-D2B9564BE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FFDB49B0-974B-4E88-B211-8BC946B7F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1550D155-73A9-4224-AA4F-CA12D76FF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C08D6EB6-5D68-4591-BFD2-D4ED69CEB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6326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9A5A053C-007B-4144-8448-BAC516408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DD3D0668-AC08-4855-96DE-BE252B51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DE8C5A6C-99B5-4B72-B12A-4B1F40ED1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2195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597235-F396-45C0-A540-D0C3956A8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ABC3B57-37A6-46A0-A9FA-B3A18D88B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C23BA3B9-4FFB-49E0-9931-D20D657D6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AD882FF0-8B41-4E92-A851-B25FFC9D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85FEF492-C8E1-494E-9C60-909FDF02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2EF14219-A814-412A-8DC6-92F0AD892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7927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0BC1A7-55E1-4909-B364-2A054D185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E2AE353A-2FF3-48C2-9364-8E988A1C0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1E73AC3-CDE8-48F6-9CF3-6BA488000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7B92CB56-50CA-4516-8BEE-9E5292A05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E0849AD0-E864-4036-A7C7-B9D8F2BDD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6CB08D4F-594A-42AC-BF97-7CF06A34A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1338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536AB7E7-0DEA-4CF0-925B-131B50EF6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4BB8B40-95A5-4035-81FD-810B649F6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27D68E50-4393-4665-A647-33A756403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23A26-FD8E-456D-BCB6-A8FD3773E0FF}" type="datetimeFigureOut">
              <a:rPr lang="sr-Latn-RS" smtClean="0"/>
              <a:t>22.12.2019.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489D9F93-FB8B-41E5-BB29-5E5F524B90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30BAA490-72C4-4856-8E41-6A1CBD0A3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94EDA-A45A-4AAF-92FB-690E453F90A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4691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00DAA6-6957-470D-91D0-6B7F2EFE15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4800" dirty="0"/>
              <a:t>TERAPIJA ANTIBIOTICIMA VOĐENA SERUMSKOM KONCENTRACIJOM PROKALCITONINA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2AA8D6F-E04A-49A7-9CB7-80D0CEBF77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Slobodan Janković</a:t>
            </a:r>
          </a:p>
        </p:txBody>
      </p:sp>
    </p:spTree>
    <p:extLst>
      <p:ext uri="{BB962C8B-B14F-4D97-AF65-F5344CB8AC3E}">
        <p14:creationId xmlns:p14="http://schemas.microsoft.com/office/powerpoint/2010/main" val="66788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F54324-5E18-4B0B-BD91-90FCEE3AB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Zaključci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A77A9D9-D7B0-483D-9038-0D03ACE0E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Kod pacijenata sa sepsom u intenzivnoj nezi, kliničko poboljšanje i nivo </a:t>
            </a:r>
            <a:r>
              <a:rPr lang="sr-Latn-RS" dirty="0" err="1"/>
              <a:t>prokalcitonina</a:t>
            </a:r>
            <a:r>
              <a:rPr lang="sr-Latn-RS" dirty="0"/>
              <a:t> ispod </a:t>
            </a:r>
            <a:r>
              <a:rPr lang="en-US" dirty="0"/>
              <a:t>0.5 ng/mL </a:t>
            </a:r>
            <a:r>
              <a:rPr lang="sr-Latn-RS" dirty="0"/>
              <a:t>treba da budu razlozi za prekid antibiotika</a:t>
            </a:r>
            <a:endParaRPr lang="en-US" dirty="0"/>
          </a:p>
          <a:p>
            <a:r>
              <a:rPr lang="sr-Latn-RS" dirty="0"/>
              <a:t>Prekid primene antibiotika kod pacijenata sa pneumonijom ili sepsom kada je </a:t>
            </a:r>
            <a:r>
              <a:rPr lang="sr-Latn-RS" dirty="0" err="1"/>
              <a:t>prokalcitnonin</a:t>
            </a:r>
            <a:r>
              <a:rPr lang="sr-Latn-RS" dirty="0"/>
              <a:t> manji od </a:t>
            </a:r>
            <a:r>
              <a:rPr lang="en-US" dirty="0"/>
              <a:t>0.5 ng/mL </a:t>
            </a:r>
            <a:r>
              <a:rPr lang="sr-Latn-RS" dirty="0"/>
              <a:t>smanjuje nepotrebnu primenu antibiotika</a:t>
            </a:r>
            <a:endParaRPr lang="en-US" dirty="0"/>
          </a:p>
          <a:p>
            <a:endParaRPr lang="sr-Latn-R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1C75B7F5-44AE-4743-B666-A7AC614CFCA6}"/>
              </a:ext>
            </a:extLst>
          </p:cNvPr>
          <p:cNvSpPr txBox="1"/>
          <p:nvPr/>
        </p:nvSpPr>
        <p:spPr>
          <a:xfrm>
            <a:off x="2146852" y="5853797"/>
            <a:ext cx="9580828" cy="646331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Carr</a:t>
            </a:r>
            <a:r>
              <a:rPr lang="en-US" dirty="0"/>
              <a:t> JA. Procalcitonin-guided antibiotic therapy for septic patients in the surgical intensive care unit. </a:t>
            </a:r>
            <a:endParaRPr lang="sr-Latn-RS" dirty="0"/>
          </a:p>
          <a:p>
            <a:r>
              <a:rPr lang="en-US" dirty="0"/>
              <a:t>Journal of intensive care. 2015 Dec;3(1):36.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0834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02353B-0506-4AF8-8978-D8C1E96B6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Zaključci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54DD657-2E4B-4E9A-A1B9-C4D3E2A5B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Ako pacijent ima kliničke znake infekcije i nivo </a:t>
            </a:r>
            <a:r>
              <a:rPr lang="sr-Latn-RS" dirty="0" err="1"/>
              <a:t>prokalcitonina</a:t>
            </a:r>
            <a:r>
              <a:rPr lang="sr-Latn-RS" dirty="0"/>
              <a:t> iznad </a:t>
            </a:r>
            <a:r>
              <a:rPr lang="en-US" dirty="0"/>
              <a:t>2 ng/mL</a:t>
            </a:r>
            <a:r>
              <a:rPr lang="sr-Latn-RS" dirty="0"/>
              <a:t>, to je dovoljno za </a:t>
            </a:r>
            <a:r>
              <a:rPr lang="sr-Latn-RS" dirty="0" err="1"/>
              <a:t>dijiagnoziu</a:t>
            </a:r>
            <a:r>
              <a:rPr lang="sr-Latn-RS" dirty="0"/>
              <a:t> sepse i treba odmah početi primenu antibiotika</a:t>
            </a:r>
            <a:endParaRPr lang="en-US" dirty="0"/>
          </a:p>
          <a:p>
            <a:r>
              <a:rPr lang="sr-Latn-RS" dirty="0"/>
              <a:t>Pacijent sa SIRS-om i nivoom </a:t>
            </a:r>
            <a:r>
              <a:rPr lang="sr-Latn-RS" dirty="0" err="1"/>
              <a:t>prokalcitonina</a:t>
            </a:r>
            <a:r>
              <a:rPr lang="sr-Latn-RS" dirty="0"/>
              <a:t> ispod </a:t>
            </a:r>
            <a:r>
              <a:rPr lang="en-US" dirty="0"/>
              <a:t>0.5 ng/mL </a:t>
            </a:r>
            <a:r>
              <a:rPr lang="sr-Latn-RS" dirty="0"/>
              <a:t>najverovatnije nema infekciju, i antibiotike ne treba primeniti, ali treba pratiti trend </a:t>
            </a:r>
            <a:r>
              <a:rPr lang="sr-Latn-RS" dirty="0" err="1"/>
              <a:t>prokalcitonina</a:t>
            </a:r>
            <a:endParaRPr lang="en-US" dirty="0"/>
          </a:p>
          <a:p>
            <a:endParaRPr lang="sr-Latn-R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F65C7F78-1F7D-429A-B4A1-849779886B5D}"/>
              </a:ext>
            </a:extLst>
          </p:cNvPr>
          <p:cNvSpPr txBox="1"/>
          <p:nvPr/>
        </p:nvSpPr>
        <p:spPr>
          <a:xfrm>
            <a:off x="2146852" y="5853797"/>
            <a:ext cx="9580828" cy="646331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Carr</a:t>
            </a:r>
            <a:r>
              <a:rPr lang="en-US" dirty="0"/>
              <a:t> JA. Procalcitonin-guided antibiotic therapy for septic patients in the surgical intensive care unit. </a:t>
            </a:r>
            <a:endParaRPr lang="sr-Latn-RS" dirty="0"/>
          </a:p>
          <a:p>
            <a:r>
              <a:rPr lang="en-US" dirty="0"/>
              <a:t>Journal of intensive care. 2015 Dec;3(1):36.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3297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2C796A-48DD-4CF7-84A8-88A48927F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Šta je to </a:t>
            </a:r>
            <a:r>
              <a:rPr lang="sr-Latn-RS" dirty="0" err="1"/>
              <a:t>prokalcitonin</a:t>
            </a:r>
            <a:r>
              <a:rPr lang="sr-Latn-RS" dirty="0"/>
              <a:t>?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083DEC8C-1D62-46BA-9565-0775AE1BE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33123"/>
          </a:xfrm>
        </p:spPr>
        <p:txBody>
          <a:bodyPr/>
          <a:lstStyle/>
          <a:p>
            <a:r>
              <a:rPr lang="sr-Latn-RS" dirty="0" err="1"/>
              <a:t>Prokalcitonin</a:t>
            </a:r>
            <a:r>
              <a:rPr lang="sr-Latn-RS" dirty="0"/>
              <a:t> je </a:t>
            </a:r>
            <a:r>
              <a:rPr lang="sr-Latn-RS" dirty="0" err="1"/>
              <a:t>prekursor</a:t>
            </a:r>
            <a:r>
              <a:rPr lang="sr-Latn-RS" dirty="0"/>
              <a:t> </a:t>
            </a:r>
            <a:r>
              <a:rPr lang="sr-Latn-RS" dirty="0" err="1"/>
              <a:t>kalcitonina</a:t>
            </a:r>
            <a:r>
              <a:rPr lang="sr-Latn-RS" dirty="0"/>
              <a:t>, i normalno se stvara samo u C-ćelijama </a:t>
            </a:r>
            <a:r>
              <a:rPr lang="sr-Latn-RS" dirty="0" err="1"/>
              <a:t>tiroidee</a:t>
            </a:r>
            <a:r>
              <a:rPr lang="sr-Latn-RS" dirty="0"/>
              <a:t>; skoro cela količina se pretvara u </a:t>
            </a:r>
            <a:r>
              <a:rPr lang="sr-Latn-RS" dirty="0" err="1"/>
              <a:t>kalcitonin</a:t>
            </a:r>
            <a:r>
              <a:rPr lang="sr-Latn-RS" dirty="0"/>
              <a:t>, tako da je nivo </a:t>
            </a:r>
            <a:r>
              <a:rPr lang="sr-Latn-RS" dirty="0" err="1"/>
              <a:t>prokalcitonina</a:t>
            </a:r>
            <a:r>
              <a:rPr lang="sr-Latn-RS" dirty="0"/>
              <a:t> u krvi zdravih osoba vrlo nizak</a:t>
            </a:r>
          </a:p>
          <a:p>
            <a:r>
              <a:rPr lang="sr-Latn-RS" dirty="0"/>
              <a:t>Kod infekcije, pod dejstvom </a:t>
            </a:r>
            <a:r>
              <a:rPr lang="sr-Latn-RS" dirty="0" err="1"/>
              <a:t>bakterijskih</a:t>
            </a:r>
            <a:r>
              <a:rPr lang="sr-Latn-RS" dirty="0"/>
              <a:t> toksina i citokina </a:t>
            </a:r>
            <a:r>
              <a:rPr lang="sr-Latn-RS" dirty="0" err="1"/>
              <a:t>prokalcitonin</a:t>
            </a:r>
            <a:r>
              <a:rPr lang="sr-Latn-RS" dirty="0"/>
              <a:t> se stvara u mnogom drugim tkivima, i oslobađa u krvotok</a:t>
            </a:r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C0518BC5-CD5B-4578-A5A9-2A8F5E4FC85C}"/>
              </a:ext>
            </a:extLst>
          </p:cNvPr>
          <p:cNvSpPr txBox="1"/>
          <p:nvPr/>
        </p:nvSpPr>
        <p:spPr>
          <a:xfrm>
            <a:off x="4823792" y="5569545"/>
            <a:ext cx="6792693" cy="92333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r-Latn-RS" dirty="0" err="1"/>
              <a:t>Vijayan</a:t>
            </a:r>
            <a:r>
              <a:rPr lang="sr-Latn-RS" dirty="0"/>
              <a:t> AL, </a:t>
            </a:r>
            <a:r>
              <a:rPr lang="sr-Latn-RS" dirty="0" err="1"/>
              <a:t>Ravindran</a:t>
            </a:r>
            <a:r>
              <a:rPr lang="sr-Latn-RS" dirty="0"/>
              <a:t> S, </a:t>
            </a:r>
            <a:r>
              <a:rPr lang="sr-Latn-RS" dirty="0" err="1"/>
              <a:t>Saikant</a:t>
            </a:r>
            <a:r>
              <a:rPr lang="sr-Latn-RS" dirty="0"/>
              <a:t> R, </a:t>
            </a:r>
            <a:r>
              <a:rPr lang="sr-Latn-RS" dirty="0" err="1"/>
              <a:t>Lakshmi</a:t>
            </a:r>
            <a:r>
              <a:rPr lang="sr-Latn-RS" dirty="0"/>
              <a:t> S, </a:t>
            </a:r>
            <a:r>
              <a:rPr lang="sr-Latn-RS" dirty="0" err="1"/>
              <a:t>Kartik</a:t>
            </a:r>
            <a:r>
              <a:rPr lang="sr-Latn-RS" dirty="0"/>
              <a:t> R. </a:t>
            </a:r>
            <a:r>
              <a:rPr lang="sr-Latn-RS" dirty="0" err="1"/>
              <a:t>Procalcitonin</a:t>
            </a:r>
            <a:r>
              <a:rPr lang="sr-Latn-RS" dirty="0"/>
              <a:t>: a </a:t>
            </a:r>
          </a:p>
          <a:p>
            <a:r>
              <a:rPr lang="sr-Latn-RS" dirty="0" err="1"/>
              <a:t>promising</a:t>
            </a:r>
            <a:r>
              <a:rPr lang="sr-Latn-RS" dirty="0"/>
              <a:t> </a:t>
            </a:r>
            <a:r>
              <a:rPr lang="sr-Latn-RS" dirty="0" err="1"/>
              <a:t>diagnostic</a:t>
            </a:r>
            <a:r>
              <a:rPr lang="sr-Latn-RS" dirty="0"/>
              <a:t> marker </a:t>
            </a:r>
            <a:r>
              <a:rPr lang="sr-Latn-RS" dirty="0" err="1"/>
              <a:t>for</a:t>
            </a:r>
            <a:r>
              <a:rPr lang="sr-Latn-RS" dirty="0"/>
              <a:t> </a:t>
            </a:r>
            <a:r>
              <a:rPr lang="sr-Latn-RS" dirty="0" err="1"/>
              <a:t>sepsis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antibiotic</a:t>
            </a:r>
            <a:r>
              <a:rPr lang="sr-Latn-RS" dirty="0"/>
              <a:t> </a:t>
            </a:r>
            <a:r>
              <a:rPr lang="sr-Latn-RS" dirty="0" err="1"/>
              <a:t>therapy</a:t>
            </a:r>
            <a:r>
              <a:rPr lang="sr-Latn-RS" dirty="0"/>
              <a:t>. </a:t>
            </a:r>
          </a:p>
          <a:p>
            <a:r>
              <a:rPr lang="sr-Latn-RS" dirty="0" err="1"/>
              <a:t>Journal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intensive</a:t>
            </a:r>
            <a:r>
              <a:rPr lang="sr-Latn-RS" dirty="0"/>
              <a:t> care. 2017 Dec;5(1):51.</a:t>
            </a:r>
          </a:p>
        </p:txBody>
      </p:sp>
    </p:spTree>
    <p:extLst>
      <p:ext uri="{BB962C8B-B14F-4D97-AF65-F5344CB8AC3E}">
        <p14:creationId xmlns:p14="http://schemas.microsoft.com/office/powerpoint/2010/main" val="4203045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6518D7-A623-47BE-AEDE-9CEFA27C2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Opšte preporuke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4C45219-FCF8-4D01-AE20-0DD17F634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77679"/>
          </a:xfrm>
        </p:spPr>
        <p:txBody>
          <a:bodyPr>
            <a:normAutofit/>
          </a:bodyPr>
          <a:lstStyle/>
          <a:p>
            <a:r>
              <a:rPr lang="sr-Latn-RS" dirty="0"/>
              <a:t>Nivo </a:t>
            </a:r>
            <a:r>
              <a:rPr lang="sr-Latn-RS" dirty="0" err="1"/>
              <a:t>prokalcitonina</a:t>
            </a:r>
            <a:r>
              <a:rPr lang="sr-Latn-RS" dirty="0"/>
              <a:t> interpretirati samo uz pažljivu procenu kliničkih i </a:t>
            </a:r>
            <a:r>
              <a:rPr lang="sr-Latn-RS" dirty="0" err="1"/>
              <a:t>radioloških</a:t>
            </a:r>
            <a:r>
              <a:rPr lang="sr-Latn-RS" dirty="0"/>
              <a:t> nalaza, težine bolesti i karakteristika pacijenta</a:t>
            </a:r>
            <a:r>
              <a:rPr lang="en-US" dirty="0"/>
              <a:t>.</a:t>
            </a:r>
          </a:p>
          <a:p>
            <a:r>
              <a:rPr lang="sr-Latn-RS" dirty="0"/>
              <a:t>Kod pacijenata sa dijagnozom infekcije </a:t>
            </a:r>
            <a:r>
              <a:rPr lang="sr-Latn-RS" dirty="0" err="1"/>
              <a:t>prokalcitonin</a:t>
            </a:r>
            <a:r>
              <a:rPr lang="sr-Latn-RS" dirty="0"/>
              <a:t> treba koristiti da se izdvoje pacijenti sa lošom prognozom. Trend nivoa </a:t>
            </a:r>
            <a:r>
              <a:rPr lang="sr-Latn-RS" dirty="0" err="1"/>
              <a:t>prokalcitonina</a:t>
            </a:r>
            <a:r>
              <a:rPr lang="sr-Latn-RS" dirty="0"/>
              <a:t> je važniji od samo jednog merenja. Uobičajena granica koja se uzima za dijagnozu sepse </a:t>
            </a:r>
            <a:r>
              <a:rPr lang="en-US" dirty="0"/>
              <a:t>(&gt;0.5 ng/mL) </a:t>
            </a:r>
            <a:r>
              <a:rPr lang="sr-Latn-RS" dirty="0"/>
              <a:t>je neprecizna, i treba da se prilagodi specifičnim uslovima, mestu infekcije i osnovnoj bolesti</a:t>
            </a:r>
            <a:r>
              <a:rPr lang="en-US" dirty="0"/>
              <a:t>.</a:t>
            </a:r>
            <a:endParaRPr lang="sr-Latn-RS" dirty="0"/>
          </a:p>
        </p:txBody>
      </p:sp>
      <p:sp>
        <p:nvSpPr>
          <p:cNvPr id="4" name="Okvir za tekst 3">
            <a:extLst>
              <a:ext uri="{FF2B5EF4-FFF2-40B4-BE49-F238E27FC236}">
                <a16:creationId xmlns:a16="http://schemas.microsoft.com/office/drawing/2014/main" id="{286BD3AA-ED31-441B-AEE4-CF6DD7D0C31D}"/>
              </a:ext>
            </a:extLst>
          </p:cNvPr>
          <p:cNvSpPr txBox="1"/>
          <p:nvPr/>
        </p:nvSpPr>
        <p:spPr>
          <a:xfrm>
            <a:off x="2345636" y="5450254"/>
            <a:ext cx="9362178" cy="92333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r-Latn-RS" dirty="0" err="1"/>
              <a:t>Bartoletti</a:t>
            </a:r>
            <a:r>
              <a:rPr lang="sr-Latn-RS" dirty="0"/>
              <a:t> M, </a:t>
            </a:r>
            <a:r>
              <a:rPr lang="sr-Latn-RS" dirty="0" err="1"/>
              <a:t>Antonelli</a:t>
            </a:r>
            <a:r>
              <a:rPr lang="sr-Latn-RS" dirty="0"/>
              <a:t> M, </a:t>
            </a:r>
            <a:r>
              <a:rPr lang="sr-Latn-RS" dirty="0" err="1"/>
              <a:t>Blasi</a:t>
            </a:r>
            <a:r>
              <a:rPr lang="sr-Latn-RS" dirty="0"/>
              <a:t> FA, </a:t>
            </a:r>
            <a:r>
              <a:rPr lang="sr-Latn-RS" dirty="0" err="1"/>
              <a:t>Casagranda</a:t>
            </a:r>
            <a:r>
              <a:rPr lang="sr-Latn-RS" dirty="0"/>
              <a:t> I, </a:t>
            </a:r>
            <a:r>
              <a:rPr lang="sr-Latn-RS" dirty="0" err="1"/>
              <a:t>Chieregato</a:t>
            </a:r>
            <a:r>
              <a:rPr lang="sr-Latn-RS" dirty="0"/>
              <a:t> A, </a:t>
            </a:r>
            <a:r>
              <a:rPr lang="sr-Latn-RS" dirty="0" err="1"/>
              <a:t>Fumagalli</a:t>
            </a:r>
            <a:r>
              <a:rPr lang="sr-Latn-RS" dirty="0"/>
              <a:t> R, </a:t>
            </a:r>
            <a:r>
              <a:rPr lang="sr-Latn-RS" dirty="0" err="1"/>
              <a:t>Girardis</a:t>
            </a:r>
            <a:r>
              <a:rPr lang="sr-Latn-RS" dirty="0"/>
              <a:t> M, </a:t>
            </a:r>
            <a:r>
              <a:rPr lang="sr-Latn-RS" dirty="0" err="1"/>
              <a:t>Pieralli</a:t>
            </a:r>
            <a:r>
              <a:rPr lang="sr-Latn-RS" dirty="0"/>
              <a:t> F, </a:t>
            </a:r>
          </a:p>
          <a:p>
            <a:r>
              <a:rPr lang="sr-Latn-RS" dirty="0" err="1"/>
              <a:t>Plebani</a:t>
            </a:r>
            <a:r>
              <a:rPr lang="sr-Latn-RS" dirty="0"/>
              <a:t> M, </a:t>
            </a:r>
            <a:r>
              <a:rPr lang="sr-Latn-RS" dirty="0" err="1"/>
              <a:t>Rossolini</a:t>
            </a:r>
            <a:r>
              <a:rPr lang="sr-Latn-RS" dirty="0"/>
              <a:t> GM, </a:t>
            </a:r>
            <a:r>
              <a:rPr lang="sr-Latn-RS" dirty="0" err="1"/>
              <a:t>Sartelli</a:t>
            </a:r>
            <a:r>
              <a:rPr lang="sr-Latn-RS" dirty="0"/>
              <a:t> M. </a:t>
            </a:r>
            <a:r>
              <a:rPr lang="sr-Latn-RS" dirty="0" err="1"/>
              <a:t>Procalcitonin-guided</a:t>
            </a:r>
            <a:r>
              <a:rPr lang="sr-Latn-RS" dirty="0"/>
              <a:t> </a:t>
            </a:r>
            <a:r>
              <a:rPr lang="sr-Latn-RS" dirty="0" err="1"/>
              <a:t>antibiotic</a:t>
            </a:r>
            <a:r>
              <a:rPr lang="sr-Latn-RS" dirty="0"/>
              <a:t> </a:t>
            </a:r>
            <a:r>
              <a:rPr lang="sr-Latn-RS" dirty="0" err="1"/>
              <a:t>therapy</a:t>
            </a:r>
            <a:r>
              <a:rPr lang="sr-Latn-RS" dirty="0"/>
              <a:t>: </a:t>
            </a:r>
            <a:r>
              <a:rPr lang="sr-Latn-RS" dirty="0" err="1"/>
              <a:t>an</a:t>
            </a:r>
            <a:r>
              <a:rPr lang="sr-Latn-RS" dirty="0"/>
              <a:t> </a:t>
            </a:r>
            <a:r>
              <a:rPr lang="sr-Latn-RS" dirty="0" err="1"/>
              <a:t>expert</a:t>
            </a:r>
            <a:r>
              <a:rPr lang="sr-Latn-RS" dirty="0"/>
              <a:t> </a:t>
            </a:r>
            <a:r>
              <a:rPr lang="sr-Latn-RS" dirty="0" err="1"/>
              <a:t>consensus</a:t>
            </a:r>
            <a:r>
              <a:rPr lang="sr-Latn-RS" dirty="0"/>
              <a:t>. </a:t>
            </a:r>
          </a:p>
          <a:p>
            <a:r>
              <a:rPr lang="sr-Latn-RS" dirty="0" err="1"/>
              <a:t>Clinical</a:t>
            </a:r>
            <a:r>
              <a:rPr lang="sr-Latn-RS" dirty="0"/>
              <a:t> </a:t>
            </a:r>
            <a:r>
              <a:rPr lang="sr-Latn-RS" dirty="0" err="1"/>
              <a:t>Chemistry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Laboratory</a:t>
            </a:r>
            <a:r>
              <a:rPr lang="sr-Latn-RS" dirty="0"/>
              <a:t> Medicine (CCLM). 2018;56(8):1223-9. </a:t>
            </a:r>
          </a:p>
        </p:txBody>
      </p:sp>
    </p:spTree>
    <p:extLst>
      <p:ext uri="{BB962C8B-B14F-4D97-AF65-F5344CB8AC3E}">
        <p14:creationId xmlns:p14="http://schemas.microsoft.com/office/powerpoint/2010/main" val="2236345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2D1DD8-8529-47C0-A59D-2AE63C73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Urgentni centar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224EA883-8B4D-4409-B0AC-7E1664059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/>
              <a:t>Prokalcitonin</a:t>
            </a:r>
            <a:r>
              <a:rPr lang="sr-Latn-RS" dirty="0"/>
              <a:t> treba da se koristi za razlikovanje </a:t>
            </a:r>
            <a:r>
              <a:rPr lang="sr-Latn-RS" dirty="0" err="1"/>
              <a:t>bakterijskih</a:t>
            </a:r>
            <a:r>
              <a:rPr lang="sr-Latn-RS" dirty="0"/>
              <a:t> od ne-</a:t>
            </a:r>
            <a:r>
              <a:rPr lang="sr-Latn-RS" dirty="0" err="1"/>
              <a:t>bakterijskih</a:t>
            </a:r>
            <a:r>
              <a:rPr lang="sr-Latn-RS" dirty="0"/>
              <a:t> infekcija ili od ne-infektivnih procesa.</a:t>
            </a:r>
          </a:p>
        </p:txBody>
      </p:sp>
    </p:spTree>
    <p:extLst>
      <p:ext uri="{BB962C8B-B14F-4D97-AF65-F5344CB8AC3E}">
        <p14:creationId xmlns:p14="http://schemas.microsoft.com/office/powerpoint/2010/main" val="2901353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B725F5-6A0D-42B2-890B-C95C6FFBB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Internistička odeljenja i infektologija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8BC4EC9-2DC2-41BF-8317-2637FBFD6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Kod pacijenata koji nisu kritično oboleli, </a:t>
            </a:r>
            <a:r>
              <a:rPr lang="sr-Latn-RS" dirty="0" err="1"/>
              <a:t>prokalcitonin</a:t>
            </a:r>
            <a:r>
              <a:rPr lang="sr-Latn-RS" dirty="0"/>
              <a:t> treba da se koristi za postavljanje dijagnoze </a:t>
            </a:r>
            <a:r>
              <a:rPr lang="sr-Latn-RS" dirty="0" err="1"/>
              <a:t>bakterijske</a:t>
            </a:r>
            <a:r>
              <a:rPr lang="sr-Latn-RS" dirty="0"/>
              <a:t> infekcije koja zahteva hitnu </a:t>
            </a:r>
            <a:r>
              <a:rPr lang="sr-Latn-RS" dirty="0" err="1"/>
              <a:t>antibiotsku</a:t>
            </a:r>
            <a:r>
              <a:rPr lang="sr-Latn-RS" dirty="0"/>
              <a:t> terapiju.</a:t>
            </a:r>
          </a:p>
          <a:p>
            <a:r>
              <a:rPr lang="sr-Latn-RS" dirty="0"/>
              <a:t>Kod pacijenata sa vanbolničkom pneumonijom, koji ne ispunjavaju kriterijume za sepsu ili septični šok, </a:t>
            </a:r>
            <a:r>
              <a:rPr lang="sr-Latn-RS" dirty="0" err="1"/>
              <a:t>prokalcitonin</a:t>
            </a:r>
            <a:r>
              <a:rPr lang="sr-Latn-RS" dirty="0"/>
              <a:t> treba da sugeriše otpočinjanje </a:t>
            </a:r>
            <a:r>
              <a:rPr lang="sr-Latn-RS" dirty="0" err="1"/>
              <a:t>antibiotske</a:t>
            </a:r>
            <a:r>
              <a:rPr lang="sr-Latn-RS" dirty="0"/>
              <a:t> terapije</a:t>
            </a:r>
          </a:p>
          <a:p>
            <a:r>
              <a:rPr lang="sr-Latn-RS" dirty="0"/>
              <a:t>Kod pacijenata sa </a:t>
            </a:r>
            <a:r>
              <a:rPr lang="sr-Latn-RS" dirty="0" err="1"/>
              <a:t>egzacerbacijom</a:t>
            </a:r>
            <a:r>
              <a:rPr lang="sr-Latn-RS" dirty="0"/>
              <a:t> HOBP-a, </a:t>
            </a:r>
            <a:r>
              <a:rPr lang="sr-Latn-RS" dirty="0" err="1"/>
              <a:t>prokalcitonin</a:t>
            </a:r>
            <a:r>
              <a:rPr lang="sr-Latn-RS" dirty="0"/>
              <a:t> je koristan za dijagnozu </a:t>
            </a:r>
            <a:r>
              <a:rPr lang="sr-Latn-RS" dirty="0" err="1"/>
              <a:t>bakterijske</a:t>
            </a:r>
            <a:r>
              <a:rPr lang="sr-Latn-RS" dirty="0"/>
              <a:t> </a:t>
            </a:r>
            <a:r>
              <a:rPr lang="sr-Latn-RS" dirty="0" err="1"/>
              <a:t>superinfekcije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6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67195A-39AF-4F79-A137-C78B5602B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Internistička odeljenja i infektologija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26B65CC-D892-4F58-A738-E59B5A2BA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Kod pacijenata sa vanbolničkom pneumonijom, koji ne ispunjavaju kriterijume za sepsu ili septični šok, </a:t>
            </a:r>
            <a:r>
              <a:rPr lang="sr-Latn-RS" dirty="0" err="1"/>
              <a:t>prokalcitonin</a:t>
            </a:r>
            <a:r>
              <a:rPr lang="sr-Latn-RS" dirty="0"/>
              <a:t> može da se koristi kao </a:t>
            </a:r>
            <a:r>
              <a:rPr lang="sr-Latn-RS" dirty="0" err="1"/>
              <a:t>prognostički</a:t>
            </a:r>
            <a:r>
              <a:rPr lang="sr-Latn-RS" dirty="0"/>
              <a:t> marker za lošiji ishod lečenja</a:t>
            </a:r>
            <a:endParaRPr lang="en-US" dirty="0"/>
          </a:p>
          <a:p>
            <a:r>
              <a:rPr lang="sr-Latn-RS" dirty="0"/>
              <a:t>Kod pacijenata koji nisu kritično oboleli, porast </a:t>
            </a:r>
            <a:r>
              <a:rPr lang="sr-Latn-RS" dirty="0" err="1"/>
              <a:t>prokalcitonina</a:t>
            </a:r>
            <a:r>
              <a:rPr lang="sr-Latn-RS" dirty="0"/>
              <a:t> posle 48 sati </a:t>
            </a:r>
            <a:r>
              <a:rPr lang="sr-Latn-RS" dirty="0" err="1"/>
              <a:t>antibiotske</a:t>
            </a:r>
            <a:r>
              <a:rPr lang="sr-Latn-RS" dirty="0"/>
              <a:t> terapije nije razlog za eskalaciju antibiotika</a:t>
            </a:r>
          </a:p>
          <a:p>
            <a:r>
              <a:rPr lang="sr-Latn-RS" dirty="0" err="1"/>
              <a:t>Prokalcitonin</a:t>
            </a:r>
            <a:r>
              <a:rPr lang="sr-Latn-RS" dirty="0"/>
              <a:t> treba da se prati tokom lečenja, kako bi poslužio kao pokazatelj da je vreme prekida </a:t>
            </a:r>
            <a:r>
              <a:rPr lang="sr-Latn-RS" dirty="0" err="1"/>
              <a:t>antibiotske</a:t>
            </a:r>
            <a:r>
              <a:rPr lang="sr-Latn-RS" dirty="0"/>
              <a:t> terapije. Kod vanbolničke pneumonije granična vrednost za ukidanje antibiotika treba da bude </a:t>
            </a:r>
            <a:r>
              <a:rPr lang="el-GR" dirty="0"/>
              <a:t>0.25 μ</a:t>
            </a:r>
            <a:r>
              <a:rPr lang="sr-Latn-RS" dirty="0"/>
              <a:t>g/L</a:t>
            </a:r>
          </a:p>
        </p:txBody>
      </p:sp>
    </p:spTree>
    <p:extLst>
      <p:ext uri="{BB962C8B-B14F-4D97-AF65-F5344CB8AC3E}">
        <p14:creationId xmlns:p14="http://schemas.microsoft.com/office/powerpoint/2010/main" val="292804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4E79B0-048A-4ABF-8188-77115456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Intenzivna nega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4E4164B-0761-40B5-871B-A00545B6F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err="1"/>
              <a:t>Prokalcitonin</a:t>
            </a:r>
            <a:r>
              <a:rPr lang="sr-Latn-RS" dirty="0"/>
              <a:t> treba koristiti da se identifikuju pacijenti kojima je potrebna hitna </a:t>
            </a:r>
            <a:r>
              <a:rPr lang="sr-Latn-RS" dirty="0" err="1"/>
              <a:t>antibiotska</a:t>
            </a:r>
            <a:r>
              <a:rPr lang="sr-Latn-RS" dirty="0"/>
              <a:t> terapija</a:t>
            </a:r>
            <a:r>
              <a:rPr lang="en-US" dirty="0"/>
              <a:t>.</a:t>
            </a:r>
            <a:r>
              <a:rPr lang="sr-Latn-RS" dirty="0"/>
              <a:t> Granična vrednost za sepsu je 2.0 </a:t>
            </a:r>
            <a:r>
              <a:rPr lang="sr-Latn-RS" dirty="0" err="1"/>
              <a:t>ng</a:t>
            </a:r>
            <a:r>
              <a:rPr lang="sr-Latn-RS" dirty="0"/>
              <a:t>/</a:t>
            </a:r>
            <a:r>
              <a:rPr lang="sr-Latn-RS" dirty="0" err="1"/>
              <a:t>mL</a:t>
            </a:r>
            <a:r>
              <a:rPr lang="sr-Latn-RS" dirty="0"/>
              <a:t> (ima najveću senzitivnost i specifičnost)</a:t>
            </a:r>
            <a:endParaRPr lang="en-US" dirty="0"/>
          </a:p>
          <a:p>
            <a:r>
              <a:rPr lang="sr-Latn-RS" dirty="0"/>
              <a:t>Takođe, </a:t>
            </a:r>
            <a:r>
              <a:rPr lang="sr-Latn-RS" dirty="0" err="1"/>
              <a:t>prokalcitonin</a:t>
            </a:r>
            <a:r>
              <a:rPr lang="sr-Latn-RS" dirty="0"/>
              <a:t> je koristan za </a:t>
            </a:r>
            <a:r>
              <a:rPr lang="sr-Latn-RS" dirty="0" err="1"/>
              <a:t>otrkivanje</a:t>
            </a:r>
            <a:r>
              <a:rPr lang="sr-Latn-RS" dirty="0"/>
              <a:t> pacijenata sa lošom prognozom. Posebno je važno pratiti trend </a:t>
            </a:r>
            <a:r>
              <a:rPr lang="sr-Latn-RS" dirty="0" err="1"/>
              <a:t>prokalcitonina</a:t>
            </a:r>
            <a:r>
              <a:rPr lang="sr-Latn-R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2805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065047-CD6C-4F68-B766-4FC4833C3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Intenzivna nega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18993CB-CE2C-4BDF-9E43-0139756F0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Kod pacijenata koji su kritično oboleli, porast </a:t>
            </a:r>
            <a:r>
              <a:rPr lang="sr-Latn-RS" dirty="0" err="1"/>
              <a:t>prokalcitonina</a:t>
            </a:r>
            <a:r>
              <a:rPr lang="sr-Latn-RS" dirty="0"/>
              <a:t> posle 48 sati </a:t>
            </a:r>
            <a:r>
              <a:rPr lang="sr-Latn-RS" dirty="0" err="1"/>
              <a:t>antibiotske</a:t>
            </a:r>
            <a:r>
              <a:rPr lang="sr-Latn-RS" dirty="0"/>
              <a:t> terapije nije razlog za eskalaciju antibiotika.</a:t>
            </a:r>
          </a:p>
          <a:p>
            <a:r>
              <a:rPr lang="sr-Latn-RS" dirty="0"/>
              <a:t>Praćenje </a:t>
            </a:r>
            <a:r>
              <a:rPr lang="sr-Latn-RS" dirty="0" err="1"/>
              <a:t>prokalcitonina</a:t>
            </a:r>
            <a:r>
              <a:rPr lang="sr-Latn-RS" dirty="0"/>
              <a:t> u vremenu treba da se koristi kao pokazatelj kada treba ukinuti antibiotike. Kod pneumonije udružene sa veštačkom ventilacijom granična vrednost za prekid antibiotika treba da bude </a:t>
            </a:r>
            <a:r>
              <a:rPr lang="el-GR" dirty="0"/>
              <a:t>0.5 μ</a:t>
            </a:r>
            <a:r>
              <a:rPr lang="sr-Latn-RS" dirty="0"/>
              <a:t>g/L </a:t>
            </a:r>
          </a:p>
          <a:p>
            <a:r>
              <a:rPr lang="sr-Latn-RS" dirty="0" err="1"/>
              <a:t>Prokalcitonin</a:t>
            </a:r>
            <a:r>
              <a:rPr lang="sr-Latn-RS" dirty="0"/>
              <a:t> treba koristiti i kod pacijenata sa infekcijom koji su na dijalizi. Međutim, rezultate treba pažljivo procenjivati u skladu sa kliničkim, </a:t>
            </a:r>
            <a:r>
              <a:rPr lang="sr-Latn-RS" dirty="0" err="1"/>
              <a:t>radiološkim</a:t>
            </a:r>
            <a:r>
              <a:rPr lang="sr-Latn-RS" dirty="0"/>
              <a:t>, mikrobiološkim i </a:t>
            </a:r>
            <a:r>
              <a:rPr lang="sr-Latn-RS" dirty="0" err="1"/>
              <a:t>biohumoralnim</a:t>
            </a:r>
            <a:r>
              <a:rPr lang="sr-Latn-RS" dirty="0"/>
              <a:t> nalazima.</a:t>
            </a:r>
          </a:p>
        </p:txBody>
      </p:sp>
    </p:spTree>
    <p:extLst>
      <p:ext uri="{BB962C8B-B14F-4D97-AF65-F5344CB8AC3E}">
        <p14:creationId xmlns:p14="http://schemas.microsoft.com/office/powerpoint/2010/main" val="963863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A047A9-8815-4EB7-9BD8-8C74B61DA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Abdominalna hirurgija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D51FF22-D0D7-4878-9D4B-5D7DDE973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Kod pacijenta operisanih zbog </a:t>
            </a:r>
            <a:r>
              <a:rPr lang="sr-Latn-RS" dirty="0" err="1"/>
              <a:t>intraabdominalne</a:t>
            </a:r>
            <a:r>
              <a:rPr lang="sr-Latn-RS" dirty="0"/>
              <a:t> infekcije, </a:t>
            </a:r>
            <a:r>
              <a:rPr lang="sr-Latn-RS" dirty="0" err="1"/>
              <a:t>prokalcitonin</a:t>
            </a:r>
            <a:r>
              <a:rPr lang="sr-Latn-RS" dirty="0"/>
              <a:t> treba da se koristi za određivanje trajanja </a:t>
            </a:r>
            <a:r>
              <a:rPr lang="sr-Latn-RS" dirty="0" err="1"/>
              <a:t>antibiotske</a:t>
            </a:r>
            <a:r>
              <a:rPr lang="sr-Latn-RS" dirty="0"/>
              <a:t> terapije, čak iako postoji </a:t>
            </a:r>
            <a:r>
              <a:rPr lang="sr-Latn-RS" dirty="0" err="1"/>
              <a:t>postoperativni</a:t>
            </a:r>
            <a:r>
              <a:rPr lang="sr-Latn-RS" dirty="0"/>
              <a:t> </a:t>
            </a:r>
            <a:r>
              <a:rPr lang="sr-Latn-RS" dirty="0" err="1"/>
              <a:t>peritonitis</a:t>
            </a:r>
            <a:endParaRPr lang="sr-Latn-RS" dirty="0"/>
          </a:p>
          <a:p>
            <a:r>
              <a:rPr lang="sr-Latn-RS" dirty="0"/>
              <a:t>Obrnuto, kod pacijenata koji imaju </a:t>
            </a:r>
            <a:r>
              <a:rPr lang="sr-Latn-RS" dirty="0" err="1"/>
              <a:t>intraabdominalnu</a:t>
            </a:r>
            <a:r>
              <a:rPr lang="sr-Latn-RS" dirty="0"/>
              <a:t> infekciju posle „hladne“ operacije, trend pogoršanja </a:t>
            </a:r>
            <a:r>
              <a:rPr lang="sr-Latn-RS" dirty="0" err="1"/>
              <a:t>prokalcitonina</a:t>
            </a:r>
            <a:r>
              <a:rPr lang="sr-Latn-RS" dirty="0"/>
              <a:t> treba da bude pokazatelj da se uradi </a:t>
            </a:r>
            <a:r>
              <a:rPr lang="sr-Latn-RS" dirty="0" err="1"/>
              <a:t>reintervencija</a:t>
            </a:r>
            <a:r>
              <a:rPr lang="sr-Latn-RS" dirty="0"/>
              <a:t>.</a:t>
            </a:r>
          </a:p>
          <a:p>
            <a:r>
              <a:rPr lang="sr-Latn-RS" dirty="0"/>
              <a:t>Kod pacijenata sa akutnim </a:t>
            </a:r>
            <a:r>
              <a:rPr lang="sr-Latn-RS" dirty="0" err="1"/>
              <a:t>nekrotizirajućim</a:t>
            </a:r>
            <a:r>
              <a:rPr lang="sr-Latn-RS" dirty="0"/>
              <a:t> </a:t>
            </a:r>
            <a:r>
              <a:rPr lang="sr-Latn-RS" dirty="0" err="1"/>
              <a:t>pankreatitisom</a:t>
            </a:r>
            <a:r>
              <a:rPr lang="sr-Latn-RS" dirty="0"/>
              <a:t>, praćenje nivoa </a:t>
            </a:r>
            <a:r>
              <a:rPr lang="sr-Latn-RS" dirty="0" err="1"/>
              <a:t>prokalcitonina</a:t>
            </a:r>
            <a:r>
              <a:rPr lang="sr-Latn-RS" dirty="0"/>
              <a:t> tokom vremena treba da se koristi za odlučivanje da li prekinuti antibiotike ili eskalirati </a:t>
            </a:r>
            <a:r>
              <a:rPr lang="sr-Latn-RS" dirty="0" err="1"/>
              <a:t>antibiotsku</a:t>
            </a:r>
            <a:r>
              <a:rPr lang="sr-Latn-RS" dirty="0"/>
              <a:t> terapiju. Međutim, granična vrednost </a:t>
            </a:r>
            <a:r>
              <a:rPr lang="sr-Latn-RS" dirty="0" err="1"/>
              <a:t>prokalcitonina</a:t>
            </a:r>
            <a:r>
              <a:rPr lang="sr-Latn-RS" dirty="0"/>
              <a:t> za odluku o eskalaciji terapije nije još određena.</a:t>
            </a:r>
          </a:p>
        </p:txBody>
      </p:sp>
    </p:spTree>
    <p:extLst>
      <p:ext uri="{BB962C8B-B14F-4D97-AF65-F5344CB8AC3E}">
        <p14:creationId xmlns:p14="http://schemas.microsoft.com/office/powerpoint/2010/main" val="26952318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795</Words>
  <Application>Microsoft Office PowerPoint</Application>
  <PresentationFormat>Široki ekran</PresentationFormat>
  <Paragraphs>45</Paragraphs>
  <Slides>11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Office</vt:lpstr>
      <vt:lpstr>TERAPIJA ANTIBIOTICIMA VOĐENA SERUMSKOM KONCENTRACIJOM PROKALCITONINA</vt:lpstr>
      <vt:lpstr>Šta je to prokalcitonin?</vt:lpstr>
      <vt:lpstr>Opšte preporuke</vt:lpstr>
      <vt:lpstr>Urgentni centar</vt:lpstr>
      <vt:lpstr>Internistička odeljenja i infektologija</vt:lpstr>
      <vt:lpstr>Internistička odeljenja i infektologija</vt:lpstr>
      <vt:lpstr>Intenzivna nega</vt:lpstr>
      <vt:lpstr>Intenzivna nega</vt:lpstr>
      <vt:lpstr>Abdominalna hirurgija</vt:lpstr>
      <vt:lpstr>Zaključci</vt:lpstr>
      <vt:lpstr>Zaključci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Windows korisnik</dc:creator>
  <cp:lastModifiedBy>Windows korisnik</cp:lastModifiedBy>
  <cp:revision>19</cp:revision>
  <dcterms:created xsi:type="dcterms:W3CDTF">2019-12-22T15:06:48Z</dcterms:created>
  <dcterms:modified xsi:type="dcterms:W3CDTF">2019-12-22T16:35:09Z</dcterms:modified>
</cp:coreProperties>
</file>