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7" r:id="rId4"/>
    <p:sldId id="258" r:id="rId5"/>
    <p:sldId id="259" r:id="rId6"/>
    <p:sldId id="276" r:id="rId7"/>
    <p:sldId id="260" r:id="rId8"/>
    <p:sldId id="274" r:id="rId9"/>
    <p:sldId id="275" r:id="rId10"/>
    <p:sldId id="261" r:id="rId11"/>
    <p:sldId id="262" r:id="rId12"/>
    <p:sldId id="263" r:id="rId13"/>
    <p:sldId id="265" r:id="rId14"/>
    <p:sldId id="266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B69"/>
    <a:srgbClr val="FFD2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E809-8715-4751-AD73-847B5049321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B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2E809-8715-4751-AD73-847B5049321E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5DC93-357E-459D-A5DA-EDBC1C6E244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dedge.com/ccjm/article/95101/drug-therapy/what-role-probiotics-treatment-acute-clostridium-difficil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PROBIOTICI I DIJAREJA POSLE PRIMENE ANTIBIOTIKA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prof. dr </a:t>
            </a:r>
            <a:r>
              <a:rPr lang="en-US" dirty="0"/>
              <a:t>Slobodan</a:t>
            </a:r>
            <a:r>
              <a:rPr lang="sr-Latn-RS" dirty="0"/>
              <a:t> Janković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Probiotici i lečenje postantibiotske dijareje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7500" lnSpcReduction="20000"/>
          </a:bodyPr>
          <a:lstStyle/>
          <a:p>
            <a:r>
              <a:rPr lang="sr-Latn-RS" dirty="0"/>
              <a:t>više studija je pokazalo da probiotici, posebno kod dece, imaju pozitivan efekat, smanjujući trajanje postantibiotske dijareje za oko jedan dan. </a:t>
            </a:r>
          </a:p>
          <a:p>
            <a:r>
              <a:rPr lang="sr-Latn-RS" dirty="0"/>
              <a:t>I u ovim studijama su među najefikasnijim bile kuture Lactobacillus-a i S. Boulardii, što je potvrdilo da je efekat probiotika zavisan od bakterijske vrste i doze. </a:t>
            </a:r>
          </a:p>
          <a:p>
            <a:r>
              <a:rPr lang="sr-Latn-RS" dirty="0"/>
              <a:t>Definitivnu reč o uticaju probiotika na proliv posle primene antibiotika će dati buduće studije sa većom statističkom snagom.</a:t>
            </a:r>
          </a:p>
          <a:p>
            <a:pPr lvl="5"/>
            <a:r>
              <a:rPr lang="sr-Latn-RS" dirty="0"/>
              <a:t>Miller K, Fraser T. </a:t>
            </a:r>
            <a:r>
              <a:rPr lang="en-US" dirty="0"/>
              <a:t>Cleveland Clinic Journal of Medicine. 2009 July;76:391-392. What is the role of probiotics in the treatment of acute Clostridium difficile-associated diarrhea? [Internet]. [cited 2019 Jan 9]. Available from: </a:t>
            </a:r>
            <a:r>
              <a:rPr lang="en-US" dirty="0">
                <a:hlinkClick r:id="rId2"/>
              </a:rPr>
              <a:t>https://www.mdedge.com/ccjm/article/95101/drug-therapy/what-role-probiotics-treatment-acute-clostridium-difficile</a:t>
            </a:r>
            <a:endParaRPr lang="sr-Latn-RS" dirty="0"/>
          </a:p>
          <a:p>
            <a:pPr lvl="5"/>
            <a:r>
              <a:rPr lang="en-US" dirty="0" err="1"/>
              <a:t>Guarino</a:t>
            </a:r>
            <a:r>
              <a:rPr lang="en-US" dirty="0"/>
              <a:t> A, </a:t>
            </a:r>
            <a:r>
              <a:rPr lang="en-US" dirty="0" err="1"/>
              <a:t>Guandalini</a:t>
            </a:r>
            <a:r>
              <a:rPr lang="en-US" dirty="0"/>
              <a:t> S, Lo </a:t>
            </a:r>
            <a:r>
              <a:rPr lang="en-US" dirty="0" err="1"/>
              <a:t>Vecchio</a:t>
            </a:r>
            <a:r>
              <a:rPr lang="en-US" dirty="0"/>
              <a:t> A. Probiotics for Prevention and Treatment of Diarrhea. J </a:t>
            </a:r>
            <a:r>
              <a:rPr lang="en-US" dirty="0" err="1"/>
              <a:t>Clin</a:t>
            </a:r>
            <a:r>
              <a:rPr lang="en-US" dirty="0"/>
              <a:t> </a:t>
            </a:r>
            <a:r>
              <a:rPr lang="en-US" dirty="0" err="1"/>
              <a:t>Gastroenterol</a:t>
            </a:r>
            <a:r>
              <a:rPr lang="en-US" dirty="0"/>
              <a:t>. 2015 Dec;49 </a:t>
            </a:r>
            <a:r>
              <a:rPr lang="en-US" dirty="0" err="1"/>
              <a:t>Suppl</a:t>
            </a:r>
            <a:r>
              <a:rPr lang="en-US" dirty="0"/>
              <a:t> 1:S37-45.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34826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Može li se jogurt koristiti kao probiotik?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Može, ukoliko je broj bakterija dovoljan</a:t>
            </a:r>
          </a:p>
        </p:txBody>
      </p:sp>
    </p:spTree>
    <p:extLst>
      <p:ext uri="{BB962C8B-B14F-4D97-AF65-F5344CB8AC3E}">
        <p14:creationId xmlns:p14="http://schemas.microsoft.com/office/powerpoint/2010/main" val="3950469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Koliko dugo traje dejstvo probiotika?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1-4 nedelje posle prestanka uzimanja probiotika više se njegovi mikroorganizmi ne mogu naći u stolici</a:t>
            </a:r>
          </a:p>
          <a:p>
            <a:r>
              <a:rPr lang="sr-Latn-RS" dirty="0"/>
              <a:t>Ako se želi dugotrajniji efekat, potrebna je i dugotrajna primena probiotika</a:t>
            </a:r>
          </a:p>
        </p:txBody>
      </p:sp>
    </p:spTree>
    <p:extLst>
      <p:ext uri="{BB962C8B-B14F-4D97-AF65-F5344CB8AC3E}">
        <p14:creationId xmlns:p14="http://schemas.microsoft.com/office/powerpoint/2010/main" val="1071782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Potrebna doza bakterija u probiotiku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Za ispoljavanje kliničkih efekata potrebno je dnevno uneti najmanje 5 milijardi cfu</a:t>
            </a:r>
          </a:p>
          <a:p>
            <a:r>
              <a:rPr lang="sr-Latn-RS" dirty="0"/>
              <a:t>U prevenciji se počinje primena zajedno sa početkom primene antibiotika, i nastavlja se još nedelju-dve po završetku terapije</a:t>
            </a:r>
          </a:p>
          <a:p>
            <a:pPr lvl="5"/>
            <a:r>
              <a:rPr lang="en-US" dirty="0"/>
              <a:t>Wilkins T, Sequoia J. Probiotics for Gastrointestinal Conditions: A Summary of the Evidence. AFP. 2017 Aug 1;96(3):170–8.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425881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800" b="1" dirty="0"/>
              <a:t>Koji probiotici su efikasni kod postantibiotske dijareje, uključujući Cl. difficile kolitis?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7500" lnSpcReduction="20000"/>
          </a:bodyPr>
          <a:lstStyle/>
          <a:p>
            <a:r>
              <a:rPr lang="sr-Latn-RS" dirty="0"/>
              <a:t>Bifidobacterium animalis subsp lactis</a:t>
            </a:r>
          </a:p>
          <a:p>
            <a:r>
              <a:rPr lang="sr-Latn-RS" i="1" dirty="0"/>
              <a:t>Bifidobacterium breve</a:t>
            </a:r>
          </a:p>
          <a:p>
            <a:r>
              <a:rPr lang="sr-Latn-RS" i="1" dirty="0"/>
              <a:t>Bifidobacterium longum</a:t>
            </a:r>
          </a:p>
          <a:p>
            <a:r>
              <a:rPr lang="sr-Latn-RS" i="1" dirty="0"/>
              <a:t>Clostridium butyricum</a:t>
            </a:r>
          </a:p>
          <a:p>
            <a:r>
              <a:rPr lang="sr-Latn-RS" i="1" dirty="0"/>
              <a:t>Lactobacillus acidophilus</a:t>
            </a:r>
          </a:p>
          <a:p>
            <a:r>
              <a:rPr lang="sr-Latn-RS" i="1" dirty="0"/>
              <a:t>Lactobacillus casei</a:t>
            </a:r>
          </a:p>
          <a:p>
            <a:r>
              <a:rPr lang="sr-Latn-RS" i="1" dirty="0"/>
              <a:t>Lactobacillus delbrueckii</a:t>
            </a:r>
            <a:r>
              <a:rPr lang="sr-Latn-RS" dirty="0"/>
              <a:t> subsp </a:t>
            </a:r>
            <a:r>
              <a:rPr lang="sr-Latn-RS" i="1" dirty="0"/>
              <a:t>bulgaricus</a:t>
            </a:r>
          </a:p>
          <a:p>
            <a:r>
              <a:rPr lang="sr-Latn-RS" i="1" dirty="0"/>
              <a:t>Lactobacillus paracasei</a:t>
            </a:r>
          </a:p>
          <a:p>
            <a:r>
              <a:rPr lang="sr-Latn-RS" i="1" dirty="0"/>
              <a:t>Lactobacillus plantarum</a:t>
            </a:r>
          </a:p>
          <a:p>
            <a:r>
              <a:rPr lang="sr-Latn-RS" i="1" dirty="0"/>
              <a:t>Lactobacillus rhamnosus GG</a:t>
            </a:r>
          </a:p>
          <a:p>
            <a:r>
              <a:rPr lang="sr-Latn-RS" i="1" dirty="0"/>
              <a:t>Saccharomyces boulardii</a:t>
            </a:r>
          </a:p>
          <a:p>
            <a:r>
              <a:rPr lang="sr-Latn-RS" i="1" dirty="0"/>
              <a:t>Streptococcus thermophilus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38955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Neželjena dejstva probiotika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Stvaranje gasa u crevima i osećaja „naduvenosti“</a:t>
            </a:r>
          </a:p>
          <a:p>
            <a:r>
              <a:rPr lang="sr-Latn-RS" dirty="0"/>
              <a:t>Treba ih izbegavati kod IMUNOKOMPROMITOVANIH i kod kritično obolelih pacijenata</a:t>
            </a:r>
          </a:p>
          <a:p>
            <a:r>
              <a:rPr lang="sr-Latn-RS" dirty="0"/>
              <a:t>Treba ih izbegavati kod pacijenata sa centralnim venskim kateterima i sa oboljenjima srčanih valvula</a:t>
            </a:r>
          </a:p>
        </p:txBody>
      </p:sp>
    </p:spTree>
    <p:extLst>
      <p:ext uri="{BB962C8B-B14F-4D97-AF65-F5344CB8AC3E}">
        <p14:creationId xmlns:p14="http://schemas.microsoft.com/office/powerpoint/2010/main" val="2657743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Uvod i definicija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Antibiotici se veoma često propisuji i kod bolničkih, i kod ambulantnih pacijenata. Posebno antibiotici sa širokim spektrom dejstva menjaju ravnotežu među mikroorganizmima u gastrointestinalnog traktu, dovodeći često do proliva u toku i posle terapije (epidemiološke studije su pokazale da se učestalost proliva posle primene antibiotika kreće oko 20%). </a:t>
            </a:r>
          </a:p>
          <a:p>
            <a:r>
              <a:rPr lang="sr-Latn-RS" b="1" i="1" dirty="0"/>
              <a:t>Probiotici su kulture nepatogenih bakterija koje se koriste za ubrzanje ponovnog uspostavljanja ravnoteže među mikroorganizmima u gastrointestinalnom traktu i izlečenje proliva posle primene antibiotika.</a:t>
            </a:r>
          </a:p>
          <a:p>
            <a:pPr lvl="2"/>
            <a:r>
              <a:rPr lang="sr-Latn-RS" b="1" i="1" dirty="0"/>
              <a:t>Prebiotici – supstance koje modifikuju humani mikrobiom tako da on bude još korisniji za čoveka</a:t>
            </a:r>
          </a:p>
          <a:p>
            <a:pPr lvl="2"/>
            <a:r>
              <a:rPr lang="sr-Latn-RS" b="1" i="1" dirty="0"/>
              <a:t>Sinbiotici – kombinacija probiotika i prebiotika</a:t>
            </a:r>
          </a:p>
        </p:txBody>
      </p:sp>
    </p:spTree>
    <p:extLst>
      <p:ext uri="{BB962C8B-B14F-4D97-AF65-F5344CB8AC3E}">
        <p14:creationId xmlns:p14="http://schemas.microsoft.com/office/powerpoint/2010/main" val="237439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Humani mikrobiom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U crevima čoveka živi oko 500 bakterijskih vrsta</a:t>
            </a:r>
          </a:p>
          <a:p>
            <a:r>
              <a:rPr lang="sr-Latn-RS" dirty="0"/>
              <a:t>Broj mikroorganizama je 10 puta veći od broja humanih ćelija</a:t>
            </a:r>
          </a:p>
          <a:p>
            <a:r>
              <a:rPr lang="sr-Latn-RS" dirty="0"/>
              <a:t>Ukupna težina bakterija je oko 1kg</a:t>
            </a:r>
          </a:p>
          <a:p>
            <a:pPr lvl="5"/>
            <a:r>
              <a:rPr lang="sr-Latn-RS" dirty="0"/>
              <a:t>Ciorba MA. A Gastroenterologist’s Guide to Probiotics. Clin Gastroenterol Hepatol. 2012 Sep;10(9):960–8.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6944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Do sada ispitivani probiotici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Dosada je u kliničkim studijama posvećenim primeni probiotika u prevenciji i lečenju postantibiotskog proliva ispitano više nepatogenih bakterijskih kultura: Bacillus spp., Bifidobacterium spp., Clostridium butyricum, Lactobacilli spp., Lactococcus spp., Leuconostoc cremoris, Saccharomyces spp. i Streptococcus spp., same ili u kombinaciji. </a:t>
            </a:r>
          </a:p>
        </p:txBody>
      </p:sp>
    </p:spTree>
    <p:extLst>
      <p:ext uri="{BB962C8B-B14F-4D97-AF65-F5344CB8AC3E}">
        <p14:creationId xmlns:p14="http://schemas.microsoft.com/office/powerpoint/2010/main" val="1006217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Prevencija postantibiotske dijareje kod dece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r>
              <a:rPr lang="sr-Latn-RS" dirty="0"/>
              <a:t>Kada je u pitanju prevencija postantibiotske dijareje, u sistematskom pregledu koji je obuhvatio 24 studije na deci je pokazano da je učestalost postantibiotske dijareje 8% ako se koriste probiotici, i 19% ako se oni ne koriste, tako da je relativno smanjenje rizika 0.46, a broj bolesnika koje treba lečiti da bi se izbegla jedna dijareja oko 10. </a:t>
            </a:r>
          </a:p>
          <a:p>
            <a:r>
              <a:rPr lang="sr-Latn-RS" dirty="0"/>
              <a:t>Nijedna od kliničkih studija nije registrovala ozbiljna neželjena dejstva povezana sa korišćenjem probiotika kada su u pitanju prethodno zdrava deca, a najmanje neželjenih dejstava su imale kulture Lactobacillus rhamnosus-a ili Saccharomyces boulardii-ja u dozi od 5-40 milijardi jedinica koje formiraju kolonije/dan. </a:t>
            </a:r>
          </a:p>
          <a:p>
            <a:r>
              <a:rPr lang="sr-Latn-RS" dirty="0"/>
              <a:t>Međutim, neka ozbiljna neželjena dejstva su bila registrovana kod imunokompromitovane dece koja su imala centralni venski kateter i komplikacije usled translokacije bakterija ili gljivica iz  gastrointestinalnog trakta. </a:t>
            </a:r>
          </a:p>
          <a:p>
            <a:pPr lvl="5"/>
            <a:r>
              <a:rPr lang="sr-Latn-RS" dirty="0"/>
              <a:t>Goldenberg JZ, Lytvyn L, Steurich J, Parkin P, Mahant S, Johnston BC. Probiotics for the prevention of pediatric antibiotic‐associated diarrhea. Cochrane Database of Systematic Reviews. 2015(12).</a:t>
            </a:r>
          </a:p>
        </p:txBody>
      </p:sp>
    </p:spTree>
    <p:extLst>
      <p:ext uri="{BB962C8B-B14F-4D97-AF65-F5344CB8AC3E}">
        <p14:creationId xmlns:p14="http://schemas.microsoft.com/office/powerpoint/2010/main" val="2908872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Probiotici u prevenciji postantibiotske dijareje kod vanbolničkih pacijenata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sr-Latn-RS" dirty="0"/>
              <a:t>Sistematski pregled 17 kl. studija sa 3631-nim pacijentom svih uzrasta</a:t>
            </a:r>
          </a:p>
          <a:p>
            <a:r>
              <a:rPr lang="sr-Latn-RS" dirty="0"/>
              <a:t>Učestalost postantibiotske dijareje je bila 8% posle primene probiotika, u odnosu na 17.7% bez probiotika</a:t>
            </a:r>
          </a:p>
          <a:p>
            <a:r>
              <a:rPr lang="sr-Latn-RS" dirty="0"/>
              <a:t>Nema razlike u neželjenim dejstvima</a:t>
            </a:r>
          </a:p>
          <a:p>
            <a:r>
              <a:rPr lang="en-US" i="1" dirty="0"/>
              <a:t>L. </a:t>
            </a:r>
            <a:r>
              <a:rPr lang="en-US" i="1" dirty="0" err="1"/>
              <a:t>rhamnosus</a:t>
            </a:r>
            <a:r>
              <a:rPr lang="en-US" dirty="0"/>
              <a:t> GG </a:t>
            </a:r>
            <a:r>
              <a:rPr lang="sr-Latn-RS" dirty="0"/>
              <a:t>i</a:t>
            </a:r>
            <a:r>
              <a:rPr lang="en-US" dirty="0"/>
              <a:t> </a:t>
            </a:r>
            <a:r>
              <a:rPr lang="en-US" i="1" dirty="0"/>
              <a:t>S. </a:t>
            </a:r>
            <a:r>
              <a:rPr lang="en-US" i="1" dirty="0" err="1"/>
              <a:t>Boulardii</a:t>
            </a:r>
            <a:r>
              <a:rPr lang="sr-Latn-RS" dirty="0"/>
              <a:t> su pokazali isti efekat</a:t>
            </a:r>
          </a:p>
          <a:p>
            <a:pPr lvl="5"/>
            <a:r>
              <a:rPr lang="sr-Latn-RS" dirty="0"/>
              <a:t>Blaabjerg S, Artzi DM, Aabenhus R. Probiotics for the Prevention of Antibiotic-Associated Diarrhea in Outpatients—A Systematic Review and Meta-Analysis. Antibiotics (Basel) [Internet]. 2017 Oct 12 [cited 2019 Jan 9];6(4). Available from: https://www.ncbi.nlm.nih.gov/pmc/articles/PMC5745464/</a:t>
            </a:r>
          </a:p>
        </p:txBody>
      </p:sp>
    </p:spTree>
    <p:extLst>
      <p:ext uri="{BB962C8B-B14F-4D97-AF65-F5344CB8AC3E}">
        <p14:creationId xmlns:p14="http://schemas.microsoft.com/office/powerpoint/2010/main" val="1412259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800" b="1" dirty="0"/>
              <a:t>Prevencija postantibiotske dijareje izazvane sa Cl. Difficile kod dece i odraslih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RS" dirty="0"/>
              <a:t>Sistematski pregledni članak Kohranove kolaboracije</a:t>
            </a:r>
          </a:p>
          <a:p>
            <a:r>
              <a:rPr lang="sr-Latn-RS" dirty="0"/>
              <a:t>Obradio je 39 studija (9955 pacijenata)</a:t>
            </a:r>
          </a:p>
          <a:p>
            <a:r>
              <a:rPr lang="sr-Latn-RS" dirty="0"/>
              <a:t>Učestalost dijareje uzrokovane sa Cl. difficile je značajno niža posle primene probiotika samo kod pacijenata kod kojih je bazalni rizik za nastanak ove komplikacije veći od 5%</a:t>
            </a:r>
          </a:p>
          <a:p>
            <a:r>
              <a:rPr lang="sr-Latn-RS" dirty="0"/>
              <a:t>U toj grupi pacijenata primena probiotika smanjuje učestalost Cl. difficile dijareje sa 11.6% na 3.1%</a:t>
            </a:r>
          </a:p>
          <a:p>
            <a:pPr lvl="5"/>
            <a:r>
              <a:rPr lang="sr-Latn-RS" dirty="0"/>
              <a:t>Goldenberg JZ, Yap C, Lytvyn L, Lo CK-F, Beardsley J, Mertz D, et al. Probiotics for the prevention of Clostridium difficile-associated diarrhea in adults and children. Cochrane Database Syst Rev. 2017 19;12:CD006095. </a:t>
            </a:r>
          </a:p>
        </p:txBody>
      </p:sp>
    </p:spTree>
    <p:extLst>
      <p:ext uri="{BB962C8B-B14F-4D97-AF65-F5344CB8AC3E}">
        <p14:creationId xmlns:p14="http://schemas.microsoft.com/office/powerpoint/2010/main" val="2489799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Kako se određuje rizik od nastanka Cl. difficile kolitisa?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9217630"/>
              </p:ext>
            </p:extLst>
          </p:nvPr>
        </p:nvGraphicFramePr>
        <p:xfrm>
          <a:off x="457200" y="1600200"/>
          <a:ext cx="82296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1719285734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6645969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Faktor rizika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Poeni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935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Starost 75</a:t>
                      </a:r>
                      <a:r>
                        <a:rPr lang="sr-Latn-RS" baseline="0" dirty="0"/>
                        <a:t> godina i više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019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Više od jedne hospitalizacije u prethodnih godinu dana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889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Život</a:t>
                      </a:r>
                      <a:r>
                        <a:rPr lang="sr-Latn-RS" baseline="0" dirty="0"/>
                        <a:t> u staračkom domu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3703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Inflamatorna bolest creva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192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Hronična bolest jetre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249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Hronična bolest bubrega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579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Oboljenje srca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058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Upotreba antibiotika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80297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589240"/>
            <a:ext cx="5582810" cy="36933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r-Latn-RS" b="1" dirty="0"/>
              <a:t>Skor 13 ili više nosi rizik od Cl. difficile kolitisa veći od 5%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84419" y="6017646"/>
            <a:ext cx="52595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1200" dirty="0"/>
              <a:t>Zilberberg MD, Shorr AF, Wang L, Baser O, Yu H. Development and Validation of a </a:t>
            </a:r>
          </a:p>
          <a:p>
            <a:r>
              <a:rPr lang="sr-Latn-RS" sz="1200" dirty="0"/>
              <a:t>Risk Score for Clostridium difficile Infection in Medicare Beneficiaries: </a:t>
            </a:r>
          </a:p>
          <a:p>
            <a:r>
              <a:rPr lang="sr-Latn-RS" sz="1200" dirty="0"/>
              <a:t>A Population-Based Cohort Study. J Am Geriatr Soc. 2016;64(8):1690–5. </a:t>
            </a:r>
          </a:p>
        </p:txBody>
      </p:sp>
    </p:spTree>
    <p:extLst>
      <p:ext uri="{BB962C8B-B14F-4D97-AF65-F5344CB8AC3E}">
        <p14:creationId xmlns:p14="http://schemas.microsoft.com/office/powerpoint/2010/main" val="75169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60648"/>
            <a:ext cx="1269976" cy="1143000"/>
          </a:xfrm>
        </p:spPr>
        <p:txBody>
          <a:bodyPr>
            <a:noAutofit/>
          </a:bodyPr>
          <a:lstStyle/>
          <a:p>
            <a:r>
              <a:rPr lang="sr-Latn-RS" sz="1600" b="1" dirty="0"/>
              <a:t>Faktori rizika za nastanak Cl. difficile dijareje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2564904"/>
            <a:ext cx="145754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200" dirty="0"/>
              <a:t>Lo Vecchio A, Zacur GM. Clostridium difficile infection:  an update on epidemiology, risk factors, and therapeutic options. Curr Opin Gastroenterol. 2012 Jan;28(1):1–9. </a:t>
            </a:r>
          </a:p>
        </p:txBody>
      </p:sp>
    </p:spTree>
    <p:extLst>
      <p:ext uri="{BB962C8B-B14F-4D97-AF65-F5344CB8AC3E}">
        <p14:creationId xmlns:p14="http://schemas.microsoft.com/office/powerpoint/2010/main" val="554292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1137</Words>
  <Application>Microsoft Office PowerPoint</Application>
  <PresentationFormat>On-screen Show (4:3)</PresentationFormat>
  <Paragraphs>88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PROBIOTICI I DIJAREJA POSLE PRIMENE ANTIBIOTIKA</vt:lpstr>
      <vt:lpstr>Uvod i definicija</vt:lpstr>
      <vt:lpstr>Humani mikrobiom</vt:lpstr>
      <vt:lpstr>Do sada ispitivani probiotici</vt:lpstr>
      <vt:lpstr>Prevencija postantibiotske dijareje kod dece</vt:lpstr>
      <vt:lpstr>Probiotici u prevenciji postantibiotske dijareje kod vanbolničkih pacijenata</vt:lpstr>
      <vt:lpstr>Prevencija postantibiotske dijareje izazvane sa Cl. Difficile kod dece i odraslih</vt:lpstr>
      <vt:lpstr>Kako se određuje rizik od nastanka Cl. difficile kolitisa?</vt:lpstr>
      <vt:lpstr>Faktori rizika za nastanak Cl. difficile dijareje </vt:lpstr>
      <vt:lpstr>Probiotici i lečenje postantibiotske dijareje</vt:lpstr>
      <vt:lpstr>Može li se jogurt koristiti kao probiotik?</vt:lpstr>
      <vt:lpstr>Koliko dugo traje dejstvo probiotika?</vt:lpstr>
      <vt:lpstr>Potrebna doza bakterija u probiotiku</vt:lpstr>
      <vt:lpstr>Koji probiotici su efikasni kod postantibiotske dijareje, uključujući Cl. difficile kolitis?</vt:lpstr>
      <vt:lpstr>Neželjena dejstva probiotika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PERIOPERATIVNA PRIMENA ORALNIH ANTIKOAGULANASA</dc:title>
  <dc:creator>W10</dc:creator>
  <cp:lastModifiedBy>IASFA_V23 Токсикологија</cp:lastModifiedBy>
  <cp:revision>81</cp:revision>
  <dcterms:created xsi:type="dcterms:W3CDTF">2019-01-03T13:14:04Z</dcterms:created>
  <dcterms:modified xsi:type="dcterms:W3CDTF">2026-06-18T09:30:56Z</dcterms:modified>
</cp:coreProperties>
</file>