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260" r:id="rId4"/>
    <p:sldId id="268" r:id="rId5"/>
    <p:sldId id="269" r:id="rId6"/>
    <p:sldId id="263" r:id="rId7"/>
    <p:sldId id="264" r:id="rId8"/>
    <p:sldId id="265" r:id="rId9"/>
    <p:sldId id="266" r:id="rId10"/>
    <p:sldId id="267" r:id="rId11"/>
    <p:sldId id="262" r:id="rId12"/>
    <p:sldId id="271" r:id="rId13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 slaj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D999FAD-CC58-424E-B028-FF698E658C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r-Latn-RS"/>
              <a:t>Kliknite i uredite naslov mastera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543074EC-A351-4AD3-860B-1FF80790F2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r-Latn-RS"/>
              <a:t>Kliknite da biste uredili stil podnaslova mastera</a:t>
            </a:r>
          </a:p>
        </p:txBody>
      </p:sp>
      <p:sp>
        <p:nvSpPr>
          <p:cNvPr id="4" name="Čuvar mesta za datum 3">
            <a:extLst>
              <a:ext uri="{FF2B5EF4-FFF2-40B4-BE49-F238E27FC236}">
                <a16:creationId xmlns:a16="http://schemas.microsoft.com/office/drawing/2014/main" id="{DD0509DF-C32E-4229-93B1-5A34ED617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05DBE-86BC-41BF-8146-5C62D8A8B3B7}" type="datetimeFigureOut">
              <a:rPr lang="sr-Latn-RS" smtClean="0"/>
              <a:t>8.12.2019.</a:t>
            </a:fld>
            <a:endParaRPr lang="sr-Latn-RS"/>
          </a:p>
        </p:txBody>
      </p:sp>
      <p:sp>
        <p:nvSpPr>
          <p:cNvPr id="5" name="Čuvar mesta za podnožje 4">
            <a:extLst>
              <a:ext uri="{FF2B5EF4-FFF2-40B4-BE49-F238E27FC236}">
                <a16:creationId xmlns:a16="http://schemas.microsoft.com/office/drawing/2014/main" id="{1C621171-A2DD-4F18-AE08-642E424C19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Čuvar mesta za broj slajda 5">
            <a:extLst>
              <a:ext uri="{FF2B5EF4-FFF2-40B4-BE49-F238E27FC236}">
                <a16:creationId xmlns:a16="http://schemas.microsoft.com/office/drawing/2014/main" id="{A05D7FCF-BD03-42C2-8100-4364E88DC6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4AFDB-D996-4833-8207-DC26CC107112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6391955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vertikaln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E9444CA-9E4F-43BF-AF75-64D78AE85A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vertikalni tekst 2">
            <a:extLst>
              <a:ext uri="{FF2B5EF4-FFF2-40B4-BE49-F238E27FC236}">
                <a16:creationId xmlns:a16="http://schemas.microsoft.com/office/drawing/2014/main" id="{11046346-8111-4A91-8095-41629707C5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r-Latn-RS"/>
              <a:t>Kliknite da biste uredili stilove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datum 3">
            <a:extLst>
              <a:ext uri="{FF2B5EF4-FFF2-40B4-BE49-F238E27FC236}">
                <a16:creationId xmlns:a16="http://schemas.microsoft.com/office/drawing/2014/main" id="{3E58624F-5560-4059-AD50-7052B3074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05DBE-86BC-41BF-8146-5C62D8A8B3B7}" type="datetimeFigureOut">
              <a:rPr lang="sr-Latn-RS" smtClean="0"/>
              <a:t>8.12.2019.</a:t>
            </a:fld>
            <a:endParaRPr lang="sr-Latn-RS"/>
          </a:p>
        </p:txBody>
      </p:sp>
      <p:sp>
        <p:nvSpPr>
          <p:cNvPr id="5" name="Čuvar mesta za podnožje 4">
            <a:extLst>
              <a:ext uri="{FF2B5EF4-FFF2-40B4-BE49-F238E27FC236}">
                <a16:creationId xmlns:a16="http://schemas.microsoft.com/office/drawing/2014/main" id="{33E86DA8-F9DF-4DFA-B022-10E434E9C0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Čuvar mesta za broj slajda 5">
            <a:extLst>
              <a:ext uri="{FF2B5EF4-FFF2-40B4-BE49-F238E27FC236}">
                <a16:creationId xmlns:a16="http://schemas.microsoft.com/office/drawing/2014/main" id="{5CCC57F9-C263-4228-B5A0-EE2552D3C5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4AFDB-D996-4833-8207-DC26CC107112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6725927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n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ni naslov 1">
            <a:extLst>
              <a:ext uri="{FF2B5EF4-FFF2-40B4-BE49-F238E27FC236}">
                <a16:creationId xmlns:a16="http://schemas.microsoft.com/office/drawing/2014/main" id="{25683148-3AB2-4DDB-8AEE-10E69018BE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vertikalni tekst 2">
            <a:extLst>
              <a:ext uri="{FF2B5EF4-FFF2-40B4-BE49-F238E27FC236}">
                <a16:creationId xmlns:a16="http://schemas.microsoft.com/office/drawing/2014/main" id="{5D43BBAD-68F3-4792-9684-36F28D1E84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r-Latn-RS"/>
              <a:t>Kliknite da biste uredili stilove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datum 3">
            <a:extLst>
              <a:ext uri="{FF2B5EF4-FFF2-40B4-BE49-F238E27FC236}">
                <a16:creationId xmlns:a16="http://schemas.microsoft.com/office/drawing/2014/main" id="{0C8557A6-BB6B-4412-82F5-28E909C149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05DBE-86BC-41BF-8146-5C62D8A8B3B7}" type="datetimeFigureOut">
              <a:rPr lang="sr-Latn-RS" smtClean="0"/>
              <a:t>8.12.2019.</a:t>
            </a:fld>
            <a:endParaRPr lang="sr-Latn-RS"/>
          </a:p>
        </p:txBody>
      </p:sp>
      <p:sp>
        <p:nvSpPr>
          <p:cNvPr id="5" name="Čuvar mesta za podnožje 4">
            <a:extLst>
              <a:ext uri="{FF2B5EF4-FFF2-40B4-BE49-F238E27FC236}">
                <a16:creationId xmlns:a16="http://schemas.microsoft.com/office/drawing/2014/main" id="{AF97E830-D885-4E9F-84BA-1C2C9FD08F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Čuvar mesta za broj slajda 5">
            <a:extLst>
              <a:ext uri="{FF2B5EF4-FFF2-40B4-BE49-F238E27FC236}">
                <a16:creationId xmlns:a16="http://schemas.microsoft.com/office/drawing/2014/main" id="{F9568089-136D-424E-8A57-7E5F719A72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4AFDB-D996-4833-8207-DC26CC107112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2636763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78DF786-B0D1-4528-A506-2BF7D87064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1F7F18AA-9D54-4D30-9013-FFB5BB62B3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r-Latn-RS"/>
              <a:t>Kliknite da biste uredili stilove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datum 3">
            <a:extLst>
              <a:ext uri="{FF2B5EF4-FFF2-40B4-BE49-F238E27FC236}">
                <a16:creationId xmlns:a16="http://schemas.microsoft.com/office/drawing/2014/main" id="{3DCCE2FD-EABC-4211-96AF-AF6C00C8A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05DBE-86BC-41BF-8146-5C62D8A8B3B7}" type="datetimeFigureOut">
              <a:rPr lang="sr-Latn-RS" smtClean="0"/>
              <a:t>8.12.2019.</a:t>
            </a:fld>
            <a:endParaRPr lang="sr-Latn-RS"/>
          </a:p>
        </p:txBody>
      </p:sp>
      <p:sp>
        <p:nvSpPr>
          <p:cNvPr id="5" name="Čuvar mesta za podnožje 4">
            <a:extLst>
              <a:ext uri="{FF2B5EF4-FFF2-40B4-BE49-F238E27FC236}">
                <a16:creationId xmlns:a16="http://schemas.microsoft.com/office/drawing/2014/main" id="{F9754F4D-1605-4BBC-AC0E-FF79CD08C1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Čuvar mesta za broj slajda 5">
            <a:extLst>
              <a:ext uri="{FF2B5EF4-FFF2-40B4-BE49-F238E27FC236}">
                <a16:creationId xmlns:a16="http://schemas.microsoft.com/office/drawing/2014/main" id="{F742BE56-E26A-4BD0-9CE4-376BD56C0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4AFDB-D996-4833-8207-DC26CC107112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364191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6774706-CEAC-4DF3-B75A-8B1C5B061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tekst 2">
            <a:extLst>
              <a:ext uri="{FF2B5EF4-FFF2-40B4-BE49-F238E27FC236}">
                <a16:creationId xmlns:a16="http://schemas.microsoft.com/office/drawing/2014/main" id="{F8CAB9E7-32F9-4FD9-A185-BC12D5EB5F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r-Latn-RS"/>
              <a:t>Kliknite da biste uredili stilove teksta mastera</a:t>
            </a:r>
          </a:p>
        </p:txBody>
      </p:sp>
      <p:sp>
        <p:nvSpPr>
          <p:cNvPr id="4" name="Čuvar mesta za datum 3">
            <a:extLst>
              <a:ext uri="{FF2B5EF4-FFF2-40B4-BE49-F238E27FC236}">
                <a16:creationId xmlns:a16="http://schemas.microsoft.com/office/drawing/2014/main" id="{9E7915F8-321F-4C74-813A-6F1E763BF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05DBE-86BC-41BF-8146-5C62D8A8B3B7}" type="datetimeFigureOut">
              <a:rPr lang="sr-Latn-RS" smtClean="0"/>
              <a:t>8.12.2019.</a:t>
            </a:fld>
            <a:endParaRPr lang="sr-Latn-RS"/>
          </a:p>
        </p:txBody>
      </p:sp>
      <p:sp>
        <p:nvSpPr>
          <p:cNvPr id="5" name="Čuvar mesta za podnožje 4">
            <a:extLst>
              <a:ext uri="{FF2B5EF4-FFF2-40B4-BE49-F238E27FC236}">
                <a16:creationId xmlns:a16="http://schemas.microsoft.com/office/drawing/2014/main" id="{9D95D996-CDF1-4134-BFF5-2F24AE260F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Čuvar mesta za broj slajda 5">
            <a:extLst>
              <a:ext uri="{FF2B5EF4-FFF2-40B4-BE49-F238E27FC236}">
                <a16:creationId xmlns:a16="http://schemas.microsoft.com/office/drawing/2014/main" id="{4857F1D6-C832-4FB7-9C90-3F6017E402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4AFDB-D996-4833-8207-DC26CC107112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6527426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467AECF-7CD7-4023-82CE-F720A9F758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E4536BDB-35BF-43B4-8CA5-C7C298A269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r-Latn-RS"/>
              <a:t>Kliknite da biste uredili stilove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sadržaj 3">
            <a:extLst>
              <a:ext uri="{FF2B5EF4-FFF2-40B4-BE49-F238E27FC236}">
                <a16:creationId xmlns:a16="http://schemas.microsoft.com/office/drawing/2014/main" id="{3DC5F2A9-827B-451D-B318-44645C40AE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r-Latn-RS"/>
              <a:t>Kliknite da biste uredili stilove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5" name="Čuvar mesta za datum 4">
            <a:extLst>
              <a:ext uri="{FF2B5EF4-FFF2-40B4-BE49-F238E27FC236}">
                <a16:creationId xmlns:a16="http://schemas.microsoft.com/office/drawing/2014/main" id="{6C1557D2-7A6F-436D-A2F7-FF7F34B510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05DBE-86BC-41BF-8146-5C62D8A8B3B7}" type="datetimeFigureOut">
              <a:rPr lang="sr-Latn-RS" smtClean="0"/>
              <a:t>8.12.2019.</a:t>
            </a:fld>
            <a:endParaRPr lang="sr-Latn-RS"/>
          </a:p>
        </p:txBody>
      </p:sp>
      <p:sp>
        <p:nvSpPr>
          <p:cNvPr id="6" name="Čuvar mesta za podnožje 5">
            <a:extLst>
              <a:ext uri="{FF2B5EF4-FFF2-40B4-BE49-F238E27FC236}">
                <a16:creationId xmlns:a16="http://schemas.microsoft.com/office/drawing/2014/main" id="{69772BFC-EF8E-4BF0-B476-9BFCEBA27B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Čuvar mesta za broj slajda 6">
            <a:extLst>
              <a:ext uri="{FF2B5EF4-FFF2-40B4-BE49-F238E27FC236}">
                <a16:creationId xmlns:a16="http://schemas.microsoft.com/office/drawing/2014/main" id="{5E966376-BA69-4FFC-8ED5-79E75B1D4F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4AFDB-D996-4833-8207-DC26CC107112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1285179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eđen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CA9F70C-7509-414E-837D-8A7632ABC7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tekst 2">
            <a:extLst>
              <a:ext uri="{FF2B5EF4-FFF2-40B4-BE49-F238E27FC236}">
                <a16:creationId xmlns:a16="http://schemas.microsoft.com/office/drawing/2014/main" id="{8F45A1B9-1C86-4EDF-AFE9-D54914E762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Latn-RS"/>
              <a:t>Kliknite da biste uredili stilove teksta mastera</a:t>
            </a:r>
          </a:p>
        </p:txBody>
      </p:sp>
      <p:sp>
        <p:nvSpPr>
          <p:cNvPr id="4" name="Čuvar mesta za sadržaj 3">
            <a:extLst>
              <a:ext uri="{FF2B5EF4-FFF2-40B4-BE49-F238E27FC236}">
                <a16:creationId xmlns:a16="http://schemas.microsoft.com/office/drawing/2014/main" id="{8DD5DFCB-E260-4EB2-A854-B04483FCAC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r-Latn-RS"/>
              <a:t>Kliknite da biste uredili stilove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5" name="Čuvar mesta za tekst 4">
            <a:extLst>
              <a:ext uri="{FF2B5EF4-FFF2-40B4-BE49-F238E27FC236}">
                <a16:creationId xmlns:a16="http://schemas.microsoft.com/office/drawing/2014/main" id="{559A1F05-A2C7-4C50-9F16-5E5E0821FD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Latn-RS"/>
              <a:t>Kliknite da biste uredili stilove teksta mastera</a:t>
            </a:r>
          </a:p>
        </p:txBody>
      </p:sp>
      <p:sp>
        <p:nvSpPr>
          <p:cNvPr id="6" name="Čuvar mesta za sadržaj 5">
            <a:extLst>
              <a:ext uri="{FF2B5EF4-FFF2-40B4-BE49-F238E27FC236}">
                <a16:creationId xmlns:a16="http://schemas.microsoft.com/office/drawing/2014/main" id="{32C26728-18C3-49D8-83D9-4DE46CAB5A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r-Latn-RS"/>
              <a:t>Kliknite da biste uredili stilove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7" name="Čuvar mesta za datum 6">
            <a:extLst>
              <a:ext uri="{FF2B5EF4-FFF2-40B4-BE49-F238E27FC236}">
                <a16:creationId xmlns:a16="http://schemas.microsoft.com/office/drawing/2014/main" id="{2EE057CC-2BD8-491C-8D29-DDB71A0D28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05DBE-86BC-41BF-8146-5C62D8A8B3B7}" type="datetimeFigureOut">
              <a:rPr lang="sr-Latn-RS" smtClean="0"/>
              <a:t>8.12.2019.</a:t>
            </a:fld>
            <a:endParaRPr lang="sr-Latn-RS"/>
          </a:p>
        </p:txBody>
      </p:sp>
      <p:sp>
        <p:nvSpPr>
          <p:cNvPr id="8" name="Čuvar mesta za podnožje 7">
            <a:extLst>
              <a:ext uri="{FF2B5EF4-FFF2-40B4-BE49-F238E27FC236}">
                <a16:creationId xmlns:a16="http://schemas.microsoft.com/office/drawing/2014/main" id="{B301C62D-93E7-4CDD-A3DD-5C8D9477C3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9" name="Čuvar mesta za broj slajda 8">
            <a:extLst>
              <a:ext uri="{FF2B5EF4-FFF2-40B4-BE49-F238E27FC236}">
                <a16:creationId xmlns:a16="http://schemas.microsoft.com/office/drawing/2014/main" id="{AB31EC5B-D400-411E-AD67-28B1885EB2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4AFDB-D996-4833-8207-DC26CC107112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5492379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F6AFAF5-421C-4575-9D2F-0D7B7601E1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datum 2">
            <a:extLst>
              <a:ext uri="{FF2B5EF4-FFF2-40B4-BE49-F238E27FC236}">
                <a16:creationId xmlns:a16="http://schemas.microsoft.com/office/drawing/2014/main" id="{9FCAC253-BE20-48FA-80A1-B59ADBDAC2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05DBE-86BC-41BF-8146-5C62D8A8B3B7}" type="datetimeFigureOut">
              <a:rPr lang="sr-Latn-RS" smtClean="0"/>
              <a:t>8.12.2019.</a:t>
            </a:fld>
            <a:endParaRPr lang="sr-Latn-RS"/>
          </a:p>
        </p:txBody>
      </p:sp>
      <p:sp>
        <p:nvSpPr>
          <p:cNvPr id="4" name="Čuvar mesta za podnožje 3">
            <a:extLst>
              <a:ext uri="{FF2B5EF4-FFF2-40B4-BE49-F238E27FC236}">
                <a16:creationId xmlns:a16="http://schemas.microsoft.com/office/drawing/2014/main" id="{07B28D59-68BE-4B78-8B28-CE6E97E385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5" name="Čuvar mesta za broj slajda 4">
            <a:extLst>
              <a:ext uri="{FF2B5EF4-FFF2-40B4-BE49-F238E27FC236}">
                <a16:creationId xmlns:a16="http://schemas.microsoft.com/office/drawing/2014/main" id="{9BE1F5E1-92B8-493E-A36B-ECD53421B8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4AFDB-D996-4833-8207-DC26CC107112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97353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Čuvar mesta za datum 1">
            <a:extLst>
              <a:ext uri="{FF2B5EF4-FFF2-40B4-BE49-F238E27FC236}">
                <a16:creationId xmlns:a16="http://schemas.microsoft.com/office/drawing/2014/main" id="{F031DBC7-7586-4D7D-9FBE-E7C5A5017C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05DBE-86BC-41BF-8146-5C62D8A8B3B7}" type="datetimeFigureOut">
              <a:rPr lang="sr-Latn-RS" smtClean="0"/>
              <a:t>8.12.2019.</a:t>
            </a:fld>
            <a:endParaRPr lang="sr-Latn-RS"/>
          </a:p>
        </p:txBody>
      </p:sp>
      <p:sp>
        <p:nvSpPr>
          <p:cNvPr id="3" name="Čuvar mesta za podnožje 2">
            <a:extLst>
              <a:ext uri="{FF2B5EF4-FFF2-40B4-BE49-F238E27FC236}">
                <a16:creationId xmlns:a16="http://schemas.microsoft.com/office/drawing/2014/main" id="{E0E7E177-1EB3-4B7C-8FAF-0810A5F73D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Čuvar mesta za broj slajda 3">
            <a:extLst>
              <a:ext uri="{FF2B5EF4-FFF2-40B4-BE49-F238E27FC236}">
                <a16:creationId xmlns:a16="http://schemas.microsoft.com/office/drawing/2014/main" id="{7A54EFA1-0D40-496C-8B42-4DA8C100E2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4AFDB-D996-4833-8207-DC26CC107112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6705186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a nat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9DBAD4C-8014-412B-8E28-7BFFDBE425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5B84EB03-12F9-45B5-B9E6-791235EEA4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r-Latn-RS"/>
              <a:t>Kliknite da biste uredili stilove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tekst 3">
            <a:extLst>
              <a:ext uri="{FF2B5EF4-FFF2-40B4-BE49-F238E27FC236}">
                <a16:creationId xmlns:a16="http://schemas.microsoft.com/office/drawing/2014/main" id="{104723F4-9F2E-45B7-ACA0-DCAA0D8339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r-Latn-RS"/>
              <a:t>Kliknite da biste uredili stilove teksta mastera</a:t>
            </a:r>
          </a:p>
        </p:txBody>
      </p:sp>
      <p:sp>
        <p:nvSpPr>
          <p:cNvPr id="5" name="Čuvar mesta za datum 4">
            <a:extLst>
              <a:ext uri="{FF2B5EF4-FFF2-40B4-BE49-F238E27FC236}">
                <a16:creationId xmlns:a16="http://schemas.microsoft.com/office/drawing/2014/main" id="{D366B99E-7385-4B3F-854B-AF6491BF7D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05DBE-86BC-41BF-8146-5C62D8A8B3B7}" type="datetimeFigureOut">
              <a:rPr lang="sr-Latn-RS" smtClean="0"/>
              <a:t>8.12.2019.</a:t>
            </a:fld>
            <a:endParaRPr lang="sr-Latn-RS"/>
          </a:p>
        </p:txBody>
      </p:sp>
      <p:sp>
        <p:nvSpPr>
          <p:cNvPr id="6" name="Čuvar mesta za podnožje 5">
            <a:extLst>
              <a:ext uri="{FF2B5EF4-FFF2-40B4-BE49-F238E27FC236}">
                <a16:creationId xmlns:a16="http://schemas.microsoft.com/office/drawing/2014/main" id="{98DB237A-CC69-4F57-8B9A-7D60CFE24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Čuvar mesta za broj slajda 6">
            <a:extLst>
              <a:ext uri="{FF2B5EF4-FFF2-40B4-BE49-F238E27FC236}">
                <a16:creationId xmlns:a16="http://schemas.microsoft.com/office/drawing/2014/main" id="{94AE63A5-F224-4771-B3DE-7DDDA50A51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4AFDB-D996-4833-8207-DC26CC107112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274948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a nat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A96CD55-B5D1-409E-82CA-EA72DC6F39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sliku 2">
            <a:extLst>
              <a:ext uri="{FF2B5EF4-FFF2-40B4-BE49-F238E27FC236}">
                <a16:creationId xmlns:a16="http://schemas.microsoft.com/office/drawing/2014/main" id="{8F490B6B-1AE0-44A7-96D3-034A2CCA77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RS"/>
          </a:p>
        </p:txBody>
      </p:sp>
      <p:sp>
        <p:nvSpPr>
          <p:cNvPr id="4" name="Čuvar mesta za tekst 3">
            <a:extLst>
              <a:ext uri="{FF2B5EF4-FFF2-40B4-BE49-F238E27FC236}">
                <a16:creationId xmlns:a16="http://schemas.microsoft.com/office/drawing/2014/main" id="{0153023C-E36D-460B-816A-149A434F37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r-Latn-RS"/>
              <a:t>Kliknite da biste uredili stilove teksta mastera</a:t>
            </a:r>
          </a:p>
        </p:txBody>
      </p:sp>
      <p:sp>
        <p:nvSpPr>
          <p:cNvPr id="5" name="Čuvar mesta za datum 4">
            <a:extLst>
              <a:ext uri="{FF2B5EF4-FFF2-40B4-BE49-F238E27FC236}">
                <a16:creationId xmlns:a16="http://schemas.microsoft.com/office/drawing/2014/main" id="{6E2A003E-577B-49C6-AEFD-4A90C4EFA5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05DBE-86BC-41BF-8146-5C62D8A8B3B7}" type="datetimeFigureOut">
              <a:rPr lang="sr-Latn-RS" smtClean="0"/>
              <a:t>8.12.2019.</a:t>
            </a:fld>
            <a:endParaRPr lang="sr-Latn-RS"/>
          </a:p>
        </p:txBody>
      </p:sp>
      <p:sp>
        <p:nvSpPr>
          <p:cNvPr id="6" name="Čuvar mesta za podnožje 5">
            <a:extLst>
              <a:ext uri="{FF2B5EF4-FFF2-40B4-BE49-F238E27FC236}">
                <a16:creationId xmlns:a16="http://schemas.microsoft.com/office/drawing/2014/main" id="{C8B1BB7F-40B0-490F-A0F1-C2B967A6B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Čuvar mesta za broj slajda 6">
            <a:extLst>
              <a:ext uri="{FF2B5EF4-FFF2-40B4-BE49-F238E27FC236}">
                <a16:creationId xmlns:a16="http://schemas.microsoft.com/office/drawing/2014/main" id="{749CA08F-043E-467F-AA32-4599116F53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4AFDB-D996-4833-8207-DC26CC107112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720695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40000"/>
                <a:lumOff val="6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Čuvar mesta za naslov 1">
            <a:extLst>
              <a:ext uri="{FF2B5EF4-FFF2-40B4-BE49-F238E27FC236}">
                <a16:creationId xmlns:a16="http://schemas.microsoft.com/office/drawing/2014/main" id="{5404D556-A1E0-410C-A777-51AD8019ED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tekst 2">
            <a:extLst>
              <a:ext uri="{FF2B5EF4-FFF2-40B4-BE49-F238E27FC236}">
                <a16:creationId xmlns:a16="http://schemas.microsoft.com/office/drawing/2014/main" id="{E1EA588C-51B0-4CEE-BF1E-854399F9E4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r-Latn-RS"/>
              <a:t>Kliknite da biste uredili stilove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datum 3">
            <a:extLst>
              <a:ext uri="{FF2B5EF4-FFF2-40B4-BE49-F238E27FC236}">
                <a16:creationId xmlns:a16="http://schemas.microsoft.com/office/drawing/2014/main" id="{AFAAADD2-8A39-415D-8346-1E77483648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205DBE-86BC-41BF-8146-5C62D8A8B3B7}" type="datetimeFigureOut">
              <a:rPr lang="sr-Latn-RS" smtClean="0"/>
              <a:t>8.12.2019.</a:t>
            </a:fld>
            <a:endParaRPr lang="sr-Latn-RS"/>
          </a:p>
        </p:txBody>
      </p:sp>
      <p:sp>
        <p:nvSpPr>
          <p:cNvPr id="5" name="Čuvar mesta za podnožje 4">
            <a:extLst>
              <a:ext uri="{FF2B5EF4-FFF2-40B4-BE49-F238E27FC236}">
                <a16:creationId xmlns:a16="http://schemas.microsoft.com/office/drawing/2014/main" id="{85059E8C-F897-4A1F-8D6C-0C46AB3671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RS"/>
          </a:p>
        </p:txBody>
      </p:sp>
      <p:sp>
        <p:nvSpPr>
          <p:cNvPr id="6" name="Čuvar mesta za broj slajda 5">
            <a:extLst>
              <a:ext uri="{FF2B5EF4-FFF2-40B4-BE49-F238E27FC236}">
                <a16:creationId xmlns:a16="http://schemas.microsoft.com/office/drawing/2014/main" id="{06BF0B38-99D6-4D1D-9FED-2DA38785C1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4AFDB-D996-4833-8207-DC26CC107112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7388348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E347FAD-FA31-44C2-9E58-2D63F720833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/>
              <a:t>Doziranje lekova kod pacijenata sa povećanim </a:t>
            </a:r>
            <a:r>
              <a:rPr lang="sr-Latn-RS" dirty="0" err="1"/>
              <a:t>renalnim</a:t>
            </a:r>
            <a:r>
              <a:rPr lang="sr-Latn-RS" dirty="0"/>
              <a:t> </a:t>
            </a:r>
            <a:r>
              <a:rPr lang="sr-Latn-RS" dirty="0" err="1"/>
              <a:t>klirensom</a:t>
            </a:r>
            <a:endParaRPr lang="sr-Latn-RS" dirty="0"/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ABCC36DD-AD7C-4CF4-9D4B-E525794A828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RS" dirty="0"/>
              <a:t>prof. dr Slobodan Janković, prim.</a:t>
            </a:r>
          </a:p>
          <a:p>
            <a:r>
              <a:rPr lang="sr-Latn-RS" dirty="0"/>
              <a:t>Fakultet medicinskih nauka, Univerzitet u Kragujevcu</a:t>
            </a:r>
          </a:p>
        </p:txBody>
      </p:sp>
    </p:spTree>
    <p:extLst>
      <p:ext uri="{BB962C8B-B14F-4D97-AF65-F5344CB8AC3E}">
        <p14:creationId xmlns:p14="http://schemas.microsoft.com/office/powerpoint/2010/main" val="1292761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537EB5D-EA6B-44D6-BF45-256B32EAB8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Pitanje 4: Šta pratiti ako se doza prilagodi povećanom bubrežnom </a:t>
            </a:r>
            <a:r>
              <a:rPr lang="sr-Latn-RS" dirty="0" err="1"/>
              <a:t>klirensu</a:t>
            </a:r>
            <a:r>
              <a:rPr lang="sr-Latn-RS" dirty="0"/>
              <a:t>?</a:t>
            </a: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3EB15235-7F7F-49C9-83F4-ED8A745AD9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Beta-</a:t>
            </a:r>
            <a:r>
              <a:rPr lang="sr-Latn-RS" dirty="0" err="1"/>
              <a:t>laktami</a:t>
            </a:r>
            <a:r>
              <a:rPr lang="sr-Latn-RS" dirty="0"/>
              <a:t> mogu biti </a:t>
            </a:r>
            <a:r>
              <a:rPr lang="sr-Latn-RS" dirty="0" err="1"/>
              <a:t>neurotoksični</a:t>
            </a:r>
            <a:r>
              <a:rPr lang="sr-Latn-RS" dirty="0"/>
              <a:t> ako se </a:t>
            </a:r>
            <a:r>
              <a:rPr lang="sr-Latn-RS" dirty="0" err="1"/>
              <a:t>predoziraju</a:t>
            </a:r>
            <a:endParaRPr lang="sr-Latn-RS" dirty="0"/>
          </a:p>
          <a:p>
            <a:r>
              <a:rPr lang="sr-Latn-RS" dirty="0" err="1"/>
              <a:t>Karbapenemi</a:t>
            </a:r>
            <a:r>
              <a:rPr lang="sr-Latn-RS" dirty="0"/>
              <a:t> mogu oštetiti jetru</a:t>
            </a:r>
          </a:p>
          <a:p>
            <a:r>
              <a:rPr lang="sr-Latn-RS" dirty="0" err="1"/>
              <a:t>Fluorohinoloni</a:t>
            </a:r>
            <a:r>
              <a:rPr lang="sr-Latn-RS" dirty="0"/>
              <a:t> mogu produžiti QT interval</a:t>
            </a:r>
          </a:p>
          <a:p>
            <a:r>
              <a:rPr lang="sr-Latn-RS" dirty="0"/>
              <a:t>Nema jasnih preporuka u literaturi šta pratiti, ali na osnovu opšte-medicinskog znanja:</a:t>
            </a:r>
          </a:p>
          <a:p>
            <a:pPr lvl="2"/>
            <a:r>
              <a:rPr lang="sr-Latn-RS" dirty="0"/>
              <a:t>Meriti serumski nivo </a:t>
            </a:r>
            <a:r>
              <a:rPr lang="sr-Latn-RS" dirty="0" err="1"/>
              <a:t>kreatinina</a:t>
            </a:r>
            <a:r>
              <a:rPr lang="sr-Latn-RS" dirty="0"/>
              <a:t> kod kritično obolelih svakodnevno</a:t>
            </a:r>
          </a:p>
          <a:p>
            <a:pPr lvl="2"/>
            <a:r>
              <a:rPr lang="sr-Latn-RS" dirty="0"/>
              <a:t>Meriti AST, ALT, </a:t>
            </a:r>
            <a:r>
              <a:rPr lang="sr-Latn-RS" dirty="0" err="1"/>
              <a:t>bilirubin</a:t>
            </a:r>
            <a:r>
              <a:rPr lang="sr-Latn-RS" dirty="0"/>
              <a:t> i AP na 3 dana</a:t>
            </a:r>
          </a:p>
          <a:p>
            <a:pPr lvl="2"/>
            <a:r>
              <a:rPr lang="sr-Latn-RS" dirty="0"/>
              <a:t>Meriti krvnu sliku sa formulom na 4-5 dana</a:t>
            </a:r>
          </a:p>
          <a:p>
            <a:pPr lvl="2"/>
            <a:r>
              <a:rPr lang="sr-Latn-RS" dirty="0"/>
              <a:t>Monitoring EKG-a i QT-intervala kada se uspostavi ravnotežno stanje</a:t>
            </a:r>
          </a:p>
          <a:p>
            <a:pPr lvl="2"/>
            <a:r>
              <a:rPr lang="sr-Latn-RS" dirty="0"/>
              <a:t>Pratiti pojavu </a:t>
            </a:r>
            <a:r>
              <a:rPr lang="sr-Latn-RS" dirty="0" err="1"/>
              <a:t>epi</a:t>
            </a:r>
            <a:r>
              <a:rPr lang="sr-Latn-RS" dirty="0"/>
              <a:t>-napada</a:t>
            </a:r>
          </a:p>
        </p:txBody>
      </p:sp>
    </p:spTree>
    <p:extLst>
      <p:ext uri="{BB962C8B-B14F-4D97-AF65-F5344CB8AC3E}">
        <p14:creationId xmlns:p14="http://schemas.microsoft.com/office/powerpoint/2010/main" val="21336275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0BBEAC9-F970-45A4-B6A2-AEC5CC5153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Popuštanje funkcije bubrega posle epizode povećanog </a:t>
            </a:r>
            <a:r>
              <a:rPr lang="sr-Latn-RS" dirty="0" err="1"/>
              <a:t>renalnog</a:t>
            </a:r>
            <a:r>
              <a:rPr lang="sr-Latn-RS" dirty="0"/>
              <a:t> </a:t>
            </a:r>
            <a:r>
              <a:rPr lang="sr-Latn-RS" dirty="0" err="1"/>
              <a:t>klirensa</a:t>
            </a:r>
            <a:endParaRPr lang="sr-Latn-RS" dirty="0"/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01577D41-CE0A-4F90-AB77-64D386432C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257800" cy="4813714"/>
          </a:xfrm>
        </p:spPr>
        <p:txBody>
          <a:bodyPr>
            <a:normAutofit fontScale="85000" lnSpcReduction="20000"/>
          </a:bodyPr>
          <a:lstStyle/>
          <a:p>
            <a:r>
              <a:rPr lang="sr-Latn-RS" dirty="0"/>
              <a:t>Koncentracija </a:t>
            </a:r>
            <a:r>
              <a:rPr lang="sr-Latn-RS" dirty="0" err="1"/>
              <a:t>kreatinina</a:t>
            </a:r>
            <a:r>
              <a:rPr lang="sr-Latn-RS" dirty="0"/>
              <a:t> u serumu raste, a </a:t>
            </a:r>
            <a:r>
              <a:rPr lang="sr-Latn-RS" dirty="0" err="1"/>
              <a:t>diureza</a:t>
            </a:r>
            <a:r>
              <a:rPr lang="sr-Latn-RS" dirty="0"/>
              <a:t> opada ili prestaje</a:t>
            </a:r>
          </a:p>
          <a:p>
            <a:r>
              <a:rPr lang="sr-Latn-RS" dirty="0"/>
              <a:t>Kada već dođe do akutne insuficijencije bubrega, eliminacija antibiotika će drastično opasti, što zahteva pažljivo prilagođavanje doze. </a:t>
            </a:r>
          </a:p>
          <a:p>
            <a:r>
              <a:rPr lang="sr-Latn-RS" dirty="0"/>
              <a:t>Doza se ne mora mnogo prilagođavati kod antibiotika sa velikom terapijskom širinom, koji imaju značajan </a:t>
            </a:r>
            <a:r>
              <a:rPr lang="sr-Latn-RS" dirty="0" err="1"/>
              <a:t>ekstrarenalni</a:t>
            </a:r>
            <a:r>
              <a:rPr lang="sr-Latn-RS" dirty="0"/>
              <a:t> </a:t>
            </a:r>
            <a:r>
              <a:rPr lang="sr-Latn-RS" dirty="0" err="1"/>
              <a:t>klirens</a:t>
            </a:r>
            <a:r>
              <a:rPr lang="sr-Latn-RS" dirty="0"/>
              <a:t>, npr. </a:t>
            </a:r>
            <a:r>
              <a:rPr lang="sr-Latn-RS" dirty="0" err="1"/>
              <a:t>ciprofloksacin</a:t>
            </a:r>
            <a:r>
              <a:rPr lang="sr-Latn-RS" dirty="0"/>
              <a:t>, </a:t>
            </a:r>
            <a:r>
              <a:rPr lang="sr-Latn-RS" dirty="0" err="1"/>
              <a:t>ceftriakson</a:t>
            </a:r>
            <a:endParaRPr lang="sr-Latn-RS" dirty="0"/>
          </a:p>
          <a:p>
            <a:r>
              <a:rPr lang="sr-Latn-RS" dirty="0"/>
              <a:t>Nedavna studija je pokazala da se doza </a:t>
            </a:r>
            <a:r>
              <a:rPr lang="sr-Latn-RS" dirty="0" err="1"/>
              <a:t>kolistina</a:t>
            </a:r>
            <a:r>
              <a:rPr lang="sr-Latn-RS" dirty="0"/>
              <a:t> ne prilagođava oslabljenoj funkciji bubrega čak u 43% slučajeva, i da se oštećenje bubrežne funkcije javlja u 18%</a:t>
            </a:r>
          </a:p>
          <a:p>
            <a:endParaRPr lang="sr-Latn-RS" dirty="0"/>
          </a:p>
        </p:txBody>
      </p:sp>
      <p:sp>
        <p:nvSpPr>
          <p:cNvPr id="4" name="Okvir za tekst 3">
            <a:extLst>
              <a:ext uri="{FF2B5EF4-FFF2-40B4-BE49-F238E27FC236}">
                <a16:creationId xmlns:a16="http://schemas.microsoft.com/office/drawing/2014/main" id="{E989AC7E-F373-4141-992F-81594294EB0D}"/>
              </a:ext>
            </a:extLst>
          </p:cNvPr>
          <p:cNvSpPr txBox="1"/>
          <p:nvPr/>
        </p:nvSpPr>
        <p:spPr>
          <a:xfrm>
            <a:off x="6891131" y="5292546"/>
            <a:ext cx="4839979" cy="1200329"/>
          </a:xfrm>
          <a:prstGeom prst="rect">
            <a:avLst/>
          </a:prstGeom>
          <a:noFill/>
          <a:ln w="9525">
            <a:solidFill>
              <a:srgbClr val="FF0000"/>
            </a:solidFill>
          </a:ln>
        </p:spPr>
        <p:txBody>
          <a:bodyPr wrap="none" rtlCol="0" anchor="ctr">
            <a:spAutoFit/>
          </a:bodyPr>
          <a:lstStyle/>
          <a:p>
            <a:r>
              <a:rPr lang="lv-LV" dirty="0"/>
              <a:t>Aitullina A, Krūmiņa A, Svirskis Š, Purviņa S. </a:t>
            </a:r>
            <a:endParaRPr lang="sr-Latn-RS" dirty="0"/>
          </a:p>
          <a:p>
            <a:r>
              <a:rPr lang="lv-LV" dirty="0"/>
              <a:t>Colistin Use in Patients with Extreme Renal </a:t>
            </a:r>
            <a:endParaRPr lang="sr-Latn-RS" dirty="0"/>
          </a:p>
          <a:p>
            <a:r>
              <a:rPr lang="lv-LV" dirty="0"/>
              <a:t>Function: From Dialysis to Augmented Clearance. </a:t>
            </a:r>
            <a:endParaRPr lang="sr-Latn-RS" dirty="0"/>
          </a:p>
          <a:p>
            <a:r>
              <a:rPr lang="lv-LV" dirty="0"/>
              <a:t>Medicina. 2019 Feb;55(2):33.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3164591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8DF994E-5FCC-4A19-AC14-F17CA3C25A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Zaključak</a:t>
            </a: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241950E0-11DE-45CF-AC54-7C35386752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Neophodno je identifikovati kritično obolele pacijente sa povećanim </a:t>
            </a:r>
            <a:r>
              <a:rPr lang="sr-Latn-RS" dirty="0" err="1"/>
              <a:t>renalnim</a:t>
            </a:r>
            <a:r>
              <a:rPr lang="sr-Latn-RS" dirty="0"/>
              <a:t> </a:t>
            </a:r>
            <a:r>
              <a:rPr lang="sr-Latn-RS" dirty="0" err="1"/>
              <a:t>klirensom</a:t>
            </a:r>
            <a:endParaRPr lang="sr-Latn-RS" dirty="0"/>
          </a:p>
          <a:p>
            <a:r>
              <a:rPr lang="sr-Latn-RS" dirty="0"/>
              <a:t>Prilagoditi </a:t>
            </a:r>
            <a:r>
              <a:rPr lang="sr-Latn-RS" dirty="0" err="1"/>
              <a:t>dozni</a:t>
            </a:r>
            <a:r>
              <a:rPr lang="sr-Latn-RS" dirty="0"/>
              <a:t> režim lekova koji se izlučuju preko bubrega u velikoj meri pomoću </a:t>
            </a:r>
            <a:r>
              <a:rPr lang="sr-Latn-RS" dirty="0" err="1"/>
              <a:t>farmakokinetskih</a:t>
            </a:r>
            <a:r>
              <a:rPr lang="sr-Latn-RS"/>
              <a:t> kalkulatora</a:t>
            </a:r>
            <a:endParaRPr lang="sr-Latn-RS" dirty="0"/>
          </a:p>
          <a:p>
            <a:r>
              <a:rPr lang="sr-Latn-RS" dirty="0"/>
              <a:t>Pratiti </a:t>
            </a:r>
            <a:r>
              <a:rPr lang="sr-Latn-RS" dirty="0" err="1"/>
              <a:t>moguža</a:t>
            </a:r>
            <a:r>
              <a:rPr lang="sr-Latn-RS" dirty="0"/>
              <a:t> neželjena dejstva prilagođavanja</a:t>
            </a:r>
          </a:p>
        </p:txBody>
      </p:sp>
    </p:spTree>
    <p:extLst>
      <p:ext uri="{BB962C8B-B14F-4D97-AF65-F5344CB8AC3E}">
        <p14:creationId xmlns:p14="http://schemas.microsoft.com/office/powerpoint/2010/main" val="36658530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D5941B7-3729-43F4-A70E-7E0993EA70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Struktura predavanja</a:t>
            </a: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5BD25B0A-3354-40E3-8357-BD129F2077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Definicija povećanog </a:t>
            </a:r>
            <a:r>
              <a:rPr lang="sr-Latn-RS" dirty="0" err="1"/>
              <a:t>renalnog</a:t>
            </a:r>
            <a:r>
              <a:rPr lang="sr-Latn-RS" dirty="0"/>
              <a:t> </a:t>
            </a:r>
            <a:r>
              <a:rPr lang="sr-Latn-RS" dirty="0" err="1"/>
              <a:t>klirensa</a:t>
            </a:r>
            <a:endParaRPr lang="sr-Latn-RS" dirty="0"/>
          </a:p>
          <a:p>
            <a:r>
              <a:rPr lang="sr-Latn-RS" dirty="0"/>
              <a:t>Mehanizam nastanka </a:t>
            </a:r>
          </a:p>
          <a:p>
            <a:r>
              <a:rPr lang="sr-Latn-RS" dirty="0" err="1"/>
              <a:t>Prevalencija</a:t>
            </a:r>
            <a:endParaRPr lang="sr-Latn-RS" dirty="0"/>
          </a:p>
          <a:p>
            <a:r>
              <a:rPr lang="sr-Latn-RS" dirty="0"/>
              <a:t>Faktori rizika</a:t>
            </a:r>
          </a:p>
          <a:p>
            <a:r>
              <a:rPr lang="sr-Latn-RS" dirty="0"/>
              <a:t>Dijagnoza</a:t>
            </a:r>
          </a:p>
          <a:p>
            <a:r>
              <a:rPr lang="sr-Latn-RS" dirty="0"/>
              <a:t>Prilagođavanje doze</a:t>
            </a:r>
          </a:p>
          <a:p>
            <a:r>
              <a:rPr lang="sr-Latn-RS" dirty="0"/>
              <a:t>Moguća neželjena dejstva i monitoring</a:t>
            </a:r>
          </a:p>
          <a:p>
            <a:r>
              <a:rPr lang="sr-Latn-RS" dirty="0"/>
              <a:t>Zaključak </a:t>
            </a:r>
          </a:p>
        </p:txBody>
      </p:sp>
    </p:spTree>
    <p:extLst>
      <p:ext uri="{BB962C8B-B14F-4D97-AF65-F5344CB8AC3E}">
        <p14:creationId xmlns:p14="http://schemas.microsoft.com/office/powerpoint/2010/main" val="12973194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06F0F71-E573-48E4-8A29-AA4F09E5B6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Pojačani </a:t>
            </a:r>
            <a:r>
              <a:rPr lang="sr-Latn-RS" dirty="0" err="1"/>
              <a:t>renalni</a:t>
            </a:r>
            <a:r>
              <a:rPr lang="sr-Latn-RS" dirty="0"/>
              <a:t> </a:t>
            </a:r>
            <a:r>
              <a:rPr lang="sr-Latn-RS" dirty="0" err="1"/>
              <a:t>klirens</a:t>
            </a:r>
            <a:r>
              <a:rPr lang="sr-Latn-RS" dirty="0"/>
              <a:t> - definicija</a:t>
            </a: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1DC881A5-97B7-4FB1-BA15-BAC61F253C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RS" dirty="0"/>
              <a:t>Pojačani </a:t>
            </a:r>
            <a:r>
              <a:rPr lang="sr-Latn-RS" dirty="0" err="1"/>
              <a:t>renalni</a:t>
            </a:r>
            <a:r>
              <a:rPr lang="sr-Latn-RS" dirty="0"/>
              <a:t> </a:t>
            </a:r>
            <a:r>
              <a:rPr lang="sr-Latn-RS" dirty="0" err="1"/>
              <a:t>klirens</a:t>
            </a:r>
            <a:r>
              <a:rPr lang="sr-Latn-RS" dirty="0"/>
              <a:t> </a:t>
            </a:r>
            <a:r>
              <a:rPr lang="en-US" dirty="0"/>
              <a:t>(</a:t>
            </a:r>
            <a:r>
              <a:rPr lang="sr-Latn-RS" dirty="0"/>
              <a:t>PRK</a:t>
            </a:r>
            <a:r>
              <a:rPr lang="en-US" dirty="0"/>
              <a:t>)</a:t>
            </a:r>
            <a:r>
              <a:rPr lang="sr-Latn-RS" dirty="0"/>
              <a:t> je nedavno opisan kod kritično obolelih, i karakteriše se povećanim </a:t>
            </a:r>
            <a:r>
              <a:rPr lang="sr-Latn-RS" dirty="0" err="1"/>
              <a:t>klirenskom</a:t>
            </a:r>
            <a:r>
              <a:rPr lang="sr-Latn-RS" dirty="0"/>
              <a:t> </a:t>
            </a:r>
            <a:r>
              <a:rPr lang="sr-Latn-RS" dirty="0" err="1"/>
              <a:t>kreatinina</a:t>
            </a:r>
            <a:r>
              <a:rPr lang="sr-Latn-RS" dirty="0"/>
              <a:t> i povećanom eliminacijom lekova koji se inače eliminišu preko bubrega</a:t>
            </a:r>
          </a:p>
          <a:p>
            <a:r>
              <a:rPr lang="sr-Latn-RS" dirty="0"/>
              <a:t>Pojačani </a:t>
            </a:r>
            <a:r>
              <a:rPr lang="sr-Latn-RS" dirty="0" err="1"/>
              <a:t>renalni</a:t>
            </a:r>
            <a:r>
              <a:rPr lang="sr-Latn-RS" dirty="0"/>
              <a:t> </a:t>
            </a:r>
            <a:r>
              <a:rPr lang="sr-Latn-RS" dirty="0" err="1"/>
              <a:t>klirens</a:t>
            </a:r>
            <a:r>
              <a:rPr lang="sr-Latn-RS" dirty="0"/>
              <a:t> se definiše kao </a:t>
            </a:r>
            <a:r>
              <a:rPr lang="sr-Latn-RS" dirty="0" err="1"/>
              <a:t>klirens</a:t>
            </a:r>
            <a:r>
              <a:rPr lang="sr-Latn-RS" dirty="0"/>
              <a:t> </a:t>
            </a:r>
            <a:r>
              <a:rPr lang="sr-Latn-RS" dirty="0" err="1"/>
              <a:t>kreatinina</a:t>
            </a:r>
            <a:r>
              <a:rPr lang="sr-Latn-RS" dirty="0"/>
              <a:t> veći od 130 ml/min/1.73m</a:t>
            </a:r>
            <a:r>
              <a:rPr lang="sr-Latn-RS" baseline="30000" dirty="0"/>
              <a:t>2</a:t>
            </a:r>
            <a:r>
              <a:rPr lang="sr-Latn-RS" dirty="0"/>
              <a:t> kod muškaraca i veći od 120 ml/min/1.73m</a:t>
            </a:r>
            <a:r>
              <a:rPr lang="sr-Latn-RS" baseline="30000" dirty="0"/>
              <a:t>2</a:t>
            </a:r>
            <a:r>
              <a:rPr lang="sr-Latn-RS" dirty="0"/>
              <a:t> kod žena</a:t>
            </a:r>
          </a:p>
          <a:p>
            <a:r>
              <a:rPr lang="sr-Latn-RS" dirty="0"/>
              <a:t>Tipično se javlja kod mlađih muškaraca u sepsi, sa opekotinama, sa </a:t>
            </a:r>
            <a:r>
              <a:rPr lang="sr-Latn-RS" dirty="0" err="1"/>
              <a:t>pankreatitisom</a:t>
            </a:r>
            <a:r>
              <a:rPr lang="sr-Latn-RS" dirty="0"/>
              <a:t>, sa teškom neurološkom traumom ili sa hematološkim </a:t>
            </a:r>
            <a:r>
              <a:rPr lang="sr-Latn-RS" dirty="0" err="1"/>
              <a:t>malignitetima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3401487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C9A4723-EA34-4F7E-B570-FC2DC58326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Mehanizam: nejasan</a:t>
            </a: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C06D10E8-D6C6-4D48-A4B7-B9AC595C9C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Pojačana je </a:t>
            </a:r>
            <a:r>
              <a:rPr lang="sr-Latn-RS" dirty="0" err="1"/>
              <a:t>glomerularna</a:t>
            </a:r>
            <a:r>
              <a:rPr lang="sr-Latn-RS" dirty="0"/>
              <a:t> filtracija</a:t>
            </a:r>
          </a:p>
          <a:p>
            <a:r>
              <a:rPr lang="sr-Latn-RS" dirty="0"/>
              <a:t>Povećana je </a:t>
            </a:r>
            <a:r>
              <a:rPr lang="sr-Latn-RS" dirty="0" err="1"/>
              <a:t>tubularna</a:t>
            </a:r>
            <a:r>
              <a:rPr lang="sr-Latn-RS" dirty="0"/>
              <a:t> sekrecija anjona</a:t>
            </a:r>
          </a:p>
          <a:p>
            <a:r>
              <a:rPr lang="sr-Latn-RS" dirty="0"/>
              <a:t>Smanjena je </a:t>
            </a:r>
            <a:r>
              <a:rPr lang="sr-Latn-RS" dirty="0" err="1"/>
              <a:t>tubularna</a:t>
            </a:r>
            <a:r>
              <a:rPr lang="sr-Latn-RS" dirty="0"/>
              <a:t> sekrecija katjona</a:t>
            </a:r>
          </a:p>
          <a:p>
            <a:r>
              <a:rPr lang="sr-Latn-RS" dirty="0"/>
              <a:t>Sumnja se na smanjeno lučenje </a:t>
            </a:r>
            <a:r>
              <a:rPr lang="sr-Latn-RS" dirty="0" err="1"/>
              <a:t>antidiuretskog</a:t>
            </a:r>
            <a:r>
              <a:rPr lang="sr-Latn-RS" dirty="0"/>
              <a:t> hormona</a:t>
            </a:r>
          </a:p>
          <a:p>
            <a:r>
              <a:rPr lang="sr-Latn-RS" dirty="0"/>
              <a:t>Povećano opterećenje tečnošću</a:t>
            </a:r>
          </a:p>
          <a:p>
            <a:r>
              <a:rPr lang="sr-Latn-RS" dirty="0"/>
              <a:t>Povećana </a:t>
            </a:r>
            <a:r>
              <a:rPr lang="sr-Latn-RS" dirty="0" err="1"/>
              <a:t>propustljivost</a:t>
            </a:r>
            <a:r>
              <a:rPr lang="sr-Latn-RS" dirty="0"/>
              <a:t> kapilara</a:t>
            </a:r>
          </a:p>
          <a:p>
            <a:r>
              <a:rPr lang="sr-Latn-RS" dirty="0"/>
              <a:t>Ubrzan krvotok</a:t>
            </a:r>
          </a:p>
        </p:txBody>
      </p:sp>
    </p:spTree>
    <p:extLst>
      <p:ext uri="{BB962C8B-B14F-4D97-AF65-F5344CB8AC3E}">
        <p14:creationId xmlns:p14="http://schemas.microsoft.com/office/powerpoint/2010/main" val="28532833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B1CCE5A-0FCE-4E27-B1AD-E4ED37BDDA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err="1"/>
              <a:t>Prevalencija</a:t>
            </a:r>
            <a:r>
              <a:rPr lang="sr-Latn-RS" dirty="0"/>
              <a:t> povećanog </a:t>
            </a:r>
            <a:r>
              <a:rPr lang="sr-Latn-RS" dirty="0" err="1"/>
              <a:t>renalnog</a:t>
            </a:r>
            <a:r>
              <a:rPr lang="sr-Latn-RS" dirty="0"/>
              <a:t> </a:t>
            </a:r>
            <a:r>
              <a:rPr lang="sr-Latn-RS" dirty="0" err="1"/>
              <a:t>klirensa</a:t>
            </a:r>
            <a:endParaRPr lang="sr-Latn-RS" dirty="0"/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F8A0ACF3-E592-472D-AAFF-904D978D01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104861" cy="4351338"/>
          </a:xfrm>
        </p:spPr>
        <p:txBody>
          <a:bodyPr/>
          <a:lstStyle/>
          <a:p>
            <a:r>
              <a:rPr lang="sr-Latn-RS" dirty="0"/>
              <a:t>14-80% kritično obolelih pacijenata</a:t>
            </a:r>
          </a:p>
          <a:p>
            <a:r>
              <a:rPr lang="sr-Latn-RS" dirty="0"/>
              <a:t>Javlja se obično odmah posle nastanka traume</a:t>
            </a:r>
          </a:p>
          <a:p>
            <a:r>
              <a:rPr lang="sr-Latn-RS" dirty="0"/>
              <a:t>Traje nedelju-dve</a:t>
            </a:r>
          </a:p>
        </p:txBody>
      </p:sp>
      <p:sp>
        <p:nvSpPr>
          <p:cNvPr id="4" name="Okvir za tekst 3">
            <a:extLst>
              <a:ext uri="{FF2B5EF4-FFF2-40B4-BE49-F238E27FC236}">
                <a16:creationId xmlns:a16="http://schemas.microsoft.com/office/drawing/2014/main" id="{EB848769-B63A-42F0-AF6D-8E87971E9AB4}"/>
              </a:ext>
            </a:extLst>
          </p:cNvPr>
          <p:cNvSpPr txBox="1"/>
          <p:nvPr/>
        </p:nvSpPr>
        <p:spPr>
          <a:xfrm>
            <a:off x="7527235" y="5292546"/>
            <a:ext cx="3950825" cy="1200329"/>
          </a:xfrm>
          <a:prstGeom prst="rect">
            <a:avLst/>
          </a:prstGeom>
          <a:noFill/>
          <a:ln w="9525">
            <a:solidFill>
              <a:srgbClr val="FF0000"/>
            </a:solidFill>
          </a:ln>
        </p:spPr>
        <p:txBody>
          <a:bodyPr wrap="none" rtlCol="0" anchor="ctr">
            <a:spAutoFit/>
          </a:bodyPr>
          <a:lstStyle/>
          <a:p>
            <a:r>
              <a:rPr lang="en-US" dirty="0"/>
              <a:t>Mahmoud SH, Shen C. Augmented </a:t>
            </a:r>
            <a:endParaRPr lang="sr-Latn-RS" dirty="0"/>
          </a:p>
          <a:p>
            <a:r>
              <a:rPr lang="en-US" dirty="0"/>
              <a:t>renal clearance in critical illness: an </a:t>
            </a:r>
            <a:endParaRPr lang="sr-Latn-RS" dirty="0"/>
          </a:p>
          <a:p>
            <a:r>
              <a:rPr lang="en-US" dirty="0"/>
              <a:t>important consideration in drug dosing. </a:t>
            </a:r>
            <a:endParaRPr lang="sr-Latn-RS" dirty="0"/>
          </a:p>
          <a:p>
            <a:r>
              <a:rPr lang="en-US" dirty="0"/>
              <a:t>Pharmaceutics. 2017 Sep;9(3):36..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4602780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4A62260-5B1F-41F1-A91A-0B9D20E29C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Šta radimo kada smo suočeni sa pacijentom koji bi mogao imati povećan </a:t>
            </a:r>
            <a:r>
              <a:rPr lang="sr-Latn-RS" dirty="0" err="1"/>
              <a:t>renalni</a:t>
            </a:r>
            <a:r>
              <a:rPr lang="sr-Latn-RS" dirty="0"/>
              <a:t> </a:t>
            </a:r>
            <a:r>
              <a:rPr lang="sr-Latn-RS" dirty="0" err="1"/>
              <a:t>klirens</a:t>
            </a:r>
            <a:r>
              <a:rPr lang="sr-Latn-RS" dirty="0"/>
              <a:t>? </a:t>
            </a: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96EFBFC0-3A9F-41D4-9964-35E588E5E7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887817" cy="4351338"/>
          </a:xfrm>
        </p:spPr>
        <p:txBody>
          <a:bodyPr/>
          <a:lstStyle/>
          <a:p>
            <a:r>
              <a:rPr lang="sr-Latn-RS" dirty="0"/>
              <a:t>Treba da odgovorimo na 4 pitanja:</a:t>
            </a:r>
          </a:p>
          <a:p>
            <a:pPr lvl="1"/>
            <a:r>
              <a:rPr lang="sr-Latn-RS" dirty="0"/>
              <a:t>Da li pacijent ima faktore rizika za PRK</a:t>
            </a:r>
            <a:r>
              <a:rPr lang="en-US" dirty="0"/>
              <a:t>?</a:t>
            </a:r>
          </a:p>
          <a:p>
            <a:pPr lvl="1"/>
            <a:r>
              <a:rPr lang="sr-Latn-RS" dirty="0"/>
              <a:t>Da li ima dokaza za povećan </a:t>
            </a:r>
            <a:r>
              <a:rPr lang="sr-Latn-RS" dirty="0" err="1"/>
              <a:t>renalni</a:t>
            </a:r>
            <a:r>
              <a:rPr lang="sr-Latn-RS" dirty="0"/>
              <a:t> </a:t>
            </a:r>
            <a:r>
              <a:rPr lang="sr-Latn-RS" dirty="0" err="1"/>
              <a:t>klirens</a:t>
            </a:r>
            <a:r>
              <a:rPr lang="sr-Latn-RS" dirty="0"/>
              <a:t> na osnovu laboratorijskih rezultata ili na osnovu kliničkih skorova?</a:t>
            </a:r>
            <a:endParaRPr lang="en-US" dirty="0"/>
          </a:p>
          <a:p>
            <a:pPr lvl="1"/>
            <a:r>
              <a:rPr lang="sr-Latn-RS" dirty="0"/>
              <a:t>Kako povećan </a:t>
            </a:r>
            <a:r>
              <a:rPr lang="sr-Latn-RS" dirty="0" err="1"/>
              <a:t>renalni</a:t>
            </a:r>
            <a:r>
              <a:rPr lang="sr-Latn-RS" dirty="0"/>
              <a:t> </a:t>
            </a:r>
            <a:r>
              <a:rPr lang="sr-Latn-RS" dirty="0" err="1"/>
              <a:t>klirens</a:t>
            </a:r>
            <a:r>
              <a:rPr lang="sr-Latn-RS" dirty="0"/>
              <a:t> utiče na doziranje lekova koji se eliminišu preko bubrega?</a:t>
            </a:r>
            <a:endParaRPr lang="en-US" dirty="0"/>
          </a:p>
          <a:p>
            <a:pPr lvl="1"/>
            <a:r>
              <a:rPr lang="sr-Latn-RS" dirty="0"/>
              <a:t>Ako se doza prilagodi povećanom </a:t>
            </a:r>
            <a:r>
              <a:rPr lang="sr-Latn-RS" dirty="0" err="1"/>
              <a:t>renalnom</a:t>
            </a:r>
            <a:r>
              <a:rPr lang="sr-Latn-RS" dirty="0"/>
              <a:t> </a:t>
            </a:r>
            <a:r>
              <a:rPr lang="sr-Latn-RS" dirty="0" err="1"/>
              <a:t>klirensu</a:t>
            </a:r>
            <a:r>
              <a:rPr lang="sr-Latn-RS" dirty="0"/>
              <a:t>, koja neželjena dejstva treba očekivati i šta treba pratiti da bi se ona sprečila? </a:t>
            </a:r>
          </a:p>
        </p:txBody>
      </p:sp>
      <p:sp>
        <p:nvSpPr>
          <p:cNvPr id="4" name="Okvir za tekst 3">
            <a:extLst>
              <a:ext uri="{FF2B5EF4-FFF2-40B4-BE49-F238E27FC236}">
                <a16:creationId xmlns:a16="http://schemas.microsoft.com/office/drawing/2014/main" id="{8D6C0142-6A35-4266-8C60-6A0BD4B2FCA7}"/>
              </a:ext>
            </a:extLst>
          </p:cNvPr>
          <p:cNvSpPr txBox="1"/>
          <p:nvPr/>
        </p:nvSpPr>
        <p:spPr>
          <a:xfrm>
            <a:off x="8428383" y="5015547"/>
            <a:ext cx="3352393" cy="1477328"/>
          </a:xfrm>
          <a:prstGeom prst="rect">
            <a:avLst/>
          </a:prstGeom>
          <a:noFill/>
          <a:ln w="9525">
            <a:solidFill>
              <a:srgbClr val="FF0000"/>
            </a:solidFill>
          </a:ln>
        </p:spPr>
        <p:txBody>
          <a:bodyPr wrap="none" rtlCol="0" anchor="ctr">
            <a:spAutoFit/>
          </a:bodyPr>
          <a:lstStyle/>
          <a:p>
            <a:r>
              <a:rPr lang="en-US" dirty="0"/>
              <a:t>Cook AM, Hatton‐</a:t>
            </a:r>
            <a:r>
              <a:rPr lang="en-US" dirty="0" err="1"/>
              <a:t>Kolpek</a:t>
            </a:r>
            <a:r>
              <a:rPr lang="en-US" dirty="0"/>
              <a:t> J. </a:t>
            </a:r>
            <a:endParaRPr lang="sr-Latn-RS" dirty="0"/>
          </a:p>
          <a:p>
            <a:r>
              <a:rPr lang="en-US" dirty="0"/>
              <a:t>Augmented Renal Clearance. </a:t>
            </a:r>
            <a:endParaRPr lang="sr-Latn-RS" dirty="0"/>
          </a:p>
          <a:p>
            <a:r>
              <a:rPr lang="en-US" dirty="0"/>
              <a:t>Pharmacotherapy: The Journal of </a:t>
            </a:r>
            <a:endParaRPr lang="sr-Latn-RS" dirty="0"/>
          </a:p>
          <a:p>
            <a:r>
              <a:rPr lang="en-US" dirty="0"/>
              <a:t>Human Pharmacology and Drug </a:t>
            </a:r>
            <a:endParaRPr lang="sr-Latn-RS" dirty="0"/>
          </a:p>
          <a:p>
            <a:r>
              <a:rPr lang="en-US" dirty="0"/>
              <a:t>Therapy. 2019 Mar;39(3):346-54.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7196669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6BA65CA-0F65-4485-9EBF-FE2A536B83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Pitanje 1: Faktori rizika</a:t>
            </a: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C3E93FFA-C75E-4F45-AA21-1B7A7488CC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Neurološka trauma</a:t>
            </a:r>
          </a:p>
          <a:p>
            <a:r>
              <a:rPr lang="sr-Latn-RS" dirty="0"/>
              <a:t>Opekotine</a:t>
            </a:r>
          </a:p>
          <a:p>
            <a:r>
              <a:rPr lang="sr-Latn-RS" dirty="0"/>
              <a:t>Sepsa</a:t>
            </a:r>
          </a:p>
          <a:p>
            <a:r>
              <a:rPr lang="sr-Latn-RS" dirty="0"/>
              <a:t>Trauma uopšte</a:t>
            </a:r>
          </a:p>
          <a:p>
            <a:r>
              <a:rPr lang="sr-Latn-RS" dirty="0"/>
              <a:t>Mlađi od 50 godina</a:t>
            </a:r>
          </a:p>
        </p:txBody>
      </p:sp>
    </p:spTree>
    <p:extLst>
      <p:ext uri="{BB962C8B-B14F-4D97-AF65-F5344CB8AC3E}">
        <p14:creationId xmlns:p14="http://schemas.microsoft.com/office/powerpoint/2010/main" val="36562257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24853D7-25B9-4CD6-A525-712C790F58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Pitanje 2: dijagnoza</a:t>
            </a: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479EE672-3770-4E07-99BC-B058A77383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7007087" cy="4853471"/>
          </a:xfrm>
        </p:spPr>
        <p:txBody>
          <a:bodyPr>
            <a:normAutofit/>
          </a:bodyPr>
          <a:lstStyle/>
          <a:p>
            <a:r>
              <a:rPr lang="sr-Latn-RS" dirty="0"/>
              <a:t>Formule za procenu </a:t>
            </a:r>
            <a:r>
              <a:rPr lang="sr-Latn-RS" dirty="0" err="1"/>
              <a:t>klirensa</a:t>
            </a:r>
            <a:r>
              <a:rPr lang="sr-Latn-RS" dirty="0"/>
              <a:t> (</a:t>
            </a:r>
            <a:r>
              <a:rPr lang="sr-Latn-RS" dirty="0" err="1"/>
              <a:t>Kokroft-Golt</a:t>
            </a:r>
            <a:r>
              <a:rPr lang="sr-Latn-RS" dirty="0"/>
              <a:t> i druge) nisu od koristi</a:t>
            </a:r>
          </a:p>
          <a:p>
            <a:r>
              <a:rPr lang="sr-Latn-RS" dirty="0"/>
              <a:t>Direktno merenje </a:t>
            </a:r>
            <a:r>
              <a:rPr lang="sr-Latn-RS" dirty="0" err="1"/>
              <a:t>klirensa</a:t>
            </a:r>
            <a:r>
              <a:rPr lang="sr-Latn-RS" dirty="0"/>
              <a:t> </a:t>
            </a:r>
            <a:r>
              <a:rPr lang="sr-Latn-RS" dirty="0" err="1"/>
              <a:t>kreatinina</a:t>
            </a:r>
            <a:r>
              <a:rPr lang="sr-Latn-RS" dirty="0"/>
              <a:t> je najsigurniji metod za postavljanje dijagnoze</a:t>
            </a:r>
          </a:p>
          <a:p>
            <a:r>
              <a:rPr lang="sr-Latn-RS" b="1" dirty="0">
                <a:solidFill>
                  <a:srgbClr val="FF0000"/>
                </a:solidFill>
              </a:rPr>
              <a:t>ARCTIC skor </a:t>
            </a:r>
            <a:r>
              <a:rPr lang="sr-Latn-RS" dirty="0"/>
              <a:t>najpouzdaniji za dijagnozu, kada je veći od 5 (senzitivnost 0.843, specifičnost 0.682)</a:t>
            </a:r>
          </a:p>
          <a:p>
            <a:pPr lvl="2"/>
            <a:r>
              <a:rPr lang="sr-Latn-RS" dirty="0"/>
              <a:t>Manje od 56 godina – 4 poena</a:t>
            </a:r>
          </a:p>
          <a:p>
            <a:pPr lvl="2"/>
            <a:r>
              <a:rPr lang="sr-Latn-RS" dirty="0"/>
              <a:t>Starost od 56 do 75 godina – 3 poena</a:t>
            </a:r>
          </a:p>
          <a:p>
            <a:pPr lvl="2"/>
            <a:r>
              <a:rPr lang="sr-Latn-RS" dirty="0"/>
              <a:t>Serumski </a:t>
            </a:r>
            <a:r>
              <a:rPr lang="sr-Latn-RS" dirty="0" err="1"/>
              <a:t>kreatinin</a:t>
            </a:r>
            <a:r>
              <a:rPr lang="sr-Latn-RS" dirty="0"/>
              <a:t> manji od 62 </a:t>
            </a:r>
            <a:r>
              <a:rPr lang="sr-Latn-RS" dirty="0" err="1"/>
              <a:t>mikromola</a:t>
            </a:r>
            <a:r>
              <a:rPr lang="sr-Latn-RS" dirty="0"/>
              <a:t>/litru – 3 poena</a:t>
            </a:r>
          </a:p>
          <a:p>
            <a:pPr lvl="2"/>
            <a:r>
              <a:rPr lang="sr-Latn-RS" dirty="0"/>
              <a:t>Muški pol – 2 poena</a:t>
            </a:r>
          </a:p>
        </p:txBody>
      </p:sp>
      <p:sp>
        <p:nvSpPr>
          <p:cNvPr id="4" name="Okvir za tekst 3">
            <a:extLst>
              <a:ext uri="{FF2B5EF4-FFF2-40B4-BE49-F238E27FC236}">
                <a16:creationId xmlns:a16="http://schemas.microsoft.com/office/drawing/2014/main" id="{3119F1C9-08A2-4B38-AAAB-21669CBAEB21}"/>
              </a:ext>
            </a:extLst>
          </p:cNvPr>
          <p:cNvSpPr txBox="1"/>
          <p:nvPr/>
        </p:nvSpPr>
        <p:spPr>
          <a:xfrm>
            <a:off x="7845287" y="4093772"/>
            <a:ext cx="4146200" cy="2585323"/>
          </a:xfrm>
          <a:prstGeom prst="rect">
            <a:avLst/>
          </a:prstGeom>
          <a:noFill/>
          <a:ln w="9525">
            <a:solidFill>
              <a:srgbClr val="FF0000"/>
            </a:solidFill>
          </a:ln>
        </p:spPr>
        <p:txBody>
          <a:bodyPr wrap="none" rtlCol="0" anchor="ctr">
            <a:spAutoFit/>
          </a:bodyPr>
          <a:lstStyle/>
          <a:p>
            <a:r>
              <a:rPr lang="en-US" dirty="0"/>
              <a:t>Barletta JF, </a:t>
            </a:r>
            <a:r>
              <a:rPr lang="en-US" dirty="0" err="1"/>
              <a:t>Mangram</a:t>
            </a:r>
            <a:r>
              <a:rPr lang="en-US" dirty="0"/>
              <a:t> AJ, Byrne M, </a:t>
            </a:r>
            <a:endParaRPr lang="sr-Latn-RS" dirty="0"/>
          </a:p>
          <a:p>
            <a:r>
              <a:rPr lang="en-US" dirty="0"/>
              <a:t>Sucher JF, Hollingworth AK, Ali-Osman FR, </a:t>
            </a:r>
            <a:endParaRPr lang="sr-Latn-RS" dirty="0"/>
          </a:p>
          <a:p>
            <a:r>
              <a:rPr lang="en-US" dirty="0" err="1"/>
              <a:t>Shirah</a:t>
            </a:r>
            <a:r>
              <a:rPr lang="en-US" dirty="0"/>
              <a:t> GR, Haley M, </a:t>
            </a:r>
            <a:r>
              <a:rPr lang="en-US" dirty="0" err="1"/>
              <a:t>Dzandu</a:t>
            </a:r>
            <a:r>
              <a:rPr lang="en-US" dirty="0"/>
              <a:t> JK. </a:t>
            </a:r>
            <a:endParaRPr lang="sr-Latn-RS" dirty="0"/>
          </a:p>
          <a:p>
            <a:r>
              <a:rPr lang="en-US" dirty="0"/>
              <a:t>Identifying augmented renal clearance in </a:t>
            </a:r>
            <a:endParaRPr lang="sr-Latn-RS" dirty="0"/>
          </a:p>
          <a:p>
            <a:r>
              <a:rPr lang="en-US" dirty="0"/>
              <a:t>trauma patients: Validation of the </a:t>
            </a:r>
            <a:endParaRPr lang="sr-Latn-RS" dirty="0"/>
          </a:p>
          <a:p>
            <a:r>
              <a:rPr lang="en-US" dirty="0"/>
              <a:t>Augmented Renal Clearance in Trauma </a:t>
            </a:r>
            <a:endParaRPr lang="sr-Latn-RS" dirty="0"/>
          </a:p>
          <a:p>
            <a:r>
              <a:rPr lang="en-US" dirty="0"/>
              <a:t>Intensive Care scoring system. Journal of </a:t>
            </a:r>
            <a:endParaRPr lang="sr-Latn-RS" dirty="0"/>
          </a:p>
          <a:p>
            <a:r>
              <a:rPr lang="en-US" dirty="0"/>
              <a:t>Trauma and Acute Care Surgery. 2017 </a:t>
            </a:r>
            <a:endParaRPr lang="sr-Latn-RS" dirty="0"/>
          </a:p>
          <a:p>
            <a:r>
              <a:rPr lang="en-US" dirty="0"/>
              <a:t>Apr 1;82(4):665-71.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4077390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3993F43-76B3-4F84-B8FE-B265B22EA3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Pitanje 3: Kako dozirati lekove kod povećanog </a:t>
            </a:r>
            <a:r>
              <a:rPr lang="sr-Latn-RS" dirty="0" err="1"/>
              <a:t>renalnog</a:t>
            </a:r>
            <a:r>
              <a:rPr lang="sr-Latn-RS" dirty="0"/>
              <a:t> </a:t>
            </a:r>
            <a:r>
              <a:rPr lang="sr-Latn-RS" dirty="0" err="1"/>
              <a:t>klirensa</a:t>
            </a:r>
            <a:r>
              <a:rPr lang="sr-Latn-RS" dirty="0"/>
              <a:t>?</a:t>
            </a: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60B021AA-3C4D-4558-8A66-6F81B9EC85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Koristiti </a:t>
            </a:r>
            <a:r>
              <a:rPr lang="sr-Latn-RS" dirty="0" err="1"/>
              <a:t>farmakokinetske</a:t>
            </a:r>
            <a:r>
              <a:rPr lang="sr-Latn-RS" dirty="0"/>
              <a:t> kalkulatore sa </a:t>
            </a:r>
            <a:r>
              <a:rPr lang="sr-Latn-RS" dirty="0" err="1"/>
              <a:t>Bajezijanskom</a:t>
            </a:r>
            <a:r>
              <a:rPr lang="sr-Latn-RS" dirty="0"/>
              <a:t> procenom</a:t>
            </a:r>
          </a:p>
          <a:p>
            <a:r>
              <a:rPr lang="sr-Latn-RS" dirty="0"/>
              <a:t>Uračunati povećani </a:t>
            </a:r>
            <a:r>
              <a:rPr lang="sr-Latn-RS" dirty="0" err="1"/>
              <a:t>klirens</a:t>
            </a:r>
            <a:endParaRPr lang="sr-Latn-RS" dirty="0"/>
          </a:p>
          <a:p>
            <a:r>
              <a:rPr lang="sr-Latn-RS" dirty="0"/>
              <a:t>Meriti koncentraciju leka u serumu kad god je to moguće</a:t>
            </a:r>
          </a:p>
          <a:p>
            <a:r>
              <a:rPr lang="sr-Latn-RS" dirty="0"/>
              <a:t>Od značaja za </a:t>
            </a:r>
            <a:r>
              <a:rPr lang="sr-Latn-RS" dirty="0" err="1"/>
              <a:t>hidrosolubilne</a:t>
            </a:r>
            <a:r>
              <a:rPr lang="sr-Latn-RS" dirty="0"/>
              <a:t> lekove koji se eliminišu u velikom procentu preko bubrega: beta-</a:t>
            </a:r>
            <a:r>
              <a:rPr lang="sr-Latn-RS" dirty="0" err="1"/>
              <a:t>laktami</a:t>
            </a:r>
            <a:r>
              <a:rPr lang="sr-Latn-RS" dirty="0"/>
              <a:t>, </a:t>
            </a:r>
            <a:r>
              <a:rPr lang="sr-Latn-RS" dirty="0" err="1"/>
              <a:t>vankomicin</a:t>
            </a:r>
            <a:r>
              <a:rPr lang="sr-Latn-RS" dirty="0"/>
              <a:t>, </a:t>
            </a:r>
            <a:r>
              <a:rPr lang="sr-Latn-RS" dirty="0" err="1"/>
              <a:t>kolistin</a:t>
            </a:r>
            <a:r>
              <a:rPr lang="sr-Latn-RS" dirty="0"/>
              <a:t>, </a:t>
            </a:r>
            <a:r>
              <a:rPr lang="sr-Latn-RS" dirty="0" err="1"/>
              <a:t>levetiracetam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7033031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402</TotalTime>
  <Words>769</Words>
  <Application>Microsoft Office PowerPoint</Application>
  <PresentationFormat>Široki ekran</PresentationFormat>
  <Paragraphs>94</Paragraphs>
  <Slides>12</Slides>
  <Notes>0</Notes>
  <HiddenSlides>0</HiddenSlides>
  <MMClips>0</MMClips>
  <ScaleCrop>false</ScaleCrop>
  <HeadingPairs>
    <vt:vector size="6" baseType="variant">
      <vt:variant>
        <vt:lpstr>Korišćeni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Tema Office</vt:lpstr>
      <vt:lpstr>Doziranje lekova kod pacijenata sa povećanim renalnim klirensom</vt:lpstr>
      <vt:lpstr>Struktura predavanja</vt:lpstr>
      <vt:lpstr>Pojačani renalni klirens - definicija</vt:lpstr>
      <vt:lpstr>Mehanizam: nejasan</vt:lpstr>
      <vt:lpstr>Prevalencija povećanog renalnog klirensa</vt:lpstr>
      <vt:lpstr>Šta radimo kada smo suočeni sa pacijentom koji bi mogao imati povećan renalni klirens? </vt:lpstr>
      <vt:lpstr>Pitanje 1: Faktori rizika</vt:lpstr>
      <vt:lpstr>Pitanje 2: dijagnoza</vt:lpstr>
      <vt:lpstr>Pitanje 3: Kako dozirati lekove kod povećanog renalnog klirensa?</vt:lpstr>
      <vt:lpstr>Pitanje 4: Šta pratiti ako se doza prilagodi povećanom bubrežnom klirensu?</vt:lpstr>
      <vt:lpstr>Popuštanje funkcije bubrega posle epizode povećanog renalnog klirensa</vt:lpstr>
      <vt:lpstr>Zaključak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prezentacija</dc:title>
  <dc:creator>Windows korisnik</dc:creator>
  <cp:lastModifiedBy>Windows korisnik</cp:lastModifiedBy>
  <cp:revision>50</cp:revision>
  <dcterms:created xsi:type="dcterms:W3CDTF">2019-11-23T15:43:36Z</dcterms:created>
  <dcterms:modified xsi:type="dcterms:W3CDTF">2019-12-08T17:19:40Z</dcterms:modified>
</cp:coreProperties>
</file>