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3.xml" ContentType="application/vnd.openxmlformats-officedocument.drawingml.char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notesSlides/notesSlide8.xml" ContentType="application/vnd.openxmlformats-officedocument.presentationml.notesSlide+xml"/>
  <Override PartName="/ppt/notesSlides/_rels/notesSlide8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presProps" Target="presProps.xml"/>
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scatterChart>
        <c:scatterStyle val="lineMarker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CEFTAZIDIM</c:v>
                </c:pt>
              </c:strCache>
            </c:strRef>
          </c:tx>
          <c:spPr>
            <a:solidFill>
              <a:srgbClr val="ed7d31"/>
            </a:solidFill>
            <a:ln cap="rnd" w="19080">
              <a:solidFill>
                <a:srgbClr val="ed7d31"/>
              </a:solidFill>
              <a:round/>
            </a:ln>
          </c:spPr>
          <c:marker>
            <c:symbol val="circle"/>
            <c:size val="5"/>
            <c:spPr>
              <a:solidFill>
                <a:srgbClr val="ed7d31"/>
              </a:solidFill>
            </c:spPr>
          </c:marker>
          <c:dLbls>
            <c:txPr>
              <a:bodyPr wrap="square"/>
              <a:lstStyle/>
              <a:p>
                <a:pPr>
                  <a:defRPr b="0" sz="1800" spc="-1" strike="noStrike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1</c:f>
              <c:numCache>
                <c:formatCode>General</c:formatCode>
                <c:ptCount val="7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75"/>
                <c:pt idx="0">
                  <c:v>132.656855097602</c:v>
                </c:pt>
                <c:pt idx="1">
                  <c:v>96.4296161954771</c:v>
                </c:pt>
                <c:pt idx="2">
                  <c:v>70.0956680509693</c:v>
                </c:pt>
                <c:pt idx="3">
                  <c:v>50.9532535061789</c:v>
                </c:pt>
                <c:pt idx="4">
                  <c:v>37.0384378243904</c:v>
                </c:pt>
                <c:pt idx="5">
                  <c:v>26.9236168855218</c:v>
                </c:pt>
                <c:pt idx="6">
                  <c:v>19.5710507455854</c:v>
                </c:pt>
                <c:pt idx="7">
                  <c:v>14.2263956924841</c:v>
                </c:pt>
                <c:pt idx="8">
                  <c:v>10.3413116153093</c:v>
                </c:pt>
                <c:pt idx="9">
                  <c:v>74.9710565705695</c:v>
                </c:pt>
                <c:pt idx="10">
                  <c:v>54.4972229708778</c:v>
                </c:pt>
                <c:pt idx="11">
                  <c:v>39.6145852465343</c:v>
                </c:pt>
                <c:pt idx="12">
                  <c:v>28.7962446287133</c:v>
                </c:pt>
                <c:pt idx="13">
                  <c:v>20.9322828840987</c:v>
                </c:pt>
                <c:pt idx="14">
                  <c:v>15.2158891685145</c:v>
                </c:pt>
                <c:pt idx="15">
                  <c:v>11.0605844795072</c:v>
                </c:pt>
                <c:pt idx="16">
                  <c:v>8.04005126965968</c:v>
                </c:pt>
                <c:pt idx="17">
                  <c:v>5.84439498098171</c:v>
                </c:pt>
                <c:pt idx="18">
                  <c:v>71.2128116149898</c:v>
                </c:pt>
                <c:pt idx="19">
                  <c:v>51.7653165166768</c:v>
                </c:pt>
                <c:pt idx="20">
                  <c:v>37.6287346799222</c:v>
                </c:pt>
                <c:pt idx="21">
                  <c:v>27.3527096691435</c:v>
                </c:pt>
                <c:pt idx="22">
                  <c:v>19.8829626509781</c:v>
                </c:pt>
                <c:pt idx="23">
                  <c:v>14.4531276265533</c:v>
                </c:pt>
                <c:pt idx="24">
                  <c:v>10.5061253625179</c:v>
                </c:pt>
                <c:pt idx="25">
                  <c:v>7.63700930241252</c:v>
                </c:pt>
                <c:pt idx="26">
                  <c:v>5.55141967877272</c:v>
                </c:pt>
                <c:pt idx="27">
                  <c:v>70.9679609670522</c:v>
                </c:pt>
                <c:pt idx="28">
                  <c:v>51.5873320922122</c:v>
                </c:pt>
                <c:pt idx="29">
                  <c:v>37.4993559928783</c:v>
                </c:pt>
                <c:pt idx="30">
                  <c:v>27.2586629866231</c:v>
                </c:pt>
                <c:pt idx="31">
                  <c:v>19.8145991616339</c:v>
                </c:pt>
                <c:pt idx="32">
                  <c:v>14.4034335113536</c:v>
                </c:pt>
                <c:pt idx="33">
                  <c:v>10.4700022051255</c:v>
                </c:pt>
                <c:pt idx="34">
                  <c:v>7.61075101217521</c:v>
                </c:pt>
                <c:pt idx="35">
                  <c:v>5.53233226072961</c:v>
                </c:pt>
                <c:pt idx="36">
                  <c:v>70.9520088829002</c:v>
                </c:pt>
                <c:pt idx="37">
                  <c:v>51.575736360117</c:v>
                </c:pt>
                <c:pt idx="38">
                  <c:v>37.490926937368</c:v>
                </c:pt>
                <c:pt idx="39">
                  <c:v>27.2525358205061</c:v>
                </c:pt>
                <c:pt idx="40">
                  <c:v>19.8101452623115</c:v>
                </c:pt>
                <c:pt idx="41">
                  <c:v>14.4001959266701</c:v>
                </c:pt>
                <c:pt idx="42">
                  <c:v>10.4676487719146</c:v>
                </c:pt>
                <c:pt idx="43">
                  <c:v>7.60904027765569</c:v>
                </c:pt>
                <c:pt idx="44">
                  <c:v>5.53108871042074</c:v>
                </c:pt>
                <c:pt idx="45">
                  <c:v>70.9509696004194</c:v>
                </c:pt>
                <c:pt idx="46">
                  <c:v>51.5749808951193</c:v>
                </c:pt>
                <c:pt idx="47">
                  <c:v>37.4903777821832</c:v>
                </c:pt>
                <c:pt idx="48">
                  <c:v>27.252136634021</c:v>
                </c:pt>
                <c:pt idx="49">
                  <c:v>19.8098550895984</c:v>
                </c:pt>
                <c:pt idx="50">
                  <c:v>14.3999849971759</c:v>
                </c:pt>
                <c:pt idx="51">
                  <c:v>10.4674954451216</c:v>
                </c:pt>
                <c:pt idx="52">
                  <c:v>7.60892882285151</c:v>
                </c:pt>
                <c:pt idx="53">
                  <c:v>5.53100769279084</c:v>
                </c:pt>
                <c:pt idx="54">
                  <c:v>70.9509018908923</c:v>
                </c:pt>
                <c:pt idx="55">
                  <c:v>51.5749316763759</c:v>
                </c:pt>
                <c:pt idx="56">
                  <c:v>37.4903420045784</c:v>
                </c:pt>
                <c:pt idx="57">
                  <c:v>27.2521106269164</c:v>
                </c:pt>
                <c:pt idx="58">
                  <c:v>19.8098361847698</c:v>
                </c:pt>
                <c:pt idx="59">
                  <c:v>14.3999712550638</c:v>
                </c:pt>
                <c:pt idx="60">
                  <c:v>10.4674854558407</c:v>
                </c:pt>
                <c:pt idx="61">
                  <c:v>7.60892156154169</c:v>
                </c:pt>
                <c:pt idx="62">
                  <c:v>5.53100241447094</c:v>
                </c:pt>
                <c:pt idx="63">
                  <c:v>70.9508974795988</c:v>
                </c:pt>
                <c:pt idx="64">
                  <c:v>51.5749284697618</c:v>
                </c:pt>
                <c:pt idx="65">
                  <c:v>37.490339673658</c:v>
                </c:pt>
                <c:pt idx="66">
                  <c:v>27.2521089325467</c:v>
                </c:pt>
                <c:pt idx="67">
                  <c:v>19.8098349531153</c:v>
                </c:pt>
                <c:pt idx="68">
                  <c:v>14.3999703597616</c:v>
                </c:pt>
                <c:pt idx="69">
                  <c:v>10.4674848050364</c:v>
                </c:pt>
                <c:pt idx="70">
                  <c:v>7.60892108846544</c:v>
                </c:pt>
                <c:pt idx="71">
                  <c:v>5.531002070587</c:v>
                </c:pt>
                <c:pt idx="72">
                  <c:v>70.9508971922019</c:v>
                </c:pt>
                <c:pt idx="73">
                  <c:v>51.57492826085</c:v>
                </c:pt>
                <c:pt idx="74">
                  <c:v>37.4903395217979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MIC (mg/L) of the drug given every 8 hours</c:v>
                </c:pt>
              </c:strCache>
            </c:strRef>
          </c:tx>
          <c:spPr>
            <a:solidFill>
              <a:srgbClr val="a5a5a5"/>
            </a:solidFill>
            <a:ln cap="rnd" w="19080">
              <a:solidFill>
                <a:srgbClr val="a5a5a5"/>
              </a:solidFill>
              <a:round/>
            </a:ln>
          </c:spPr>
          <c:marker>
            <c:symbol val="circle"/>
            <c:size val="5"/>
            <c:spPr>
              <a:solidFill>
                <a:srgbClr val="a5a5a5"/>
              </a:solidFill>
            </c:spPr>
          </c:marker>
          <c:dLbls>
            <c:txPr>
              <a:bodyPr wrap="square"/>
              <a:lstStyle/>
              <a:p>
                <a:pPr>
                  <a:defRPr b="0" sz="1800" spc="-1" strike="noStrike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3</c:f>
              <c:numCache>
                <c:formatCode>General</c:formatCode>
                <c:ptCount val="75"/>
                <c:pt idx="0">
                  <c:v>1</c:v>
                </c:pt>
                <c:pt idx="1">
                  <c:v>75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75"/>
                <c:pt idx="0">
                  <c:v>16</c:v>
                </c:pt>
                <c:pt idx="1">
                  <c:v>16</c:v>
                </c:pt>
              </c:numCache>
            </c:numRef>
          </c:yVal>
          <c:smooth val="1"/>
        </c:ser>
        <c:axId val="50920361"/>
        <c:axId val="59531598"/>
      </c:scatterChart>
      <c:valAx>
        <c:axId val="50920361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title>
          <c:tx>
            <c:rich>
              <a:bodyPr rot="0"/>
              <a:lstStyle/>
              <a:p>
                <a:pPr>
                  <a:defRPr b="0" lang="sr-Latn-RS" sz="1800" spc="-1" strike="noStrike">
                    <a:solidFill>
                      <a:srgbClr val="595959"/>
                    </a:solidFill>
                    <a:latin typeface="Calibri"/>
                    <a:ea typeface="DejaVu Sans"/>
                  </a:defRPr>
                </a:pPr>
                <a:r>
                  <a:rPr b="0" lang="sr-Latn-RS" sz="1800" spc="-1" strike="noStrike">
                    <a:solidFill>
                      <a:srgbClr val="595959"/>
                    </a:solidFill>
                    <a:latin typeface="Calibri"/>
                    <a:ea typeface="DejaVu Sans"/>
                  </a:rPr>
                  <a:t>Time from beginning of administration of a drug by intermittent i.v. infusion (h)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lstStyle/>
          <a:p>
            <a:pPr>
              <a:defRPr b="0" sz="1800" spc="-1" strike="noStrike">
                <a:solidFill>
                  <a:srgbClr val="595959"/>
                </a:solidFill>
                <a:latin typeface="Calibri"/>
                <a:ea typeface="DejaVu Sans"/>
              </a:defRPr>
            </a:pPr>
          </a:p>
        </c:txPr>
        <c:crossAx val="59531598"/>
        <c:crosses val="autoZero"/>
        <c:crossBetween val="midCat"/>
      </c:valAx>
      <c:valAx>
        <c:axId val="59531598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title>
          <c:tx>
            <c:rich>
              <a:bodyPr rot="-5400000"/>
              <a:lstStyle/>
              <a:p>
                <a:pPr>
                  <a:defRPr b="0" lang="sr-Latn-RS" sz="1800" spc="-1" strike="noStrike">
                    <a:solidFill>
                      <a:srgbClr val="595959"/>
                    </a:solidFill>
                    <a:latin typeface="Calibri"/>
                    <a:ea typeface="DejaVu Sans"/>
                  </a:defRPr>
                </a:pPr>
                <a:r>
                  <a:rPr b="0" lang="sr-Latn-RS" sz="1800" spc="-1" strike="noStrike">
                    <a:solidFill>
                      <a:srgbClr val="595959"/>
                    </a:solidFill>
                    <a:latin typeface="Calibri"/>
                    <a:ea typeface="DejaVu Sans"/>
                  </a:rPr>
                  <a:t>Plasma concentration of free drug (mg/L)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none"/>
        <c:minorTickMark val="none"/>
        <c:tickLblPos val="nextTo"/>
        <c:spPr>
          <a:ln w="9360">
            <a:solidFill>
              <a:srgbClr val="bfbfbf"/>
            </a:solidFill>
            <a:round/>
          </a:ln>
        </c:spPr>
        <c:txPr>
          <a:bodyPr/>
          <a:lstStyle/>
          <a:p>
            <a:pPr>
              <a:defRPr b="0" sz="1800" spc="-1" strike="noStrike">
                <a:solidFill>
                  <a:srgbClr val="595959"/>
                </a:solidFill>
                <a:latin typeface="Calibri"/>
                <a:ea typeface="DejaVu Sans"/>
              </a:defRPr>
            </a:pPr>
          </a:p>
        </c:txPr>
        <c:crossAx val="50920361"/>
        <c:crosses val="autoZero"/>
        <c:crossBetween val="midCat"/>
      </c:valAx>
      <c:spPr>
        <a:noFill/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/>
        <a:lstStyle/>
        <a:p>
          <a:pPr>
            <a:defRPr b="0" sz="1800" spc="-1" strike="noStrike">
              <a:solidFill>
                <a:srgbClr val="595959"/>
              </a:solidFill>
              <a:latin typeface="Calibri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4BA0AF-A0ED-474D-82C1-6C4E3F5C0B5E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FE9C46A9-7FDE-4C29-9255-DD942CE58013}">
      <dgm:prSet phldrT="[Tekst]"/>
      <dgm:spPr/>
      <dgm:t>
        <a:bodyPr/>
        <a:lstStyle/>
        <a:p>
          <a:r>
            <a:rPr lang="sr-Latn-RS" dirty="0"/>
            <a:t>Postaviti dijagnozu infekcije i izabrati antibiotik</a:t>
          </a:r>
        </a:p>
      </dgm:t>
    </dgm:pt>
    <dgm:pt modelId="{EA43F88D-6D07-4728-B532-48EF7B91E06E}" type="parTrans" cxnId="{E52B4AAB-8866-42BC-8093-708C5AEA718B}">
      <dgm:prSet/>
      <dgm:spPr/>
      <dgm:t>
        <a:bodyPr/>
        <a:lstStyle/>
        <a:p>
          <a:endParaRPr lang="sr-Latn-RS"/>
        </a:p>
      </dgm:t>
    </dgm:pt>
    <dgm:pt modelId="{858947B8-A691-4EB8-A30B-6B227969BB98}" type="sibTrans" cxnId="{E52B4AAB-8866-42BC-8093-708C5AEA718B}">
      <dgm:prSet/>
      <dgm:spPr/>
      <dgm:t>
        <a:bodyPr/>
        <a:lstStyle/>
        <a:p>
          <a:endParaRPr lang="sr-Latn-RS"/>
        </a:p>
      </dgm:t>
    </dgm:pt>
    <dgm:pt modelId="{720FC269-249D-4F42-A46E-2483781D8420}">
      <dgm:prSet phldrT="[Tekst]"/>
      <dgm:spPr/>
      <dgm:t>
        <a:bodyPr/>
        <a:lstStyle/>
        <a:p>
          <a:r>
            <a:rPr lang="en-US" dirty="0" err="1"/>
            <a:t>Odrediti</a:t>
          </a:r>
          <a:r>
            <a:rPr lang="en-US" dirty="0"/>
            <a:t> </a:t>
          </a:r>
          <a:r>
            <a:rPr lang="en-US" dirty="0" err="1"/>
            <a:t>karakteristike</a:t>
          </a:r>
          <a:r>
            <a:rPr lang="en-US" dirty="0"/>
            <a:t> </a:t>
          </a:r>
          <a:r>
            <a:rPr lang="en-US" dirty="0" err="1"/>
            <a:t>pacijenta</a:t>
          </a:r>
          <a:r>
            <a:rPr lang="en-US" dirty="0"/>
            <a:t> </a:t>
          </a:r>
          <a:r>
            <a:rPr lang="en-US" dirty="0" err="1"/>
            <a:t>relevantne</a:t>
          </a:r>
          <a:r>
            <a:rPr lang="en-US" dirty="0"/>
            <a:t> za </a:t>
          </a:r>
          <a:r>
            <a:rPr lang="en-US" dirty="0" err="1"/>
            <a:t>odlučivanje</a:t>
          </a:r>
          <a:r>
            <a:rPr lang="en-US" dirty="0"/>
            <a:t> o </a:t>
          </a:r>
          <a:r>
            <a:rPr lang="sr-Latn-RS" dirty="0" err="1"/>
            <a:t>doznom</a:t>
          </a:r>
          <a:r>
            <a:rPr lang="sr-Latn-RS" dirty="0"/>
            <a:t> režimu</a:t>
          </a:r>
          <a:r>
            <a:rPr lang="en-US" dirty="0"/>
            <a:t>: pol, starost, </a:t>
          </a:r>
          <a:r>
            <a:rPr lang="en-US" dirty="0" err="1"/>
            <a:t>klirens</a:t>
          </a:r>
          <a:r>
            <a:rPr lang="en-US" dirty="0"/>
            <a:t> </a:t>
          </a:r>
          <a:r>
            <a:rPr lang="en-US" dirty="0" err="1"/>
            <a:t>kreatinina</a:t>
          </a:r>
          <a:r>
            <a:rPr lang="en-US" dirty="0"/>
            <a:t>, </a:t>
          </a:r>
          <a:r>
            <a:rPr lang="en-US" dirty="0" err="1"/>
            <a:t>nivo</a:t>
          </a:r>
          <a:r>
            <a:rPr lang="en-US" dirty="0"/>
            <a:t> </a:t>
          </a:r>
          <a:r>
            <a:rPr lang="en-US" dirty="0" err="1"/>
            <a:t>albumina</a:t>
          </a:r>
          <a:r>
            <a:rPr lang="en-US" dirty="0"/>
            <a:t> </a:t>
          </a:r>
          <a:r>
            <a:rPr lang="en-US" dirty="0" err="1"/>
            <a:t>itd</a:t>
          </a:r>
          <a:r>
            <a:rPr lang="en-US" dirty="0"/>
            <a:t>.</a:t>
          </a:r>
          <a:endParaRPr lang="sr-Latn-RS" dirty="0"/>
        </a:p>
      </dgm:t>
    </dgm:pt>
    <dgm:pt modelId="{0C251909-9E42-4076-97A6-EE29F3C7D021}" type="parTrans" cxnId="{42841999-BDCF-41A2-A333-99830B66E5C7}">
      <dgm:prSet/>
      <dgm:spPr/>
      <dgm:t>
        <a:bodyPr/>
        <a:lstStyle/>
        <a:p>
          <a:endParaRPr lang="sr-Latn-RS"/>
        </a:p>
      </dgm:t>
    </dgm:pt>
    <dgm:pt modelId="{030F2CB9-CB28-49BA-A9ED-FD43856C7A0C}" type="sibTrans" cxnId="{42841999-BDCF-41A2-A333-99830B66E5C7}">
      <dgm:prSet/>
      <dgm:spPr/>
      <dgm:t>
        <a:bodyPr/>
        <a:lstStyle/>
        <a:p>
          <a:endParaRPr lang="sr-Latn-RS"/>
        </a:p>
      </dgm:t>
    </dgm:pt>
    <dgm:pt modelId="{05B23D50-0B0E-4AEF-BA44-B3BEC80F6DE7}">
      <dgm:prSet phldrT="[Tekst]"/>
      <dgm:spPr/>
      <dgm:t>
        <a:bodyPr/>
        <a:lstStyle/>
        <a:p>
          <a:r>
            <a:rPr lang="sr-Latn-RS" dirty="0"/>
            <a:t>Izračunati udarnu i dozu održavanja</a:t>
          </a:r>
        </a:p>
      </dgm:t>
    </dgm:pt>
    <dgm:pt modelId="{B54D1393-08F3-46F0-B7C5-168FEAEAD955}" type="parTrans" cxnId="{5CDED390-0B74-4C12-94D8-B8058D309936}">
      <dgm:prSet/>
      <dgm:spPr/>
      <dgm:t>
        <a:bodyPr/>
        <a:lstStyle/>
        <a:p>
          <a:endParaRPr lang="sr-Latn-RS"/>
        </a:p>
      </dgm:t>
    </dgm:pt>
    <dgm:pt modelId="{4204349F-D585-449D-A3DF-FF236A58F159}" type="sibTrans" cxnId="{5CDED390-0B74-4C12-94D8-B8058D309936}">
      <dgm:prSet/>
      <dgm:spPr/>
      <dgm:t>
        <a:bodyPr/>
        <a:lstStyle/>
        <a:p>
          <a:endParaRPr lang="sr-Latn-RS"/>
        </a:p>
      </dgm:t>
    </dgm:pt>
    <dgm:pt modelId="{D07241DE-FB4B-4C94-894F-55D78E73E0F8}">
      <dgm:prSet/>
      <dgm:spPr/>
      <dgm:t>
        <a:bodyPr/>
        <a:lstStyle/>
        <a:p>
          <a:r>
            <a:rPr lang="sr-Latn-RS" dirty="0"/>
            <a:t>Primeniti antibiotik prema izračunatom </a:t>
          </a:r>
          <a:r>
            <a:rPr lang="sr-Latn-RS" dirty="0" err="1"/>
            <a:t>doznom</a:t>
          </a:r>
          <a:r>
            <a:rPr lang="sr-Latn-RS" dirty="0"/>
            <a:t> režimu</a:t>
          </a:r>
        </a:p>
      </dgm:t>
    </dgm:pt>
    <dgm:pt modelId="{508ACF1D-15C6-44C1-8B1C-7971FCA77795}" type="parTrans" cxnId="{1A493681-3196-404D-B379-F2FF434B2EB5}">
      <dgm:prSet/>
      <dgm:spPr/>
      <dgm:t>
        <a:bodyPr/>
        <a:lstStyle/>
        <a:p>
          <a:endParaRPr lang="sr-Latn-RS"/>
        </a:p>
      </dgm:t>
    </dgm:pt>
    <dgm:pt modelId="{93A3221E-9C89-4EB7-9A37-A57FB6CA8A7F}" type="sibTrans" cxnId="{1A493681-3196-404D-B379-F2FF434B2EB5}">
      <dgm:prSet/>
      <dgm:spPr/>
      <dgm:t>
        <a:bodyPr/>
        <a:lstStyle/>
        <a:p>
          <a:endParaRPr lang="sr-Latn-RS"/>
        </a:p>
      </dgm:t>
    </dgm:pt>
    <dgm:pt modelId="{5D3EFAA0-7C68-4550-8A48-20D4D91DE731}">
      <dgm:prSet/>
      <dgm:spPr/>
      <dgm:t>
        <a:bodyPr/>
        <a:lstStyle/>
        <a:p>
          <a:r>
            <a:rPr lang="sr-Latn-RS" dirty="0"/>
            <a:t>Izmeriti dve koncentracije antibiotika u serumu ili plazmi u </a:t>
          </a:r>
          <a:r>
            <a:rPr lang="sr-Latn-RS" dirty="0" err="1"/>
            <a:t>doznom</a:t>
          </a:r>
          <a:r>
            <a:rPr lang="sr-Latn-RS" dirty="0"/>
            <a:t> intervalu</a:t>
          </a:r>
        </a:p>
      </dgm:t>
    </dgm:pt>
    <dgm:pt modelId="{DC4C9DC5-5855-4D45-AD0F-0D3AC831232F}" type="parTrans" cxnId="{96249118-39AF-4D3B-84B0-2E0E1FB28242}">
      <dgm:prSet/>
      <dgm:spPr/>
      <dgm:t>
        <a:bodyPr/>
        <a:lstStyle/>
        <a:p>
          <a:endParaRPr lang="sr-Latn-RS"/>
        </a:p>
      </dgm:t>
    </dgm:pt>
    <dgm:pt modelId="{7E698DD0-0F9C-4F53-B91D-37DAD22805D3}" type="sibTrans" cxnId="{96249118-39AF-4D3B-84B0-2E0E1FB28242}">
      <dgm:prSet/>
      <dgm:spPr/>
      <dgm:t>
        <a:bodyPr/>
        <a:lstStyle/>
        <a:p>
          <a:endParaRPr lang="sr-Latn-RS"/>
        </a:p>
      </dgm:t>
    </dgm:pt>
    <dgm:pt modelId="{AA199E56-B7F0-4EA0-BB73-52EEB90BABA4}">
      <dgm:prSet/>
      <dgm:spPr/>
      <dgm:t>
        <a:bodyPr/>
        <a:lstStyle/>
        <a:p>
          <a:r>
            <a:rPr lang="sr-Latn-RS" dirty="0"/>
            <a:t>Korigovati dozu na osnovu </a:t>
          </a:r>
          <a:r>
            <a:rPr lang="sr-Latn-RS" dirty="0" err="1"/>
            <a:t>klirensa</a:t>
          </a:r>
          <a:r>
            <a:rPr lang="sr-Latn-RS" dirty="0"/>
            <a:t> leka izračunatog iz izmerenih koncentracija antibiotika</a:t>
          </a:r>
        </a:p>
      </dgm:t>
    </dgm:pt>
    <dgm:pt modelId="{C72B50D7-66C9-4C57-8676-683877108EFF}" type="parTrans" cxnId="{E42062F8-16A9-47A1-B733-B39CC520A1CE}">
      <dgm:prSet/>
      <dgm:spPr/>
      <dgm:t>
        <a:bodyPr/>
        <a:lstStyle/>
        <a:p>
          <a:endParaRPr lang="sr-Latn-RS"/>
        </a:p>
      </dgm:t>
    </dgm:pt>
    <dgm:pt modelId="{2D321B70-9170-4414-845F-930B6B1B6C8F}" type="sibTrans" cxnId="{E42062F8-16A9-47A1-B733-B39CC520A1CE}">
      <dgm:prSet/>
      <dgm:spPr/>
      <dgm:t>
        <a:bodyPr/>
        <a:lstStyle/>
        <a:p>
          <a:endParaRPr lang="sr-Latn-RS"/>
        </a:p>
      </dgm:t>
    </dgm:pt>
    <dgm:pt modelId="{343F12D3-7259-4558-9C0E-F19C6544298D}" type="pres">
      <dgm:prSet presAssocID="{A04BA0AF-A0ED-474D-82C1-6C4E3F5C0B5E}" presName="Name0" presStyleCnt="0">
        <dgm:presLayoutVars>
          <dgm:dir/>
          <dgm:animLvl val="lvl"/>
          <dgm:resizeHandles val="exact"/>
        </dgm:presLayoutVars>
      </dgm:prSet>
      <dgm:spPr/>
    </dgm:pt>
    <dgm:pt modelId="{1078BA66-79F5-4C45-8FE1-27CA737FE5B4}" type="pres">
      <dgm:prSet presAssocID="{AA199E56-B7F0-4EA0-BB73-52EEB90BABA4}" presName="boxAndChildren" presStyleCnt="0"/>
      <dgm:spPr/>
    </dgm:pt>
    <dgm:pt modelId="{A356DA8C-AA45-4028-8B16-E3392A62FDA9}" type="pres">
      <dgm:prSet presAssocID="{AA199E56-B7F0-4EA0-BB73-52EEB90BABA4}" presName="parentTextBox" presStyleLbl="node1" presStyleIdx="0" presStyleCnt="6"/>
      <dgm:spPr/>
    </dgm:pt>
    <dgm:pt modelId="{9EFC8637-2113-4545-BEEF-D307BCF0EC68}" type="pres">
      <dgm:prSet presAssocID="{7E698DD0-0F9C-4F53-B91D-37DAD22805D3}" presName="sp" presStyleCnt="0"/>
      <dgm:spPr/>
    </dgm:pt>
    <dgm:pt modelId="{3DB82FA8-0D77-48B5-BD50-C625DA8AFD69}" type="pres">
      <dgm:prSet presAssocID="{5D3EFAA0-7C68-4550-8A48-20D4D91DE731}" presName="arrowAndChildren" presStyleCnt="0"/>
      <dgm:spPr/>
    </dgm:pt>
    <dgm:pt modelId="{27C7B7A9-174C-4053-8115-1FB547DC7F4F}" type="pres">
      <dgm:prSet presAssocID="{5D3EFAA0-7C68-4550-8A48-20D4D91DE731}" presName="parentTextArrow" presStyleLbl="node1" presStyleIdx="1" presStyleCnt="6"/>
      <dgm:spPr/>
    </dgm:pt>
    <dgm:pt modelId="{36F10E07-84C9-4002-9E4B-825AC5C8F851}" type="pres">
      <dgm:prSet presAssocID="{93A3221E-9C89-4EB7-9A37-A57FB6CA8A7F}" presName="sp" presStyleCnt="0"/>
      <dgm:spPr/>
    </dgm:pt>
    <dgm:pt modelId="{D0F0FE44-73F8-4905-84DE-FC4ED98EDA33}" type="pres">
      <dgm:prSet presAssocID="{D07241DE-FB4B-4C94-894F-55D78E73E0F8}" presName="arrowAndChildren" presStyleCnt="0"/>
      <dgm:spPr/>
    </dgm:pt>
    <dgm:pt modelId="{203A5C88-869D-4A4F-A3A0-55D293BDC462}" type="pres">
      <dgm:prSet presAssocID="{D07241DE-FB4B-4C94-894F-55D78E73E0F8}" presName="parentTextArrow" presStyleLbl="node1" presStyleIdx="2" presStyleCnt="6"/>
      <dgm:spPr/>
    </dgm:pt>
    <dgm:pt modelId="{F597ABBB-D2EF-4374-845F-6DFDD14F837A}" type="pres">
      <dgm:prSet presAssocID="{4204349F-D585-449D-A3DF-FF236A58F159}" presName="sp" presStyleCnt="0"/>
      <dgm:spPr/>
    </dgm:pt>
    <dgm:pt modelId="{22731710-D8CD-48BF-9E93-447789C6137C}" type="pres">
      <dgm:prSet presAssocID="{05B23D50-0B0E-4AEF-BA44-B3BEC80F6DE7}" presName="arrowAndChildren" presStyleCnt="0"/>
      <dgm:spPr/>
    </dgm:pt>
    <dgm:pt modelId="{1FC7EC8F-ABC5-4100-8E83-33E903418A98}" type="pres">
      <dgm:prSet presAssocID="{05B23D50-0B0E-4AEF-BA44-B3BEC80F6DE7}" presName="parentTextArrow" presStyleLbl="node1" presStyleIdx="3" presStyleCnt="6"/>
      <dgm:spPr/>
    </dgm:pt>
    <dgm:pt modelId="{24BBE79D-BE46-4F0C-9323-6D99BF52B1D3}" type="pres">
      <dgm:prSet presAssocID="{030F2CB9-CB28-49BA-A9ED-FD43856C7A0C}" presName="sp" presStyleCnt="0"/>
      <dgm:spPr/>
    </dgm:pt>
    <dgm:pt modelId="{8FF58F2B-E5B2-4393-8693-975406EE79D0}" type="pres">
      <dgm:prSet presAssocID="{720FC269-249D-4F42-A46E-2483781D8420}" presName="arrowAndChildren" presStyleCnt="0"/>
      <dgm:spPr/>
    </dgm:pt>
    <dgm:pt modelId="{13DA1975-FEB9-41E6-96AA-2EC00DDAFA22}" type="pres">
      <dgm:prSet presAssocID="{720FC269-249D-4F42-A46E-2483781D8420}" presName="parentTextArrow" presStyleLbl="node1" presStyleIdx="4" presStyleCnt="6"/>
      <dgm:spPr/>
    </dgm:pt>
    <dgm:pt modelId="{E881C6E7-BAC8-4E3E-A0EA-41C543D0CC13}" type="pres">
      <dgm:prSet presAssocID="{858947B8-A691-4EB8-A30B-6B227969BB98}" presName="sp" presStyleCnt="0"/>
      <dgm:spPr/>
    </dgm:pt>
    <dgm:pt modelId="{B2802357-9671-4270-8D57-B191529FC83C}" type="pres">
      <dgm:prSet presAssocID="{FE9C46A9-7FDE-4C29-9255-DD942CE58013}" presName="arrowAndChildren" presStyleCnt="0"/>
      <dgm:spPr/>
    </dgm:pt>
    <dgm:pt modelId="{37F55DE6-8CCB-4236-8A17-BA9416007176}" type="pres">
      <dgm:prSet presAssocID="{FE9C46A9-7FDE-4C29-9255-DD942CE58013}" presName="parentTextArrow" presStyleLbl="node1" presStyleIdx="5" presStyleCnt="6"/>
      <dgm:spPr/>
    </dgm:pt>
  </dgm:ptLst>
  <dgm:cxnLst>
    <dgm:cxn modelId="{A3F0C708-5CC2-498F-BA8D-0A3F0FC5201D}" type="presOf" srcId="{05B23D50-0B0E-4AEF-BA44-B3BEC80F6DE7}" destId="{1FC7EC8F-ABC5-4100-8E83-33E903418A98}" srcOrd="0" destOrd="0" presId="urn:microsoft.com/office/officeart/2005/8/layout/process4"/>
    <dgm:cxn modelId="{96249118-39AF-4D3B-84B0-2E0E1FB28242}" srcId="{A04BA0AF-A0ED-474D-82C1-6C4E3F5C0B5E}" destId="{5D3EFAA0-7C68-4550-8A48-20D4D91DE731}" srcOrd="4" destOrd="0" parTransId="{DC4C9DC5-5855-4D45-AD0F-0D3AC831232F}" sibTransId="{7E698DD0-0F9C-4F53-B91D-37DAD22805D3}"/>
    <dgm:cxn modelId="{BE08451C-77A4-4352-AB57-9CBECAD064FD}" type="presOf" srcId="{720FC269-249D-4F42-A46E-2483781D8420}" destId="{13DA1975-FEB9-41E6-96AA-2EC00DDAFA22}" srcOrd="0" destOrd="0" presId="urn:microsoft.com/office/officeart/2005/8/layout/process4"/>
    <dgm:cxn modelId="{28D0A235-8BD3-4D43-8A17-366164D0A9C3}" type="presOf" srcId="{FE9C46A9-7FDE-4C29-9255-DD942CE58013}" destId="{37F55DE6-8CCB-4236-8A17-BA9416007176}" srcOrd="0" destOrd="0" presId="urn:microsoft.com/office/officeart/2005/8/layout/process4"/>
    <dgm:cxn modelId="{1A493681-3196-404D-B379-F2FF434B2EB5}" srcId="{A04BA0AF-A0ED-474D-82C1-6C4E3F5C0B5E}" destId="{D07241DE-FB4B-4C94-894F-55D78E73E0F8}" srcOrd="3" destOrd="0" parTransId="{508ACF1D-15C6-44C1-8B1C-7971FCA77795}" sibTransId="{93A3221E-9C89-4EB7-9A37-A57FB6CA8A7F}"/>
    <dgm:cxn modelId="{5CDED390-0B74-4C12-94D8-B8058D309936}" srcId="{A04BA0AF-A0ED-474D-82C1-6C4E3F5C0B5E}" destId="{05B23D50-0B0E-4AEF-BA44-B3BEC80F6DE7}" srcOrd="2" destOrd="0" parTransId="{B54D1393-08F3-46F0-B7C5-168FEAEAD955}" sibTransId="{4204349F-D585-449D-A3DF-FF236A58F159}"/>
    <dgm:cxn modelId="{42841999-BDCF-41A2-A333-99830B66E5C7}" srcId="{A04BA0AF-A0ED-474D-82C1-6C4E3F5C0B5E}" destId="{720FC269-249D-4F42-A46E-2483781D8420}" srcOrd="1" destOrd="0" parTransId="{0C251909-9E42-4076-97A6-EE29F3C7D021}" sibTransId="{030F2CB9-CB28-49BA-A9ED-FD43856C7A0C}"/>
    <dgm:cxn modelId="{E52B4AAB-8866-42BC-8093-708C5AEA718B}" srcId="{A04BA0AF-A0ED-474D-82C1-6C4E3F5C0B5E}" destId="{FE9C46A9-7FDE-4C29-9255-DD942CE58013}" srcOrd="0" destOrd="0" parTransId="{EA43F88D-6D07-4728-B532-48EF7B91E06E}" sibTransId="{858947B8-A691-4EB8-A30B-6B227969BB98}"/>
    <dgm:cxn modelId="{712F63BB-042D-4483-B49B-2666CE55A10B}" type="presOf" srcId="{D07241DE-FB4B-4C94-894F-55D78E73E0F8}" destId="{203A5C88-869D-4A4F-A3A0-55D293BDC462}" srcOrd="0" destOrd="0" presId="urn:microsoft.com/office/officeart/2005/8/layout/process4"/>
    <dgm:cxn modelId="{1CFD58CA-8C9B-4F10-A745-8A04B960BAC8}" type="presOf" srcId="{AA199E56-B7F0-4EA0-BB73-52EEB90BABA4}" destId="{A356DA8C-AA45-4028-8B16-E3392A62FDA9}" srcOrd="0" destOrd="0" presId="urn:microsoft.com/office/officeart/2005/8/layout/process4"/>
    <dgm:cxn modelId="{75443BE0-1020-4C2A-903F-2ED44523FBB5}" type="presOf" srcId="{A04BA0AF-A0ED-474D-82C1-6C4E3F5C0B5E}" destId="{343F12D3-7259-4558-9C0E-F19C6544298D}" srcOrd="0" destOrd="0" presId="urn:microsoft.com/office/officeart/2005/8/layout/process4"/>
    <dgm:cxn modelId="{A487ABED-53AB-4AB6-A436-D03BBC173048}" type="presOf" srcId="{5D3EFAA0-7C68-4550-8A48-20D4D91DE731}" destId="{27C7B7A9-174C-4053-8115-1FB547DC7F4F}" srcOrd="0" destOrd="0" presId="urn:microsoft.com/office/officeart/2005/8/layout/process4"/>
    <dgm:cxn modelId="{E42062F8-16A9-47A1-B733-B39CC520A1CE}" srcId="{A04BA0AF-A0ED-474D-82C1-6C4E3F5C0B5E}" destId="{AA199E56-B7F0-4EA0-BB73-52EEB90BABA4}" srcOrd="5" destOrd="0" parTransId="{C72B50D7-66C9-4C57-8676-683877108EFF}" sibTransId="{2D321B70-9170-4414-845F-930B6B1B6C8F}"/>
    <dgm:cxn modelId="{7B031F62-72F6-4409-B5E7-F45F5177234B}" type="presParOf" srcId="{343F12D3-7259-4558-9C0E-F19C6544298D}" destId="{1078BA66-79F5-4C45-8FE1-27CA737FE5B4}" srcOrd="0" destOrd="0" presId="urn:microsoft.com/office/officeart/2005/8/layout/process4"/>
    <dgm:cxn modelId="{1D1387A5-FB6E-4DCD-9923-AE618FB25E8B}" type="presParOf" srcId="{1078BA66-79F5-4C45-8FE1-27CA737FE5B4}" destId="{A356DA8C-AA45-4028-8B16-E3392A62FDA9}" srcOrd="0" destOrd="0" presId="urn:microsoft.com/office/officeart/2005/8/layout/process4"/>
    <dgm:cxn modelId="{106CDA0F-9FD1-48C5-9994-6CEFE7686743}" type="presParOf" srcId="{343F12D3-7259-4558-9C0E-F19C6544298D}" destId="{9EFC8637-2113-4545-BEEF-D307BCF0EC68}" srcOrd="1" destOrd="0" presId="urn:microsoft.com/office/officeart/2005/8/layout/process4"/>
    <dgm:cxn modelId="{E6FB82D2-30DF-422A-951E-D567BD0AA78B}" type="presParOf" srcId="{343F12D3-7259-4558-9C0E-F19C6544298D}" destId="{3DB82FA8-0D77-48B5-BD50-C625DA8AFD69}" srcOrd="2" destOrd="0" presId="urn:microsoft.com/office/officeart/2005/8/layout/process4"/>
    <dgm:cxn modelId="{AE379A9D-0F86-4AC3-B1D3-85D54C43BE27}" type="presParOf" srcId="{3DB82FA8-0D77-48B5-BD50-C625DA8AFD69}" destId="{27C7B7A9-174C-4053-8115-1FB547DC7F4F}" srcOrd="0" destOrd="0" presId="urn:microsoft.com/office/officeart/2005/8/layout/process4"/>
    <dgm:cxn modelId="{6E27B170-E4E3-4DE1-B8C3-FDE51EED5E88}" type="presParOf" srcId="{343F12D3-7259-4558-9C0E-F19C6544298D}" destId="{36F10E07-84C9-4002-9E4B-825AC5C8F851}" srcOrd="3" destOrd="0" presId="urn:microsoft.com/office/officeart/2005/8/layout/process4"/>
    <dgm:cxn modelId="{B6ECF33E-737D-4F29-93CB-4CC6F355E621}" type="presParOf" srcId="{343F12D3-7259-4558-9C0E-F19C6544298D}" destId="{D0F0FE44-73F8-4905-84DE-FC4ED98EDA33}" srcOrd="4" destOrd="0" presId="urn:microsoft.com/office/officeart/2005/8/layout/process4"/>
    <dgm:cxn modelId="{0696577A-A9EA-44A1-89F9-4689BFE42B13}" type="presParOf" srcId="{D0F0FE44-73F8-4905-84DE-FC4ED98EDA33}" destId="{203A5C88-869D-4A4F-A3A0-55D293BDC462}" srcOrd="0" destOrd="0" presId="urn:microsoft.com/office/officeart/2005/8/layout/process4"/>
    <dgm:cxn modelId="{8BD220DD-0A6F-433F-AD0E-88F46BB4909B}" type="presParOf" srcId="{343F12D3-7259-4558-9C0E-F19C6544298D}" destId="{F597ABBB-D2EF-4374-845F-6DFDD14F837A}" srcOrd="5" destOrd="0" presId="urn:microsoft.com/office/officeart/2005/8/layout/process4"/>
    <dgm:cxn modelId="{CA253485-8A9E-4D23-9A1B-5AC0802BB751}" type="presParOf" srcId="{343F12D3-7259-4558-9C0E-F19C6544298D}" destId="{22731710-D8CD-48BF-9E93-447789C6137C}" srcOrd="6" destOrd="0" presId="urn:microsoft.com/office/officeart/2005/8/layout/process4"/>
    <dgm:cxn modelId="{FF313E7C-4B87-407C-9F21-D6D93CBDD10E}" type="presParOf" srcId="{22731710-D8CD-48BF-9E93-447789C6137C}" destId="{1FC7EC8F-ABC5-4100-8E83-33E903418A98}" srcOrd="0" destOrd="0" presId="urn:microsoft.com/office/officeart/2005/8/layout/process4"/>
    <dgm:cxn modelId="{3009A420-289B-4A9E-8781-533BC1CA61E9}" type="presParOf" srcId="{343F12D3-7259-4558-9C0E-F19C6544298D}" destId="{24BBE79D-BE46-4F0C-9323-6D99BF52B1D3}" srcOrd="7" destOrd="0" presId="urn:microsoft.com/office/officeart/2005/8/layout/process4"/>
    <dgm:cxn modelId="{9A36F5F9-B233-4D1C-AD4A-C85BA1A680B0}" type="presParOf" srcId="{343F12D3-7259-4558-9C0E-F19C6544298D}" destId="{8FF58F2B-E5B2-4393-8693-975406EE79D0}" srcOrd="8" destOrd="0" presId="urn:microsoft.com/office/officeart/2005/8/layout/process4"/>
    <dgm:cxn modelId="{2D2CA6F6-4196-4A40-91EC-01ACFE47BE9D}" type="presParOf" srcId="{8FF58F2B-E5B2-4393-8693-975406EE79D0}" destId="{13DA1975-FEB9-41E6-96AA-2EC00DDAFA22}" srcOrd="0" destOrd="0" presId="urn:microsoft.com/office/officeart/2005/8/layout/process4"/>
    <dgm:cxn modelId="{021391EB-1D66-4E9A-B27C-DF80B4FEA66E}" type="presParOf" srcId="{343F12D3-7259-4558-9C0E-F19C6544298D}" destId="{E881C6E7-BAC8-4E3E-A0EA-41C543D0CC13}" srcOrd="9" destOrd="0" presId="urn:microsoft.com/office/officeart/2005/8/layout/process4"/>
    <dgm:cxn modelId="{33D40AC4-9BDC-4B4E-88D2-5A98D020B1B4}" type="presParOf" srcId="{343F12D3-7259-4558-9C0E-F19C6544298D}" destId="{B2802357-9671-4270-8D57-B191529FC83C}" srcOrd="10" destOrd="0" presId="urn:microsoft.com/office/officeart/2005/8/layout/process4"/>
    <dgm:cxn modelId="{BB24B345-7162-42B1-970B-67907459013E}" type="presParOf" srcId="{B2802357-9671-4270-8D57-B191529FC83C}" destId="{37F55DE6-8CCB-4236-8A17-BA94160071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6DA8C-AA45-4028-8B16-E3392A62FDA9}">
      <dsp:nvSpPr>
        <dsp:cNvPr id="0" name=""/>
        <dsp:cNvSpPr/>
      </dsp:nvSpPr>
      <dsp:spPr>
        <a:xfrm>
          <a:off x="0" y="5210546"/>
          <a:ext cx="6308034" cy="683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Korigovati dozu na osnovu </a:t>
          </a:r>
          <a:r>
            <a:rPr lang="sr-Latn-RS" sz="1600" kern="1200" dirty="0" err="1"/>
            <a:t>klirensa</a:t>
          </a:r>
          <a:r>
            <a:rPr lang="sr-Latn-RS" sz="1600" kern="1200" dirty="0"/>
            <a:t> leka izračunatog iz izmerenih koncentracija antibiotika</a:t>
          </a:r>
        </a:p>
      </dsp:txBody>
      <dsp:txXfrm>
        <a:off x="0" y="5210546"/>
        <a:ext cx="6308034" cy="683881"/>
      </dsp:txXfrm>
    </dsp:sp>
    <dsp:sp modelId="{27C7B7A9-174C-4053-8115-1FB547DC7F4F}">
      <dsp:nvSpPr>
        <dsp:cNvPr id="0" name=""/>
        <dsp:cNvSpPr/>
      </dsp:nvSpPr>
      <dsp:spPr>
        <a:xfrm rot="10800000">
          <a:off x="0" y="4168994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Izmeriti dve koncentracije antibiotika u serumu ili plazmi u </a:t>
          </a:r>
          <a:r>
            <a:rPr lang="sr-Latn-RS" sz="1600" kern="1200" dirty="0" err="1"/>
            <a:t>doznom</a:t>
          </a:r>
          <a:r>
            <a:rPr lang="sr-Latn-RS" sz="1600" kern="1200" dirty="0"/>
            <a:t> intervalu</a:t>
          </a:r>
        </a:p>
      </dsp:txBody>
      <dsp:txXfrm rot="10800000">
        <a:off x="0" y="4168994"/>
        <a:ext cx="6308034" cy="683434"/>
      </dsp:txXfrm>
    </dsp:sp>
    <dsp:sp modelId="{203A5C88-869D-4A4F-A3A0-55D293BDC462}">
      <dsp:nvSpPr>
        <dsp:cNvPr id="0" name=""/>
        <dsp:cNvSpPr/>
      </dsp:nvSpPr>
      <dsp:spPr>
        <a:xfrm rot="10800000">
          <a:off x="0" y="3127443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Primeniti antibiotik prema izračunatom </a:t>
          </a:r>
          <a:r>
            <a:rPr lang="sr-Latn-RS" sz="1600" kern="1200" dirty="0" err="1"/>
            <a:t>doznom</a:t>
          </a:r>
          <a:r>
            <a:rPr lang="sr-Latn-RS" sz="1600" kern="1200" dirty="0"/>
            <a:t> režimu</a:t>
          </a:r>
        </a:p>
      </dsp:txBody>
      <dsp:txXfrm rot="10800000">
        <a:off x="0" y="3127443"/>
        <a:ext cx="6308034" cy="683434"/>
      </dsp:txXfrm>
    </dsp:sp>
    <dsp:sp modelId="{1FC7EC8F-ABC5-4100-8E83-33E903418A98}">
      <dsp:nvSpPr>
        <dsp:cNvPr id="0" name=""/>
        <dsp:cNvSpPr/>
      </dsp:nvSpPr>
      <dsp:spPr>
        <a:xfrm rot="10800000">
          <a:off x="0" y="2085892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Izračunati udarnu i dozu održavanja</a:t>
          </a:r>
        </a:p>
      </dsp:txBody>
      <dsp:txXfrm rot="10800000">
        <a:off x="0" y="2085892"/>
        <a:ext cx="6308034" cy="683434"/>
      </dsp:txXfrm>
    </dsp:sp>
    <dsp:sp modelId="{13DA1975-FEB9-41E6-96AA-2EC00DDAFA22}">
      <dsp:nvSpPr>
        <dsp:cNvPr id="0" name=""/>
        <dsp:cNvSpPr/>
      </dsp:nvSpPr>
      <dsp:spPr>
        <a:xfrm rot="10800000">
          <a:off x="0" y="1044340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Odrediti</a:t>
          </a:r>
          <a:r>
            <a:rPr lang="en-US" sz="1600" kern="1200" dirty="0"/>
            <a:t> </a:t>
          </a:r>
          <a:r>
            <a:rPr lang="en-US" sz="1600" kern="1200" dirty="0" err="1"/>
            <a:t>karakteristike</a:t>
          </a:r>
          <a:r>
            <a:rPr lang="en-US" sz="1600" kern="1200" dirty="0"/>
            <a:t> </a:t>
          </a:r>
          <a:r>
            <a:rPr lang="en-US" sz="1600" kern="1200" dirty="0" err="1"/>
            <a:t>pacijenta</a:t>
          </a:r>
          <a:r>
            <a:rPr lang="en-US" sz="1600" kern="1200" dirty="0"/>
            <a:t> </a:t>
          </a:r>
          <a:r>
            <a:rPr lang="en-US" sz="1600" kern="1200" dirty="0" err="1"/>
            <a:t>relevantne</a:t>
          </a:r>
          <a:r>
            <a:rPr lang="en-US" sz="1600" kern="1200" dirty="0"/>
            <a:t> za </a:t>
          </a:r>
          <a:r>
            <a:rPr lang="en-US" sz="1600" kern="1200" dirty="0" err="1"/>
            <a:t>odlučivanje</a:t>
          </a:r>
          <a:r>
            <a:rPr lang="en-US" sz="1600" kern="1200" dirty="0"/>
            <a:t> o </a:t>
          </a:r>
          <a:r>
            <a:rPr lang="sr-Latn-RS" sz="1600" kern="1200" dirty="0" err="1"/>
            <a:t>doznom</a:t>
          </a:r>
          <a:r>
            <a:rPr lang="sr-Latn-RS" sz="1600" kern="1200" dirty="0"/>
            <a:t> režimu</a:t>
          </a:r>
          <a:r>
            <a:rPr lang="en-US" sz="1600" kern="1200" dirty="0"/>
            <a:t>: pol, starost, </a:t>
          </a:r>
          <a:r>
            <a:rPr lang="en-US" sz="1600" kern="1200" dirty="0" err="1"/>
            <a:t>klirens</a:t>
          </a:r>
          <a:r>
            <a:rPr lang="en-US" sz="1600" kern="1200" dirty="0"/>
            <a:t> </a:t>
          </a:r>
          <a:r>
            <a:rPr lang="en-US" sz="1600" kern="1200" dirty="0" err="1"/>
            <a:t>kreatinina</a:t>
          </a:r>
          <a:r>
            <a:rPr lang="en-US" sz="1600" kern="1200" dirty="0"/>
            <a:t>, </a:t>
          </a:r>
          <a:r>
            <a:rPr lang="en-US" sz="1600" kern="1200" dirty="0" err="1"/>
            <a:t>nivo</a:t>
          </a:r>
          <a:r>
            <a:rPr lang="en-US" sz="1600" kern="1200" dirty="0"/>
            <a:t> </a:t>
          </a:r>
          <a:r>
            <a:rPr lang="en-US" sz="1600" kern="1200" dirty="0" err="1"/>
            <a:t>albumina</a:t>
          </a:r>
          <a:r>
            <a:rPr lang="en-US" sz="1600" kern="1200" dirty="0"/>
            <a:t> </a:t>
          </a:r>
          <a:r>
            <a:rPr lang="en-US" sz="1600" kern="1200" dirty="0" err="1"/>
            <a:t>itd</a:t>
          </a:r>
          <a:r>
            <a:rPr lang="en-US" sz="1600" kern="1200" dirty="0"/>
            <a:t>.</a:t>
          </a:r>
          <a:endParaRPr lang="sr-Latn-RS" sz="1600" kern="1200" dirty="0"/>
        </a:p>
      </dsp:txBody>
      <dsp:txXfrm rot="10800000">
        <a:off x="0" y="1044340"/>
        <a:ext cx="6308034" cy="683434"/>
      </dsp:txXfrm>
    </dsp:sp>
    <dsp:sp modelId="{37F55DE6-8CCB-4236-8A17-BA9416007176}">
      <dsp:nvSpPr>
        <dsp:cNvPr id="0" name=""/>
        <dsp:cNvSpPr/>
      </dsp:nvSpPr>
      <dsp:spPr>
        <a:xfrm rot="10800000">
          <a:off x="0" y="2789"/>
          <a:ext cx="6308034" cy="10518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Postaviti dijagnozu infekcije i izabrati antibiotik</a:t>
          </a:r>
        </a:p>
      </dsp:txBody>
      <dsp:txXfrm rot="10800000">
        <a:off x="0" y="2789"/>
        <a:ext cx="6308034" cy="683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DA9B9C1-DE46-44CC-B428-FDAF691C1B3F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Comic Sans MS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EEB421A-305D-4606-8499-0110CFC06BF4}" type="slidenum">
              <a:rPr b="0" lang="en-US" sz="1200" spc="-1" strike="noStrike">
                <a:solidFill>
                  <a:srgbClr val="000000"/>
                </a:solidFill>
                <a:latin typeface="Comic Sans MS"/>
                <a:ea typeface="+mn-e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080C97-489D-4BF5-B78F-E11174DC745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55DFA2-4113-4889-8438-C62E51FBC3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01505F-32EA-4367-B4DE-3B9D8CDCD01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6280FF-0E80-4953-B561-F15FB350A51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784692F-18AC-4E40-AE28-2079C40132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2ABDD22-A9D3-4905-A2D8-BAEC1A7D07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8C49E2C-952D-494C-82B1-99A8C79ACF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1652A34-0630-4F40-9A98-F01741E5CAB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B9D0095-8548-4B25-A4CD-4588BD6B8E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D76089E-30FE-4ECA-A0E1-3B2C81ED89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AD0B71F-8A27-40B3-BAF8-0658635B190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B7E534-9EB0-4B63-BC77-CB79443B52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E1B7DA8-9F99-4746-8FDE-8C733BD872F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D341454-7601-4C8C-B048-06A2B85F63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4BB3FC7-5DBB-4E14-BD8E-8D3C45C6C19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0DB5750-1786-496A-89B0-D4536447346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5123D33-9262-493F-A78B-DB542313F15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734A364-4E25-42D5-B6FA-79977FFC21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F3A172B-79A9-488F-BC15-3CEF7A1BEC6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B29ADCD-2A6E-4C4D-A61B-CB9E48C308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5D314D3-76C9-4320-AC67-A574E27C2B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85F5DAF-FF65-4503-B175-5746E435BE2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A8A48F-26BB-404A-B043-27C1B5C020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1AAA743-B90F-4C62-8C64-0A4CC1F68A7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4EE5149-9B4F-444E-BDE0-8857B631EC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92EA335-5F38-46B9-88C3-DD1F89D8033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D4A3E93-19CA-4727-8718-095ADEDFF2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EC063A7-E4C2-4090-A7ED-0986F4C144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88BA569-A4AB-49BD-BB5D-A4D7F39947C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32CF2D8-A7FE-47AD-B3AA-44B4E0BE4BE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7EA5F6C-99AA-45FB-BA53-E067579FA2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D41666B-E1DF-4C35-9FD5-908D0EAD98C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3B4C988-DEFB-44E2-8CD5-4A07F53CE3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44300E-5A42-4865-A6C1-3479F724829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EBA346C1-E037-4387-B305-BD2861AB12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72521DB-412C-494A-998E-C86AB990270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E72B005-3639-4AA3-9FC7-7E1ACB4AA7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EA34711-E66B-443D-B062-FE552F9705B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50D903C-9964-417D-9515-C54C012508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7F94BD6-CD32-4898-AF45-7DE4F6768A8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01D2D7B-CE33-4F38-8A0F-5AAADD4B96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FA67049-6B3B-42CC-A420-A7E2477FB74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E934ABA-2C1A-4AA6-99FE-F9A013583F0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9126E4-CA5E-47D0-BCBF-A69C3733AB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572A17-2DB8-47C1-8359-A6566FD5AE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61F03F-9BE6-4EF1-A2C9-A449D1719B0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880203-E966-483D-AC7E-9FB526F9784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9B0A97-75E5-4403-8A11-3EEF9271C80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be5d6"/>
            </a:gs>
            <a:gs pos="100000">
              <a:srgbClr val="fff2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b8b8b"/>
                </a:solidFill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CE9E83A-FAF0-4076-B8F3-71FC45197B99}" type="slidenum">
              <a:rPr b="0" lang="en-US" sz="1200" spc="-1" strike="noStrike">
                <a:solidFill>
                  <a:srgbClr val="8b8b8b"/>
                </a:solidFill>
                <a:latin typeface="Comic Sans MS"/>
              </a:rPr>
              <a:t>25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be5d6"/>
            </a:gs>
            <a:gs pos="100000">
              <a:srgbClr val="fff2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b8b8b"/>
                </a:solidFill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957A414-F881-4A40-BE1B-FC237DECCAE3}" type="slidenum">
              <a:rPr b="0" lang="en-US" sz="1200" spc="-1" strike="noStrike">
                <a:solidFill>
                  <a:srgbClr val="8b8b8b"/>
                </a:solidFill>
                <a:latin typeface="Comic Sans M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be5d6"/>
            </a:gs>
            <a:gs pos="100000">
              <a:srgbClr val="fff2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b8b8b"/>
                </a:solidFill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EC40334-EAFE-4F21-8DE6-5EEC1A757E33}" type="slidenum">
              <a:rPr b="0" lang="en-US" sz="1200" spc="-1" strike="noStrike">
                <a:solidFill>
                  <a:srgbClr val="8b8b8b"/>
                </a:solidFill>
                <a:latin typeface="Comic Sans M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be5d6"/>
            </a:gs>
            <a:gs pos="100000">
              <a:srgbClr val="fff2c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b8b8b"/>
                </a:solidFill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B110D29-6859-4C59-A53F-6A8BAC294488}" type="slidenum">
              <a:rPr b="0" lang="en-US" sz="1200" spc="-1" strike="noStrike">
                <a:solidFill>
                  <a:srgbClr val="8b8b8b"/>
                </a:solidFill>
                <a:latin typeface="Comic Sans M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hyperlink" Target="http://www.eucast.org/" TargetMode="External"/><Relationship Id="rId2" Type="http://schemas.openxmlformats.org/officeDocument/2006/relationships/hyperlink" Target="http://www.clsi.org/" TargetMode="External"/><Relationship Id="rId3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file:///C:/Users/user/Downloads/Doziranje%20ceftazidima.xlsx" TargetMode="External"/><Relationship Id="rId2" Type="http://schemas.openxmlformats.org/officeDocument/2006/relationships/hyperlink" Target="file:///C:/Users/user/Downloads/Doziranje%20ceftazidima.xlsx" TargetMode="External"/><Relationship Id="rId3" Type="http://schemas.openxmlformats.org/officeDocument/2006/relationships/hyperlink" Target="file:///C:/Users/user/Downloads/Doziranje%20piperacilina.xlsx" TargetMode="External"/><Relationship Id="rId4" Type="http://schemas.openxmlformats.org/officeDocument/2006/relationships/hyperlink" Target="file:///C:/Users/user/Downloads/Doziranje%20piperacilina.xlsx" TargetMode="External"/><Relationship Id="rId5" Type="http://schemas.openxmlformats.org/officeDocument/2006/relationships/hyperlink" Target="file:///C:/Users/user/Downloads/Doziranje%20piperacilina.xlsx" TargetMode="External"/><Relationship Id="rId6" Type="http://schemas.openxmlformats.org/officeDocument/2006/relationships/hyperlink" Target="file:///C:/Users/user/Downloads/Doziranje%20piperacilina.xlsx" TargetMode="External"/><Relationship Id="rId7" Type="http://schemas.openxmlformats.org/officeDocument/2006/relationships/hyperlink" Target="file:///C:/Users/user/Downloads/Doziranje%20linezolida.xlsx" TargetMode="External"/><Relationship Id="rId8" Type="http://schemas.openxmlformats.org/officeDocument/2006/relationships/hyperlink" Target="file:///C:/Users/user/Downloads/Doziranje%20linezolida.xlsx" TargetMode="External"/><Relationship Id="rId9" Type="http://schemas.openxmlformats.org/officeDocument/2006/relationships/hyperlink" Target="file:///C:/Users/user/Downloads/Doziranje%20vankomicina.xlsx" TargetMode="External"/><Relationship Id="rId10" Type="http://schemas.openxmlformats.org/officeDocument/2006/relationships/hyperlink" Target="file:///C:/Users/user/Downloads/Doziranje%20vankomicina.xlsx" TargetMode="External"/><Relationship Id="rId1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hyperlink" Target="https://betalaktamaze.github.io/#/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9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981000" y="600120"/>
            <a:ext cx="10086120" cy="290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4000" spc="-1" strike="noStrike">
                <a:solidFill>
                  <a:srgbClr val="000000"/>
                </a:solidFill>
                <a:latin typeface="Comic Sans MS"/>
              </a:rPr>
              <a:t>DOZIRANJE ANTIBIOTIKA PREMA FARMAKOKINETSKO-FARMAKODINAMSKIM INDEKSIMA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sr-Latn-RS" sz="2400" spc="-1" strike="noStrike">
                <a:solidFill>
                  <a:srgbClr val="000000"/>
                </a:solidFill>
                <a:latin typeface="Comic Sans MS"/>
              </a:rPr>
              <a:t>prof. Slobodan M. Janković</a:t>
            </a:r>
            <a:r>
              <a:rPr b="0" lang="sr-Latn-RS" sz="2400" spc="-1" strike="noStrike">
                <a:solidFill>
                  <a:srgbClr val="000000"/>
                </a:solidFill>
                <a:latin typeface="Comic Sans MS"/>
              </a:rPr>
              <a:t>,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sr-Latn-RS" sz="1800" spc="-1" strike="noStrike">
                <a:solidFill>
                  <a:srgbClr val="000000"/>
                </a:solidFill>
                <a:latin typeface="Comic Sans MS"/>
              </a:rPr>
              <a:t>Univerzitet u Kragujevcu, Fakultet medicinskih nauka i Univerzitetski klinički centar Kragujevac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PK/PD karakteristike nekih antibiotika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TextBox 7"/>
          <p:cNvSpPr/>
          <p:nvPr/>
        </p:nvSpPr>
        <p:spPr>
          <a:xfrm>
            <a:off x="4502160" y="5969520"/>
            <a:ext cx="68331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Roberts JA. Using PK/PD to optimize antibiotic dosing for critically ill patients.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Curr Pharm Biotechnol. 2011 Dec;12(12):2070-9.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Ciljne vrednosti PK/PD indeksa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4" name="Table 4"/>
          <p:cNvGraphicFramePr/>
          <p:nvPr/>
        </p:nvGraphicFramePr>
        <p:xfrm>
          <a:off x="838080" y="1825560"/>
          <a:ext cx="10515240" cy="345816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Antibiotik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Ciljna vrednost PK/PDindeksa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Vankomicin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fAUC</a:t>
                      </a:r>
                      <a:r>
                        <a:rPr b="0" lang="sr-Latn-R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24h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2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00 mg • h/L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Cefalosporini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fT &gt; 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60-70% 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Penicilini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fT &gt; 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50% 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Karbapenemi 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fT &gt; 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4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0% 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Ciprofloksacin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fAUC</a:t>
                      </a:r>
                      <a:r>
                        <a:rPr b="0" lang="sr-Latn-R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24h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175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 mg • h/L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</a:t>
                      </a:r>
                      <a:r>
                        <a:rPr b="0" lang="en-U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max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 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Levofloksacin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fAUC</a:t>
                      </a:r>
                      <a:r>
                        <a:rPr b="0" lang="sr-Latn-R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24h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65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 mg • h/L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</a:t>
                      </a:r>
                      <a:r>
                        <a:rPr b="0" lang="en-U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max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 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12.2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Gentamicin i tobramicin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</a:t>
                      </a:r>
                      <a:r>
                        <a:rPr b="0" lang="en-US" sz="1800" spc="-1" strike="noStrike" baseline="-25000">
                          <a:solidFill>
                            <a:schemeClr val="dk1"/>
                          </a:solidFill>
                          <a:latin typeface="Calibri"/>
                        </a:rPr>
                        <a:t>max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:MIC ≥</a:t>
                      </a:r>
                      <a:r>
                        <a:rPr b="0" lang="sr-Latn-R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8-10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</a:tbl>
          </a:graphicData>
        </a:graphic>
      </p:graphicFrame>
      <p:sp>
        <p:nvSpPr>
          <p:cNvPr id="195" name="TextBox 4"/>
          <p:cNvSpPr/>
          <p:nvPr/>
        </p:nvSpPr>
        <p:spPr>
          <a:xfrm>
            <a:off x="2019960" y="6105600"/>
            <a:ext cx="1003824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212121"/>
                </a:solidFill>
                <a:latin typeface="Roboto"/>
                <a:ea typeface="DejaVu Sans"/>
              </a:rPr>
              <a:t>Onufrak NJ, Forrest A, Gonzalez D. Pharmacokinetic and Pharmacodynamic Principles of Anti-infective Dosing.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212121"/>
                </a:solidFill>
                <a:latin typeface="Roboto"/>
                <a:ea typeface="DejaVu Sans"/>
              </a:rPr>
              <a:t>Clin Ther. 2016 Sep;38(9):1930-47. 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99000"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Koncentracije antibiotika u plazmi treba da budu dovoljno visoke, ali ne prevelike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344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Za prilagođavanje doze u praksi treba izabrati PK/PD cilj od 100% fT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&gt;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MIC.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Gornju granicu od 100% fT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&gt;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10*MIC treba izabrati za smanjenje doze kao indikaciju izloženosti preko koje nije verovatna terapijska vrednost, ali za koju može postojati povećana mogućnost toksičnosti.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TextBox 3"/>
          <p:cNvSpPr/>
          <p:nvPr/>
        </p:nvSpPr>
        <p:spPr>
          <a:xfrm>
            <a:off x="838080" y="6010200"/>
            <a:ext cx="11161800" cy="7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Wong G, Briscoe S, McWhinney B, Ally M, Ungerer J, Lipman J, Roberts JA. Therapeutic drug monitoring of </a:t>
            </a:r>
            <a:r>
              <a:rPr b="0" lang="el-GR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β-</a:t>
            </a:r>
            <a:r>
              <a:rPr b="0" lang="en-U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lactam </a:t>
            </a:r>
            <a:r>
              <a:rPr b="0" lang="sr-Latn-R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antibiotics in the critically ill: direct measurement of unbound drug concentrations to achieve appropriate drug exposures. </a:t>
            </a:r>
            <a:r>
              <a:rPr b="0" lang="sr-Latn-R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J Antimicrob Chemother. 2018 Nov 1;73(11):3087-3094.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838080" y="2314440"/>
            <a:ext cx="10514880" cy="189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Optimalno doziranje antibiotika na osnovu farmakokinetskih modela i merenja koncentracije u serumu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Comic Sans MS"/>
              </a:rPr>
              <a:t>Promene u 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volumenu</a:t>
            </a:r>
            <a:r>
              <a:rPr b="0" lang="en-US" sz="4400" spc="-1" strike="noStrike">
                <a:solidFill>
                  <a:srgbClr val="000000"/>
                </a:solidFill>
                <a:latin typeface="Comic Sans MS"/>
              </a:rPr>
              <a:t> distribucije antibiotika kod kritično 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obolelih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7000"/>
          </a:bodyPr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Volumen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distribucije HIDROFILNIH antibiotika (beta-laktama, glikopeptida, aminoglikozida, linezolida) se povećava usled ekstravazacije tečnosti iz kapilara, edema i intenzivne terapije kristaloidnim rastvorima.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Volumen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distribucije može biti skoro 2 puta veći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Volumen distribucije LIPOFILNIH antibiotika (npr. fluorohinolona i makrolida) se ne menja značajno kod kritično bolesnih pacijenata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Hipoalbuminemija - povećana brzina eliminacije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sr-Latn-RS" sz="1900" spc="-1" strike="noStrike">
                <a:solidFill>
                  <a:srgbClr val="000000"/>
                </a:solidFill>
                <a:latin typeface="Comic Sans MS"/>
              </a:rPr>
              <a:t>Roberts JA, Aziz MM, Lipman J, Mouton JW, Vinks AA, Felton TW, Hope WW, Farkas A. Challenges and potential solutions–individualised antibiotic dosing at the bedside for critically ill patients: a structured review. The Lancet. Infectious Diseases. 2014 Jun;14(6):498.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Povećan bubrežni klirens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Klirens antibiotika rastvorljivih u vodi može biti izuzetno povećan kod kritično bolesnih pacijenata ako se bubrežna funkcija još nije sm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anjila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, zbog povećanog minutnog volumena srca, niskog sistemskog vaskularnog otpora unutar sepse i povećane perfuzije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bubrega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Povećani bubrežni klirens se definiše kao klirens kreatinina veći od 130 ml/min - (CrCL) ≥130 mL/min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Obično se javlja kod mlađih muškaraca sa sepsom, opekotinama, pankreatitisom ili hematološkim malignitetima.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Otkazivanje bubrega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Koncentracija kreatinina u serumu se povećava, a diureza se smanjuje ili prestaje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Kada dođe do akutne bubrežne insuficijencije, eliminacija antibiotika će drastično pasti, što zahteva pažljivo prilagođavanje doze.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Doza se ne mora mnogo prilagođavati antibioticima velik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e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terapijsk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e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širine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, koji imaju značajan ekstrarenalni klirens, npr. ciprofloksacin, ceftriakson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Box 5"/>
          <p:cNvSpPr/>
          <p:nvPr/>
        </p:nvSpPr>
        <p:spPr>
          <a:xfrm>
            <a:off x="713520" y="6324480"/>
            <a:ext cx="105552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Ulldemolins M, Roberts JA, Lipman J, Rello J. Antibiotic dosing in multiple organ dysfunction syndrome.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Chest. 2011 May;139(5):1210-1220.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Comic Sans MS"/>
              </a:rPr>
              <a:t>Rezistencija bakterija i doziranje antibiotika kod kritično 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obolelih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7000"/>
          </a:bodyPr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Studije su pokazale da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je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MIC kod kritično bolesnih pacijenata veći nego kod pacijenata na odeljenjima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obične nege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Zbog toga je neophodno davati veće doze nego kod pacijenata sa odeljenja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obične nege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- pokušajte da minimalne koncentracije budu 4 puta veće od MIC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644400" indent="-214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800" spc="-1" strike="noStrike">
                <a:solidFill>
                  <a:srgbClr val="000000"/>
                </a:solidFill>
                <a:latin typeface="Comic Sans MS"/>
              </a:rPr>
              <a:t>Boidin C, Bourguignon L, Cohen S, Roger C, Lefrant JY, Roberts JA, Allaouchiche B, Lepape A, Friggeri A, Goutelle S. Amikacin Initial Dose in Critically Ill Patients: a Nonparametric Approach To Optimize A Priori Pharmacokinetic/Pharmacodynamic Target Attainments in Individual Patients. Antimicrobial agents and chemotherapy. 2019 Nov 1;63(11):e00993-19.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14200" indent="-214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Granične vrednosti MIC-a se mogu naći na: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644400" indent="-214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European Committee on Antimicrobial</a:t>
            </a:r>
            <a:r>
              <a:rPr b="0" lang="sr-Latn-RS" sz="24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Susceptibility and Testing (EUCAST; available at </a:t>
            </a:r>
            <a:r>
              <a:rPr b="0" lang="en-US" sz="2400" spc="-1" strike="noStrike" u="sng">
                <a:solidFill>
                  <a:srgbClr val="0563c1"/>
                </a:solidFill>
                <a:uFillTx/>
                <a:latin typeface="Comic Sans MS"/>
                <a:hlinkClick r:id="rId1"/>
              </a:rPr>
              <a:t>www.eucast.org</a:t>
            </a:r>
            <a:r>
              <a:rPr b="0" lang="sr-Latn-RS" sz="24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)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44400" indent="-214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Clinical and</a:t>
            </a:r>
            <a:r>
              <a:rPr b="0" lang="sr-Latn-RS" sz="24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Laboratory Standards Institute (CLSI; available at </a:t>
            </a:r>
            <a:r>
              <a:rPr b="0" lang="en-US" sz="2400" spc="-1" strike="noStrike" u="sng">
                <a:solidFill>
                  <a:srgbClr val="0563c1"/>
                </a:solidFill>
                <a:uFillTx/>
                <a:latin typeface="Comic Sans MS"/>
                <a:hlinkClick r:id="rId2"/>
              </a:rPr>
              <a:t>www.clsi.org</a:t>
            </a:r>
            <a:r>
              <a:rPr b="0" lang="sr-Latn-RS" sz="24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omic Sans MS"/>
              </a:rPr>
              <a:t>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870960" y="1010160"/>
            <a:ext cx="5088240" cy="528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sr-Latn-RS" sz="3600" spc="-1" strike="noStrike">
                <a:solidFill>
                  <a:srgbClr val="000000"/>
                </a:solidFill>
                <a:latin typeface="Comic Sans MS"/>
              </a:rPr>
              <a:t>Individualizacija doznog režima: izračunajte optimalni dozni režim na osnovu modela, a zatim korigujte na osnovu izmerene koncentracije antibiotika u serumu ili plazmi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2327233886"/>
              </p:ext>
            </p:extLst>
          </p:nvPr>
        </p:nvGraphicFramePr>
        <p:xfrm>
          <a:off x="309600" y="725760"/>
          <a:ext cx="6307200" cy="5896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Sadržaj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Minimalna inhibitorna koncentracija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(MIC)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i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PK&amp;PD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indeksi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Optimalno doziranje antibiotika na osnovu farmakokinetskih modela i merenja koncentracije u serumu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52960" y="165240"/>
            <a:ext cx="495792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96000"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3200" spc="-1" strike="noStrike">
                <a:solidFill>
                  <a:srgbClr val="000000"/>
                </a:solidFill>
                <a:latin typeface="Comic Sans MS"/>
              </a:rPr>
              <a:t>Adjusting dose to change in antibiotic clearance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1" name="Picture 4" descr=""/>
          <p:cNvPicPr/>
          <p:nvPr/>
        </p:nvPicPr>
        <p:blipFill>
          <a:blip r:embed="rId1"/>
          <a:stretch/>
        </p:blipFill>
        <p:spPr>
          <a:xfrm>
            <a:off x="6311160" y="365040"/>
            <a:ext cx="5441040" cy="924840"/>
          </a:xfrm>
          <a:prstGeom prst="rect">
            <a:avLst/>
          </a:prstGeom>
          <a:ln w="0">
            <a:noFill/>
          </a:ln>
        </p:spPr>
      </p:pic>
      <p:pic>
        <p:nvPicPr>
          <p:cNvPr id="212" name="Picture 6" descr=""/>
          <p:cNvPicPr/>
          <p:nvPr/>
        </p:nvPicPr>
        <p:blipFill>
          <a:blip r:embed="rId2"/>
          <a:stretch/>
        </p:blipFill>
        <p:spPr>
          <a:xfrm>
            <a:off x="9032040" y="2026800"/>
            <a:ext cx="2318760" cy="857880"/>
          </a:xfrm>
          <a:prstGeom prst="rect">
            <a:avLst/>
          </a:prstGeom>
          <a:ln w="0">
            <a:noFill/>
          </a:ln>
        </p:spPr>
      </p:pic>
      <p:pic>
        <p:nvPicPr>
          <p:cNvPr id="213" name="Picture 8" descr=""/>
          <p:cNvPicPr/>
          <p:nvPr/>
        </p:nvPicPr>
        <p:blipFill>
          <a:blip r:embed="rId3"/>
          <a:stretch/>
        </p:blipFill>
        <p:spPr>
          <a:xfrm>
            <a:off x="287640" y="1575000"/>
            <a:ext cx="8265600" cy="4720320"/>
          </a:xfrm>
          <a:prstGeom prst="rect">
            <a:avLst/>
          </a:prstGeom>
          <a:ln w="0">
            <a:noFill/>
          </a:ln>
        </p:spPr>
      </p:pic>
      <p:sp>
        <p:nvSpPr>
          <p:cNvPr id="214" name="TextBox 9"/>
          <p:cNvSpPr/>
          <p:nvPr/>
        </p:nvSpPr>
        <p:spPr>
          <a:xfrm>
            <a:off x="-1055520" y="6465240"/>
            <a:ext cx="139428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Janković SM. Personalization of drug dose thematic issue: introduction article. Expert Opin Drug Metab Toxicol. 2021;17(12):1363-1367.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Aplikacije za optimalno doziranje antibiotika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1"/>
              </a:rPr>
              <a:t>Doziranje 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2"/>
              </a:rPr>
              <a:t>ceftazidima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3"/>
              </a:rPr>
              <a:t>Doziranje 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4"/>
              </a:rPr>
              <a:t>piperacilina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5"/>
              </a:rPr>
              <a:t> sa 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6"/>
              </a:rPr>
              <a:t>tazobaktamom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7"/>
              </a:rPr>
              <a:t>Doziranje 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8"/>
              </a:rPr>
              <a:t>linezolida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9"/>
              </a:rPr>
              <a:t>Doziranje </a:t>
            </a:r>
            <a:r>
              <a:rPr b="0" lang="sr-Latn-RS" sz="2800" spc="-1" strike="noStrike" u="sng">
                <a:solidFill>
                  <a:srgbClr val="0563c1"/>
                </a:solidFill>
                <a:uFillTx/>
                <a:latin typeface="Comic Sans MS"/>
                <a:hlinkClick r:id="rId10"/>
              </a:rPr>
              <a:t>vankomicina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Comic Sans MS"/>
              </a:rPr>
              <a:t>Primeri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 iz naše prakse: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8" name="Table 4"/>
          <p:cNvGraphicFramePr/>
          <p:nvPr/>
        </p:nvGraphicFramePr>
        <p:xfrm>
          <a:off x="281520" y="2616480"/>
          <a:ext cx="11623320" cy="2616840"/>
        </p:xfrm>
        <a:graphic>
          <a:graphicData uri="http://schemas.openxmlformats.org/drawingml/2006/table">
            <a:tbl>
              <a:tblPr/>
              <a:tblGrid>
                <a:gridCol w="641520"/>
                <a:gridCol w="1056600"/>
                <a:gridCol w="641520"/>
                <a:gridCol w="641520"/>
                <a:gridCol w="1723680"/>
                <a:gridCol w="641520"/>
                <a:gridCol w="641520"/>
                <a:gridCol w="893160"/>
                <a:gridCol w="930960"/>
                <a:gridCol w="943560"/>
                <a:gridCol w="943560"/>
                <a:gridCol w="641520"/>
                <a:gridCol w="641520"/>
                <a:gridCol w="641520"/>
              </a:tblGrid>
              <a:tr h="1150200"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ID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Odeljenje na kom leži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Težina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Visina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Antibiotik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Doza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Na koliko sati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Vreme od početka infuzije kada je uzet PRVI Uzorak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Koncentracija antibiotika u serumu iz prvog uzorka krvi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Vreme od početka infuzije kada je uzet DRUGI Uzorak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Koncentracija antibiotika u serumu iz drugog uzorka krvi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AUC/MIC (h) =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fT&gt;MIC (%) =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Cmax/MIC =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4156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ortopedija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194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Piperacilin- tazobaktam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929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174.94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8.758066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3004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hirurgija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Piperacilin- tazobaktam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266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4.1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20.50947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33.33333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1.668731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3004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hirurgija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Piperacilin- tazobaktam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189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56.81541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3.700522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3004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hematologija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104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Piperacilin- tazobaktam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2.25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55.3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34.71406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71.42857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1.781738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3004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neurohirurgija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Piperacilin- tazobaktam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256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60.23649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3.244257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230040"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hirurgija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Ceftazidim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87.7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42.58111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66.66667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3960" rIns="39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3.375161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3960" marR="39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57360" y="27662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Veza između </a:t>
            </a:r>
            <a:r>
              <a:rPr b="0" lang="en-US" sz="4400" spc="-1" strike="noStrike">
                <a:solidFill>
                  <a:srgbClr val="000000"/>
                </a:solidFill>
                <a:latin typeface="Comic Sans MS"/>
              </a:rPr>
              <a:t>PK&amp;PD 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antibiotika i rezistencije bakterija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Box 5"/>
          <p:cNvSpPr/>
          <p:nvPr/>
        </p:nvSpPr>
        <p:spPr>
          <a:xfrm>
            <a:off x="90720" y="857160"/>
            <a:ext cx="2713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sr-Latn-RS" sz="1800" spc="-1" strike="noStrike">
                <a:solidFill>
                  <a:srgbClr val="000000"/>
                </a:solidFill>
                <a:latin typeface="Comic Sans MS"/>
                <a:ea typeface="DejaVu Sans"/>
              </a:rPr>
              <a:t>Podela beta-laktamaza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TextBox 6"/>
          <p:cNvSpPr/>
          <p:nvPr/>
        </p:nvSpPr>
        <p:spPr>
          <a:xfrm>
            <a:off x="761040" y="6334920"/>
            <a:ext cx="124567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mic Sans MS"/>
                <a:ea typeface="DejaVu Sans"/>
              </a:rPr>
              <a:t>Bush K, Jacoby GA. Updated functional classification of beta-lactamases. Antimicrob Agents Chemother. 2010 Mar;54(3):969-76.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838080" y="241200"/>
            <a:ext cx="10514880" cy="7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2000" spc="-1" strike="noStrike">
                <a:solidFill>
                  <a:srgbClr val="000000"/>
                </a:solidFill>
                <a:latin typeface="Comic Sans MS"/>
              </a:rPr>
              <a:t>Ako želite videti koji antibiotik je otporan na dejstvo određene beta-laktamaze, kliknite na: </a:t>
            </a:r>
            <a:r>
              <a:rPr b="0" lang="sr-Latn-RS" sz="2000" spc="-1" strike="noStrike" u="sng">
                <a:solidFill>
                  <a:srgbClr val="0563c1"/>
                </a:solidFill>
                <a:uFillTx/>
                <a:latin typeface="Comic Sans MS"/>
                <a:hlinkClick r:id="rId1"/>
              </a:rPr>
              <a:t>https://betalaktamaze.github.io/#/</a:t>
            </a:r>
            <a:r>
              <a:rPr b="0" lang="sr-Latn-RS" sz="2000" spc="-1" strike="noStrike">
                <a:solidFill>
                  <a:srgbClr val="000000"/>
                </a:solidFill>
                <a:latin typeface="Comic Sans MS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3" name="Picture 3" descr=""/>
          <p:cNvPicPr/>
          <p:nvPr/>
        </p:nvPicPr>
        <p:blipFill>
          <a:blip r:embed="rId2"/>
          <a:stretch/>
        </p:blipFill>
        <p:spPr>
          <a:xfrm>
            <a:off x="676800" y="971640"/>
            <a:ext cx="10900440" cy="5790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sr-Latn-RS" sz="4400" spc="-1" strike="noStrike">
                <a:solidFill>
                  <a:srgbClr val="000000"/>
                </a:solidFill>
                <a:latin typeface="Comic Sans MS"/>
              </a:rPr>
              <a:t>Prva i druga generacija inhibitora Beta-laktamaze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6000"/>
          </a:bodyPr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1. generacija: klavulanska kiselina, sulbaktam i tazobaktam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2. generacija: avibaktam i relebaktam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3. generacija: vaborbaktam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Prva generacija – sami predstavnici su beta-laktamski derivati – vezuju se kovalentno za serin u aktivnom centru beta-laktamaze, ali se enzim može regenerisati hidrolizom, kada prestane inhibitorni efekat.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Druga generacija – predstavnici nisu beta-laktama derivati – vezuju se reverzibilno za aktivno mesto beta-laktamaze, tako da čak i kada su izmešteni sa mesta vezivanja, mogu ponovo da se vežu i inhibiraju enzim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12040" indent="-2120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3. generacija - derivat ciklične borne kiseline - takođe se reverzibilno vezuje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TextBox 3"/>
          <p:cNvSpPr/>
          <p:nvPr/>
        </p:nvSpPr>
        <p:spPr>
          <a:xfrm>
            <a:off x="-991800" y="6308280"/>
            <a:ext cx="13496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Crass RL, Pai MP. Pharmacokinetics and Pharmacodynamics of </a:t>
            </a:r>
            <a:r>
              <a:rPr b="0" lang="el-GR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β-</a:t>
            </a: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Lactamase Inhibitors. Pharmacotherapy. 2019 Feb;39(2):182-195. 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Box 5"/>
          <p:cNvSpPr/>
          <p:nvPr/>
        </p:nvSpPr>
        <p:spPr>
          <a:xfrm>
            <a:off x="169200" y="2575440"/>
            <a:ext cx="2497680" cy="146124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sr-Latn-RS" sz="1800" spc="-1" strike="noStrike">
                <a:solidFill>
                  <a:srgbClr val="000000"/>
                </a:solidFill>
                <a:latin typeface="Comic Sans MS"/>
                <a:ea typeface="DejaVu Sans"/>
              </a:rPr>
              <a:t>Inhibitori beta-laktamaze I i II generacije  - sadrže beta-laktamski prsten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TextBox 6"/>
          <p:cNvSpPr/>
          <p:nvPr/>
        </p:nvSpPr>
        <p:spPr>
          <a:xfrm>
            <a:off x="9241920" y="2603880"/>
            <a:ext cx="2779920" cy="118692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sr-Latn-RS" sz="1800" spc="-1" strike="noStrike">
                <a:solidFill>
                  <a:srgbClr val="000000"/>
                </a:solidFill>
                <a:latin typeface="Comic Sans MS"/>
                <a:ea typeface="DejaVu Sans"/>
              </a:rPr>
              <a:t>Inhibitori beta-laktamaze III generacije  - NE sadrže beta-laktamski prsten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29" name="Straight Arrow Connector 8"/>
          <p:cNvCxnSpPr/>
          <p:nvPr/>
        </p:nvCxnSpPr>
        <p:spPr>
          <a:xfrm flipV="1">
            <a:off x="2667600" y="3036960"/>
            <a:ext cx="512280" cy="1224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  <p:cxnSp>
        <p:nvCxnSpPr>
          <p:cNvPr id="230" name="Straight Arrow Connector 11"/>
          <p:cNvCxnSpPr/>
          <p:nvPr/>
        </p:nvCxnSpPr>
        <p:spPr>
          <a:xfrm>
            <a:off x="2667600" y="3038400"/>
            <a:ext cx="646560" cy="165168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  <p:cxnSp>
        <p:nvCxnSpPr>
          <p:cNvPr id="231" name="Straight Arrow Connector 12"/>
          <p:cNvCxnSpPr/>
          <p:nvPr/>
        </p:nvCxnSpPr>
        <p:spPr>
          <a:xfrm flipV="1">
            <a:off x="2667600" y="1702800"/>
            <a:ext cx="512280" cy="133776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  <p:cxnSp>
        <p:nvCxnSpPr>
          <p:cNvPr id="232" name="Straight Arrow Connector 15"/>
          <p:cNvCxnSpPr/>
          <p:nvPr/>
        </p:nvCxnSpPr>
        <p:spPr>
          <a:xfrm flipH="1">
            <a:off x="7826760" y="3036960"/>
            <a:ext cx="1415880" cy="219816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  <p:cxnSp>
        <p:nvCxnSpPr>
          <p:cNvPr id="233" name="Straight Arrow Connector 16"/>
          <p:cNvCxnSpPr/>
          <p:nvPr/>
        </p:nvCxnSpPr>
        <p:spPr>
          <a:xfrm flipH="1" flipV="1">
            <a:off x="7961040" y="1904040"/>
            <a:ext cx="1281600" cy="114516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  <p:cxnSp>
        <p:nvCxnSpPr>
          <p:cNvPr id="234" name="Straight Arrow Connector 17"/>
          <p:cNvCxnSpPr/>
          <p:nvPr/>
        </p:nvCxnSpPr>
        <p:spPr>
          <a:xfrm flipH="1">
            <a:off x="8507880" y="3053520"/>
            <a:ext cx="734760" cy="720"/>
          </a:xfrm>
          <a:prstGeom prst="straightConnector1">
            <a:avLst/>
          </a:prstGeom>
          <a:ln w="0">
            <a:solidFill>
              <a:srgbClr val="4472c4"/>
            </a:solidFill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Mera aktivnosti inhibitora beta-laktamaza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Prag koncentracije potreban da beta-laktami ponovo postanu aktivni (CT) - koristi se umesto MIC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Tazobaktam u piperacilinu / tazobaktamu - 2 mg / L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Tazobaktam u ceftolozanu / tazobaktam - 0,25 ml / L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Avibaktam i ceftazidim / avibaktam - 1 mg / 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Avibaktam u aztreonamu / avibaktamu - 2,5 mg / L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Relebaktam?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TextBox 3"/>
          <p:cNvSpPr/>
          <p:nvPr/>
        </p:nvSpPr>
        <p:spPr>
          <a:xfrm>
            <a:off x="-991800" y="6308280"/>
            <a:ext cx="13496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Crass RL, Pai MP. Pharmacokinetics and Pharmacodynamics of </a:t>
            </a:r>
            <a:r>
              <a:rPr b="0" lang="el-GR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β-</a:t>
            </a: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Lactamase Inhibitors. Pharmacotherapy. 2019 Feb;39(2):182-195. 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Box 5"/>
          <p:cNvSpPr/>
          <p:nvPr/>
        </p:nvSpPr>
        <p:spPr>
          <a:xfrm>
            <a:off x="-991800" y="6308280"/>
            <a:ext cx="13496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Crass RL, Pai MP. Pharmacokinetics and Pharmacodynamics of </a:t>
            </a:r>
            <a:r>
              <a:rPr b="0" lang="el-GR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β-</a:t>
            </a:r>
            <a:r>
              <a:rPr b="0" lang="en-US" sz="16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Lactamase Inhibitors. Pharmacotherapy. 2019 Feb;39(2):182-195. 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1009800" y="29462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Minimalna inhibitorna koncentracija </a:t>
            </a:r>
            <a:r>
              <a:rPr b="0" lang="en-US" sz="4400" spc="-1" strike="noStrike">
                <a:solidFill>
                  <a:srgbClr val="000000"/>
                </a:solidFill>
                <a:latin typeface="Comic Sans MS"/>
              </a:rPr>
              <a:t>(MIC)</a:t>
            </a: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 i PK/PD indeksi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sr-Latn-RS" sz="2400" spc="-1" strike="noStrike">
                <a:solidFill>
                  <a:srgbClr val="000000"/>
                </a:solidFill>
                <a:latin typeface="Comic Sans MS"/>
              </a:rPr>
              <a:t>Dodavanje 4 mg/mL relebaktama smanjilo je minimalnu inhibitornu koncentraciju imipenema (MIC) 8 puta (sa 16 mg/mL na 2 mg/mL) među svim izolatima Pseudomonas aeruginosa koji nisu osetljivi na imipenem.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TextBox 4"/>
          <p:cNvSpPr/>
          <p:nvPr/>
        </p:nvSpPr>
        <p:spPr>
          <a:xfrm>
            <a:off x="-90000" y="6341760"/>
            <a:ext cx="12734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Young K, Painter RE, Raghoobar SL, Hairston NN, Racine F, Wisniewski D, Balibar CJ, Villafania A, Zhang R, Sahm DF, Blizzard T, Murgolo N, Hammond ML, Motyl MR. 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In vitro studies evaluating the activity of imipenem in combination with relebactam against Pseudomonas aeruginosa. BMC Microbiol. 2019;19(1):150. 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92160" y="952200"/>
            <a:ext cx="3337920" cy="410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000000"/>
                </a:solidFill>
                <a:latin typeface="Comic Sans MS"/>
              </a:rPr>
              <a:t>RELEBACTAM INCREASES SUSCEPTIBILITY OF </a:t>
            </a:r>
            <a:r>
              <a:rPr b="1" i="1" lang="en-US" sz="1800" spc="-1" strike="noStrike">
                <a:solidFill>
                  <a:srgbClr val="000000"/>
                </a:solidFill>
                <a:latin typeface="Comic Sans MS"/>
              </a:rPr>
              <a:t>ENTEROBACTERALES</a:t>
            </a:r>
            <a:r>
              <a:rPr b="1" lang="en-US" sz="1800" spc="-1" strike="noStrike">
                <a:solidFill>
                  <a:srgbClr val="000000"/>
                </a:solidFill>
                <a:latin typeface="Comic Sans MS"/>
              </a:rPr>
              <a:t> AND </a:t>
            </a:r>
            <a:r>
              <a:rPr b="1" i="1" lang="en-US" sz="1800" spc="-1" strike="noStrike">
                <a:solidFill>
                  <a:srgbClr val="000000"/>
                </a:solidFill>
                <a:latin typeface="Comic Sans MS"/>
              </a:rPr>
              <a:t>PSEUDOMONAS AERUGINOSA</a:t>
            </a:r>
            <a:r>
              <a:rPr b="1" lang="en-US" sz="1800" spc="-1" strike="noStrike">
                <a:solidFill>
                  <a:srgbClr val="000000"/>
                </a:solidFill>
                <a:latin typeface="Comic Sans MS"/>
              </a:rPr>
              <a:t> TO IMIPENEM</a:t>
            </a:r>
            <a:r>
              <a:rPr b="1" lang="sr-Latn-RS" sz="1800" spc="-1" strike="noStrike">
                <a:solidFill>
                  <a:srgbClr val="000000"/>
                </a:solidFill>
                <a:latin typeface="Comic Sans MS"/>
              </a:rPr>
              <a:t>:</a:t>
            </a:r>
            <a:br>
              <a:rPr sz="1800"/>
            </a:br>
            <a:br>
              <a:rPr sz="1800"/>
            </a:br>
            <a:r>
              <a:rPr b="0" lang="en-GB" sz="1800" spc="-1" strike="noStrike">
                <a:solidFill>
                  <a:srgbClr val="000000"/>
                </a:solidFill>
                <a:latin typeface="Comic Sans MS"/>
              </a:rPr>
              <a:t>Tokom 2017-2019, 243 jedinstvene lokacije iz 219 gradova u 60 zemalja prikupile su do 250 uzastopnih aerobnih gram-negativnih izolata godišnje. Distribucija izolata u svakoj godini bila je 50 cUTI, 50 cIAI, 100 LRTI i 50 BSI.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TextBox 2"/>
          <p:cNvSpPr/>
          <p:nvPr/>
        </p:nvSpPr>
        <p:spPr>
          <a:xfrm>
            <a:off x="370800" y="6350400"/>
            <a:ext cx="11449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Relebactam increases susceptibility of </a:t>
            </a:r>
            <a:r>
              <a:rPr b="0" i="1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Enterobacterales</a:t>
            </a:r>
            <a:r>
              <a:rPr b="0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 and </a:t>
            </a:r>
            <a:r>
              <a:rPr b="0" i="1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Pseudomonas aeruginosa</a:t>
            </a:r>
            <a:r>
              <a:rPr b="0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 to imipenem in both imipenem-susceptible and imipenem-non-susceptible 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Gram-negative bacteria: Global SMART 2017-2019</a:t>
            </a:r>
            <a:r>
              <a:rPr b="0" lang="sr-Latn-RS" sz="1200" spc="-1" strike="noStrike">
                <a:solidFill>
                  <a:srgbClr val="000000"/>
                </a:solidFill>
                <a:latin typeface="Comic Sans MS"/>
                <a:ea typeface="DejaVu Sans"/>
              </a:rPr>
              <a:t> </a:t>
            </a:r>
            <a:r>
              <a:rPr b="0" lang="en-US" sz="1200" spc="-1" strike="noStrike">
                <a:solidFill>
                  <a:srgbClr val="777777"/>
                </a:solidFill>
                <a:latin typeface="Comic Sans MS"/>
                <a:ea typeface="DejaVu Sans"/>
              </a:rPr>
              <a:t>ESCMID eLearning. Hilbert D. 07/09/21; 328251; 1590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Novi antibiotik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Sulbaktam + durlobaktam (Xacduro</a:t>
            </a:r>
            <a:r>
              <a:rPr b="0" lang="sr-Latn-RS" sz="2800" spc="-1" strike="noStrike" baseline="30000">
                <a:solidFill>
                  <a:srgbClr val="000000"/>
                </a:solidFill>
                <a:latin typeface="Comic Sans MS"/>
              </a:rPr>
              <a:t>®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Odobren od FDA pre samo mesec dana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Indikacija: HAP i VAP izazvani Acinetobacterom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Sulbaktam se ovde pojavljuje i kao beta laktamski antibiotik, i kao inhibitor beta-laktamaza, dok je durlobaktam NE-betalaktamski inhibitor beta laktamaza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.....</a:t>
            </a:r>
            <a:r>
              <a:rPr b="0" lang="sr-Latn-RS" sz="2800" spc="-1" strike="noStrike">
                <a:solidFill>
                  <a:srgbClr val="ff0000"/>
                </a:solidFill>
                <a:latin typeface="Comic Sans MS"/>
              </a:rPr>
              <a:t>ali nije otporan protiv B grupe metalo-betalaktamaza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....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Definicije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Minimalna inhibitorna koncentracija (MIC) - najniža koncentracija antibiotika koja sprečava vidljiv rast mikroorganizama nakon 24 sata inkubacije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Minimalna baktericidna koncentracija (MBC) - najniža koncentracija antibiotika koja smanjuje broj kolonija za 99,9% nakon 24 sata inkubacije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Principi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364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Kvantitativni odnos između farmakokinetičkog parametra (kao što je AUC,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maksimalna koncentracija, vreme iznad MIC-a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) i mikrobiološkog parametra (kao što je MIC) je označen kao PK/PD indeks (PDI).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Generalno, svi PK/PD indeksi treba da se odnose na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slobodnu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(nevezanu za proteine) frakciju leka.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TextBox 3"/>
          <p:cNvSpPr/>
          <p:nvPr/>
        </p:nvSpPr>
        <p:spPr>
          <a:xfrm>
            <a:off x="-682200" y="5970240"/>
            <a:ext cx="140922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Mouton JW, Dudley MN, Cars O, Derendorf H, Drusano GL. Standardization of pharmacokinetic/pharmacodynamic (PK/PD)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212121"/>
                </a:solidFill>
                <a:latin typeface="BlinkMacSystemFont"/>
                <a:ea typeface="DejaVu Sans"/>
              </a:rPr>
              <a:t>terminology for anti-infective drugs: an update. J Antimicrob Chemother. 2005 May;55(5):601-7. 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sr-Latn-RS" sz="4400" spc="-1" strike="noStrike">
                <a:solidFill>
                  <a:srgbClr val="000000"/>
                </a:solidFill>
                <a:latin typeface="Comic Sans MS"/>
              </a:rPr>
              <a:t>Determinante efikasnosti antibiotika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382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Ubijanje bakterija u zavisnosti od vremena izlaganja koncentracijama iznad MIC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-a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omic Sans MS"/>
              </a:rPr>
              <a:t>Beta-laktami, glikopeptidi, linezolid, makrolidi, klindamicin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Ubijanje bakterija u zavisnosti od visine maksimalne koncentracije antibiotika u plazmi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omic Sans MS"/>
              </a:rPr>
              <a:t>Aminoglikozidi i daptomicin (maksimalna koncentracija treba da bude 4-64 puta veća od MIC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Postantibiotski efekat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TextBox 3"/>
          <p:cNvSpPr/>
          <p:nvPr/>
        </p:nvSpPr>
        <p:spPr>
          <a:xfrm>
            <a:off x="4190400" y="6050160"/>
            <a:ext cx="76269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Onufrak, N. J., Forrest, A., &amp; Gonzalez, D. (2016). Pharmacokinetic and pharmacodynamic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principles of anti-infective dosing. Clinical Therapeutics, 38(9), 1930-1947.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Postantibiotski efekat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Pojava da se rast mikroorganizama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sprečava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u određenom vremenskom periodu,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iako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je koncentracija slobodnog antibiotika u plazmi pala ispod MIC.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Svi antibiotici pokazuju određeni post-antibiotski efekat kod osetljivih gram-pozitivnih bakterija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Antibiotici čiji je post-antibiotski efekat izražen i kod gram-negativnih bakterija: aminoglikozidi (1-12 sati), fluoro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h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inoloni (2-7 sati) i karbapenemi (2-4 sata)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Latn-RS" sz="4400" spc="-1" strike="noStrike">
                <a:solidFill>
                  <a:srgbClr val="000000"/>
                </a:solidFill>
                <a:latin typeface="Comic Sans MS"/>
              </a:rPr>
              <a:t>Tri glavna PK/PD indikatora efikasnosti antibiotika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356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Procenat 24-časovne koncentracije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slobodnog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leka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u plazmi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iznad MIC (fT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&gt; MIC)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Odnos površine ispod krive koncentracije slobodnog leka 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u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plazmi/vreme tokom perioda od 24 sata i MIC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-a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 (fAUC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: MIC)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Odnos između maksimalne koncentracije antibiotika u plazmi i MIC (Cma</a:t>
            </a:r>
            <a:r>
              <a:rPr b="0" lang="sr-Latn-RS" sz="2800" spc="-1" strike="noStrike">
                <a:solidFill>
                  <a:srgbClr val="000000"/>
                </a:solidFill>
                <a:latin typeface="Comic Sans MS"/>
              </a:rPr>
              <a:t>x </a:t>
            </a:r>
            <a:r>
              <a:rPr b="0" lang="en-US" sz="2800" spc="-1" strike="noStrike">
                <a:solidFill>
                  <a:srgbClr val="000000"/>
                </a:solidFill>
                <a:latin typeface="Comic Sans MS"/>
              </a:rPr>
              <a:t>: MIC)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extBox 3"/>
          <p:cNvSpPr/>
          <p:nvPr/>
        </p:nvSpPr>
        <p:spPr>
          <a:xfrm>
            <a:off x="2766600" y="5969520"/>
            <a:ext cx="881568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Droege, M. E., Van Fleet, S. L., &amp; Mueller, E. W. (2016). Application of Antibiotic Pharmacodynamics and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Comic Sans MS"/>
                <a:ea typeface="DejaVu Sans"/>
              </a:rPr>
              <a:t>Dosing Principles in Patients With Sepsis.Critical care nurse, 36(2), 22-32.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52388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sr-RS" sz="4400" spc="-1" strike="noStrike">
                <a:solidFill>
                  <a:srgbClr val="000000"/>
                </a:solidFill>
                <a:latin typeface="Comic Sans MS"/>
              </a:rPr>
              <a:t> 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TextBox 3"/>
          <p:cNvSpPr/>
          <p:nvPr/>
        </p:nvSpPr>
        <p:spPr>
          <a:xfrm>
            <a:off x="5104440" y="5307120"/>
            <a:ext cx="1982160" cy="142848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i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f</a:t>
            </a:r>
            <a:r>
              <a:rPr b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T</a:t>
            </a:r>
            <a:r>
              <a:rPr b="1" lang="sr-R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 &gt; </a:t>
            </a:r>
            <a:r>
              <a:rPr b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MIC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f</a:t>
            </a:r>
            <a:r>
              <a:rPr b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AUC:MIC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C</a:t>
            </a:r>
            <a:r>
              <a:rPr b="1" lang="en-US" sz="2800" spc="-1" strike="noStrike" baseline="-25000">
                <a:solidFill>
                  <a:srgbClr val="000000"/>
                </a:solidFill>
                <a:latin typeface="Comic Sans MS"/>
                <a:ea typeface="DejaVu Sans"/>
              </a:rPr>
              <a:t>max</a:t>
            </a:r>
            <a:r>
              <a:rPr b="1" lang="en-US" sz="2800" spc="-1" strike="noStrike">
                <a:solidFill>
                  <a:srgbClr val="000000"/>
                </a:solidFill>
                <a:latin typeface="Comic Sans MS"/>
                <a:ea typeface="DejaVu Sans"/>
              </a:rPr>
              <a:t>:MIC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0" name="Chart 2"/>
          <p:cNvGraphicFramePr/>
          <p:nvPr/>
        </p:nvGraphicFramePr>
        <p:xfrm>
          <a:off x="2496600" y="187920"/>
          <a:ext cx="6920640" cy="484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</TotalTime>
  <Application>LibreOffice/7.4.5.1$Windows_X86_64 LibreOffice_project/9c0871452b3918c1019dde9bfac75448afc4b57f</Application>
  <AppVersion>15.0000</AppVersion>
  <Words>2069</Words>
  <Paragraphs>241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2022-03-12T17:25:59Z</dcterms:created>
  <dc:creator>Boj</dc:creator>
  <dc:description/>
  <dc:language>en-US</dc:language>
  <cp:lastModifiedBy/>
  <dcterms:modified xsi:type="dcterms:W3CDTF">2026-06-11T14:38:08Z</dcterms:modified>
  <cp:revision>95</cp:revision>
  <dc:subject/>
  <dc:title>PK &amp; PD of Antibiotics for Gram – infections - Why Is It So Important?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221660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S11.0.1</vt:lpwstr>
  </property>
  <property fmtid="{D5CDD505-2E9C-101B-9397-08002B2CF9AE}" pid="5" name="Notes">
    <vt:i4>1</vt:i4>
  </property>
  <property fmtid="{D5CDD505-2E9C-101B-9397-08002B2CF9AE}" pid="6" name="PresentationFormat">
    <vt:lpwstr>Widescreen</vt:lpwstr>
  </property>
  <property fmtid="{D5CDD505-2E9C-101B-9397-08002B2CF9AE}" pid="7" name="Slides">
    <vt:i4>32</vt:i4>
  </property>
</Properties>
</file>