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8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52AFD6-6E59-CEA1-D890-A3D9EEF3C5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640DE16-DFF3-B762-2348-3711298FFC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6D6D6A-AD4D-47D3-1AD6-12DB0F715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F53E5-320A-4A8A-A924-C0080E3AB085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F1B8A8-8925-70BF-BF3A-B0C6974A50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0C5AF3-8788-DEC3-DC3E-65C98B2173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74CC3-F64D-445B-9B3B-1425DE0C3E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1122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3035A5-423D-0E28-FFE5-C53712BA34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488A7BD-7F10-8DFC-CEF5-FBBB3D74F8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8C7E7B-08C8-51E9-F4BD-C7E4537C3E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F53E5-320A-4A8A-A924-C0080E3AB085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384CD0-6F2A-2BB5-224F-806DD62886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3A8ECB-CCCD-8E22-8960-6CC9B621A9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74CC3-F64D-445B-9B3B-1425DE0C3E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253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6CD2E2F-46FE-1D05-1FAC-D2C656AD69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42744A-2D9C-BED7-67B4-589FDAE02F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EE0CC1-D074-E961-203B-0A81022B1C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F53E5-320A-4A8A-A924-C0080E3AB085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875407-2991-01D1-958A-187AC20F0F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680C81-A601-2C37-DFE4-84EC2F0A97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74CC3-F64D-445B-9B3B-1425DE0C3E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3380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7D40D5-CFEB-0CC6-B6EF-E41BE3D8BD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612BF8-0AD9-F810-B314-92E64FFF40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195F43-7949-6282-C501-3C7137DFF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F53E5-320A-4A8A-A924-C0080E3AB085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B407B1-49D5-3F1B-FE60-DFECB2161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9845FD-56CA-CDAB-71EE-E19EFC992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74CC3-F64D-445B-9B3B-1425DE0C3E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8556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A84CF1-8EA6-5331-42C0-211ED22E74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EFEA81-5924-D082-4AB0-55C251CEB4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9E0A8B-2851-4DC6-1B08-B5BAF3BFE2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F53E5-320A-4A8A-A924-C0080E3AB085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BF7E56-EFFC-9F54-7514-C959799F75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306D96-66CA-45AE-084F-B3EB1D48F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74CC3-F64D-445B-9B3B-1425DE0C3E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5563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3D21D3-417C-5C14-B52D-DFA0268D0B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506BC1-5291-49FA-4478-2EE644CA3A8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13A142-F103-C57B-47A4-158E3AD849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B1E3DE-9A28-F4E0-4311-5C8709CE85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F53E5-320A-4A8A-A924-C0080E3AB085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B6FC02-B905-E971-9173-949C529CED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021C64-0446-FF61-7920-D97D17BDE0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74CC3-F64D-445B-9B3B-1425DE0C3E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892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8178C6-E58F-0087-7DF6-057D537329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40B267-B261-1A3C-1347-87FF8605F8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5D1D9A-4B2D-9A35-DC73-5C9F316E1B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2FE1994-EA90-7F7C-6576-244B4651C6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D171421-DB64-32BF-4A3F-A156CBFD940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F94D999-8042-9968-F9F5-8FEC7A742D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F53E5-320A-4A8A-A924-C0080E3AB085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13D487C-7FDF-7009-681A-DA4D62A589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FD1747B-0C40-1D4F-68A0-E5E28B5E5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74CC3-F64D-445B-9B3B-1425DE0C3E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708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53075D-1E7D-2101-F30E-58F52E4A91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6E72EDB-8A2D-E8F0-4D6D-8505A95E85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F53E5-320A-4A8A-A924-C0080E3AB085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318E8DC-4EAB-317E-6704-6832D29BF8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B861E7A-C36F-4856-6BBD-01A9119DA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74CC3-F64D-445B-9B3B-1425DE0C3E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2151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D6F3F5E-DC13-D753-49DE-B4C939ED85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F53E5-320A-4A8A-A924-C0080E3AB085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E2EA992-91BB-C38D-7D6E-2D5548E648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58B649-E924-5E76-1B5B-2F632520E4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74CC3-F64D-445B-9B3B-1425DE0C3E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573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6ADD63-E9BE-156D-ECA0-F5F184126C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77A661-28D9-A34B-508A-00858AA65D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CEA980-ABF2-E75F-190F-00B7FF16E2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861C88-FD28-28EE-B2DA-829C62F93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F53E5-320A-4A8A-A924-C0080E3AB085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5B0B17-1453-77F2-8832-45B0123FB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77DD98-B1BA-6DAE-3422-08E65E4FA1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74CC3-F64D-445B-9B3B-1425DE0C3E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0806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AD85C0-0444-E17F-561E-18578B149F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6981B18-D5AC-E0DD-81F8-3FA3AD0EBB9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A6C71E5-DDF6-5A4D-C4A9-6DFCA27CAC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37BFCC-33AC-0A82-C36D-9F777B7823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F53E5-320A-4A8A-A924-C0080E3AB085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B3556A-89F3-F5BD-4B49-2424FED5B1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7D56FA-30D5-8E78-29F0-A4871ABC1A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74CC3-F64D-445B-9B3B-1425DE0C3E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859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AE49EB6-8E5B-A183-8B97-BCFD306E0D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75C7DC-A74D-4A81-DA08-9C3F0C3FD1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D79E79-6C62-82F7-93F3-5C238F4920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6F53E5-320A-4A8A-A924-C0080E3AB085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F776F6-344B-F4D6-2941-B9C7043BBFF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E5A8B9-AE61-1820-8598-D776A1410E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D74CC3-F64D-445B-9B3B-1425DE0C3E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165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cbi.nlm.nih.gov/books/NBK441889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A34503-6F7E-6BC7-2C66-DE44C9BB743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RS" dirty="0"/>
              <a:t>Lekovima izazvan </a:t>
            </a:r>
            <a:r>
              <a:rPr lang="sr-Latn-RS" dirty="0" err="1"/>
              <a:t>Lupus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BFCB69-3033-CF98-42AC-EAB4C2158C5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RS" dirty="0"/>
              <a:t>prof. dr Slobodan Janković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93371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9DAE59-609A-1168-14A8-4DC6F52F43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Klinička slika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B2EED8-351D-35C7-9680-0F7A8BFB11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248525" cy="4351338"/>
          </a:xfrm>
        </p:spPr>
        <p:txBody>
          <a:bodyPr/>
          <a:lstStyle/>
          <a:p>
            <a:r>
              <a:rPr lang="sr-Latn-RS" dirty="0" err="1"/>
              <a:t>Artralgija</a:t>
            </a:r>
            <a:r>
              <a:rPr lang="sr-Latn-RS" dirty="0"/>
              <a:t> je prisutna kod 90% pacijenata</a:t>
            </a:r>
          </a:p>
          <a:p>
            <a:r>
              <a:rPr lang="sr-Latn-RS" dirty="0" err="1"/>
              <a:t>Mialgija</a:t>
            </a:r>
            <a:r>
              <a:rPr lang="sr-Latn-RS" dirty="0"/>
              <a:t>, povišena temperatura, gubitak telesne težine</a:t>
            </a:r>
          </a:p>
          <a:p>
            <a:r>
              <a:rPr lang="sr-Latn-RS" dirty="0" err="1"/>
              <a:t>Fotosenzitivnost</a:t>
            </a:r>
            <a:r>
              <a:rPr lang="sr-Latn-RS" dirty="0"/>
              <a:t>, </a:t>
            </a:r>
            <a:r>
              <a:rPr lang="sr-Latn-RS" dirty="0" err="1"/>
              <a:t>eritema</a:t>
            </a:r>
            <a:r>
              <a:rPr lang="sr-Latn-RS" dirty="0"/>
              <a:t> </a:t>
            </a:r>
            <a:r>
              <a:rPr lang="sr-Latn-RS" dirty="0" err="1"/>
              <a:t>nodozum</a:t>
            </a:r>
            <a:r>
              <a:rPr lang="sr-Latn-RS" dirty="0"/>
              <a:t>, purpura, ospa na jagodicama</a:t>
            </a:r>
          </a:p>
          <a:p>
            <a:r>
              <a:rPr lang="sr-Latn-RS" dirty="0"/>
              <a:t>Retko se javljaju </a:t>
            </a:r>
            <a:r>
              <a:rPr lang="sr-Latn-RS" dirty="0" err="1"/>
              <a:t>diskoidne</a:t>
            </a:r>
            <a:r>
              <a:rPr lang="sr-Latn-RS" dirty="0"/>
              <a:t> promene na koži i alopecija sa ožiljcima</a:t>
            </a:r>
          </a:p>
          <a:p>
            <a:r>
              <a:rPr lang="sr-Latn-RS" dirty="0" err="1"/>
              <a:t>Poliserozitis</a:t>
            </a:r>
            <a:r>
              <a:rPr lang="sr-Latn-RS" dirty="0"/>
              <a:t>, </a:t>
            </a:r>
            <a:r>
              <a:rPr lang="sr-Latn-RS" dirty="0" err="1"/>
              <a:t>glomerulonefritis</a:t>
            </a:r>
            <a:r>
              <a:rPr lang="sr-Latn-RS" dirty="0"/>
              <a:t>, </a:t>
            </a:r>
            <a:r>
              <a:rPr lang="sr-Latn-RS" dirty="0" err="1"/>
              <a:t>perikarditis</a:t>
            </a:r>
            <a:endParaRPr lang="sr-Latn-RS" dirty="0"/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3F3F30D-97DC-0737-412F-9FABB5C9ABF5}"/>
              </a:ext>
            </a:extLst>
          </p:cNvPr>
          <p:cNvSpPr txBox="1"/>
          <p:nvPr/>
        </p:nvSpPr>
        <p:spPr>
          <a:xfrm>
            <a:off x="3171825" y="6375498"/>
            <a:ext cx="87543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i="0" dirty="0" err="1">
                <a:solidFill>
                  <a:srgbClr val="212121"/>
                </a:solidFill>
                <a:effectLst/>
                <a:latin typeface="BlinkMacSystemFont"/>
              </a:rPr>
              <a:t>Pretel</a:t>
            </a:r>
            <a:r>
              <a:rPr lang="en-US" sz="1400" b="0" i="0" dirty="0">
                <a:solidFill>
                  <a:srgbClr val="212121"/>
                </a:solidFill>
                <a:effectLst/>
                <a:latin typeface="BlinkMacSystemFont"/>
              </a:rPr>
              <a:t> M, </a:t>
            </a:r>
            <a:r>
              <a:rPr lang="en-US" sz="1400" b="0" i="0" dirty="0" err="1">
                <a:solidFill>
                  <a:srgbClr val="212121"/>
                </a:solidFill>
                <a:effectLst/>
                <a:latin typeface="BlinkMacSystemFont"/>
              </a:rPr>
              <a:t>Marquès</a:t>
            </a:r>
            <a:r>
              <a:rPr lang="en-US" sz="1400" b="0" i="0" dirty="0">
                <a:solidFill>
                  <a:srgbClr val="212121"/>
                </a:solidFill>
                <a:effectLst/>
                <a:latin typeface="BlinkMacSystemFont"/>
              </a:rPr>
              <a:t> L, </a:t>
            </a:r>
            <a:r>
              <a:rPr lang="en-US" sz="1400" b="0" i="0" dirty="0" err="1">
                <a:solidFill>
                  <a:srgbClr val="212121"/>
                </a:solidFill>
                <a:effectLst/>
                <a:latin typeface="BlinkMacSystemFont"/>
              </a:rPr>
              <a:t>España</a:t>
            </a:r>
            <a:r>
              <a:rPr lang="en-US" sz="1400" b="0" i="0" dirty="0">
                <a:solidFill>
                  <a:srgbClr val="212121"/>
                </a:solidFill>
                <a:effectLst/>
                <a:latin typeface="BlinkMacSystemFont"/>
              </a:rPr>
              <a:t> A. Drug-induced lupus erythematosus. </a:t>
            </a:r>
            <a:r>
              <a:rPr lang="en-US" sz="1400" b="0" i="0" dirty="0" err="1">
                <a:solidFill>
                  <a:srgbClr val="212121"/>
                </a:solidFill>
                <a:effectLst/>
                <a:latin typeface="BlinkMacSystemFont"/>
              </a:rPr>
              <a:t>Actas</a:t>
            </a:r>
            <a:r>
              <a:rPr lang="en-US" sz="1400" b="0" i="0" dirty="0">
                <a:solidFill>
                  <a:srgbClr val="212121"/>
                </a:solidFill>
                <a:effectLst/>
                <a:latin typeface="BlinkMacSystemFont"/>
              </a:rPr>
              <a:t> </a:t>
            </a:r>
            <a:r>
              <a:rPr lang="en-US" sz="1400" b="0" i="0" dirty="0" err="1">
                <a:solidFill>
                  <a:srgbClr val="212121"/>
                </a:solidFill>
                <a:effectLst/>
                <a:latin typeface="BlinkMacSystemFont"/>
              </a:rPr>
              <a:t>Dermosifiliogr</a:t>
            </a:r>
            <a:r>
              <a:rPr lang="en-US" sz="1400" b="0" i="0" dirty="0">
                <a:solidFill>
                  <a:srgbClr val="212121"/>
                </a:solidFill>
                <a:effectLst/>
                <a:latin typeface="BlinkMacSystemFont"/>
              </a:rPr>
              <a:t>. 2014 Jan-Feb;105(1):18-30. 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0144359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511D10-D7FC-EB2C-6249-81E0AEF2AF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Prognoza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78DA59-CCEB-A4AF-F5AD-6A3CA4D7FE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Kada se lek koji je izazvao </a:t>
            </a:r>
            <a:r>
              <a:rPr lang="sr-Latn-RS" dirty="0" err="1"/>
              <a:t>Lupus</a:t>
            </a:r>
            <a:r>
              <a:rPr lang="sr-Latn-RS" dirty="0"/>
              <a:t> ukine, relativno brzo dolazi do povlačenja simptoma i znakova</a:t>
            </a:r>
          </a:p>
          <a:p>
            <a:r>
              <a:rPr lang="sr-Latn-RS" dirty="0"/>
              <a:t>Kod skoro svih pacijenata prestanak primene leka dovodi do potpunog izlečenja, i nema </a:t>
            </a:r>
            <a:r>
              <a:rPr lang="sr-Latn-RS" dirty="0" err="1"/>
              <a:t>relapsa</a:t>
            </a:r>
            <a:r>
              <a:rPr lang="sr-Latn-RS" dirty="0"/>
              <a:t> sem ako se ponovo ne primeni isti lek</a:t>
            </a:r>
          </a:p>
          <a:p>
            <a:r>
              <a:rPr lang="sr-Latn-RS" dirty="0"/>
              <a:t>Prognoza je daleko bolja nego kod Sistemskog </a:t>
            </a:r>
            <a:r>
              <a:rPr lang="sr-Latn-RS" dirty="0" err="1"/>
              <a:t>lupusa</a:t>
            </a:r>
            <a:r>
              <a:rPr lang="sr-Latn-RS" dirty="0"/>
              <a:t> </a:t>
            </a:r>
            <a:r>
              <a:rPr lang="sr-Latn-RS" dirty="0" err="1"/>
              <a:t>eritematodesa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40144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4647A5-1C32-2994-15A2-FFD65F97D3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Lečenje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FDCE3F-0110-A990-8DF0-E29C84D8EB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212975"/>
          </a:xfrm>
        </p:spPr>
        <p:txBody>
          <a:bodyPr/>
          <a:lstStyle/>
          <a:p>
            <a:r>
              <a:rPr lang="sr-Latn-RS" dirty="0"/>
              <a:t>Prekid primene leka koji je izazvao </a:t>
            </a:r>
            <a:r>
              <a:rPr lang="sr-Latn-RS" dirty="0" err="1"/>
              <a:t>Lupus</a:t>
            </a:r>
            <a:endParaRPr lang="sr-Latn-RS" dirty="0"/>
          </a:p>
          <a:p>
            <a:r>
              <a:rPr lang="sr-Latn-RS" dirty="0"/>
              <a:t>Kortikosteroidi se primenjuju samo u slučaju teških formi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21991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638C7D-934A-05DC-BA43-35B32C05D6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Lečenje lekovima izazvanog kožnog </a:t>
            </a:r>
            <a:r>
              <a:rPr lang="sr-Latn-RS" dirty="0" err="1"/>
              <a:t>lupusa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502C7E-1D21-73A4-8128-D2B339A93B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Prekid primene leka koji je izazvao </a:t>
            </a:r>
            <a:r>
              <a:rPr lang="sr-Latn-RS" dirty="0" err="1"/>
              <a:t>Lupus</a:t>
            </a:r>
            <a:endParaRPr lang="sr-Latn-RS" dirty="0"/>
          </a:p>
          <a:p>
            <a:r>
              <a:rPr lang="sr-Latn-RS" dirty="0"/>
              <a:t>Lokalna primena kortikosteroida ili </a:t>
            </a:r>
            <a:r>
              <a:rPr lang="sr-Latn-RS" dirty="0" err="1"/>
              <a:t>ciklosporina</a:t>
            </a:r>
            <a:endParaRPr lang="sr-Latn-RS" dirty="0"/>
          </a:p>
          <a:p>
            <a:r>
              <a:rPr lang="sr-Latn-RS" dirty="0"/>
              <a:t>Kod jako rasprostranjene bolesti, sistemska primena </a:t>
            </a:r>
            <a:r>
              <a:rPr lang="sr-Latn-RS" dirty="0" err="1"/>
              <a:t>hidroksihlorokina</a:t>
            </a:r>
            <a:r>
              <a:rPr lang="sr-Latn-RS" dirty="0"/>
              <a:t> ili hlorokina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3E1EDB2-E108-9153-4FB5-9A6D5920E3FE}"/>
              </a:ext>
            </a:extLst>
          </p:cNvPr>
          <p:cNvSpPr txBox="1"/>
          <p:nvPr/>
        </p:nvSpPr>
        <p:spPr>
          <a:xfrm>
            <a:off x="4049643" y="6231265"/>
            <a:ext cx="81423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Borucki</a:t>
            </a:r>
            <a:r>
              <a:rPr lang="en-US" sz="1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 R., &amp; Werth, V. P. (2020). Cutaneous lupus erythematosus induced by drugs-novel insights. </a:t>
            </a:r>
            <a:endParaRPr lang="sr-Latn-RS" sz="1400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r>
              <a:rPr lang="en-US" sz="1400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Expert Review of Clinical Pharmacology</a:t>
            </a:r>
            <a:r>
              <a:rPr lang="en-US" sz="1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 </a:t>
            </a:r>
            <a:r>
              <a:rPr lang="en-US" sz="1400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13</a:t>
            </a:r>
            <a:r>
              <a:rPr lang="en-US" sz="1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(1), 35-42.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4802767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8A787A4-5023-3671-25C0-D28240BD9C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514975" cy="2130425"/>
          </a:xfrm>
        </p:spPr>
        <p:txBody>
          <a:bodyPr>
            <a:normAutofit/>
          </a:bodyPr>
          <a:lstStyle/>
          <a:p>
            <a:r>
              <a:rPr lang="sr-Latn-RS" dirty="0"/>
              <a:t>Promene na koži kod lekovima-izazvanog </a:t>
            </a:r>
            <a:r>
              <a:rPr lang="sr-Latn-RS" dirty="0" err="1"/>
              <a:t>Lupusa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00B3291-472C-70D5-4DA3-7054D6890C8F}"/>
              </a:ext>
            </a:extLst>
          </p:cNvPr>
          <p:cNvSpPr txBox="1"/>
          <p:nvPr/>
        </p:nvSpPr>
        <p:spPr>
          <a:xfrm>
            <a:off x="251991" y="6231265"/>
            <a:ext cx="63393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0" i="0" dirty="0" err="1">
                <a:solidFill>
                  <a:srgbClr val="212121"/>
                </a:solidFill>
                <a:effectLst/>
                <a:latin typeface="BlinkMacSystemFont"/>
              </a:rPr>
              <a:t>Pretel</a:t>
            </a:r>
            <a:r>
              <a:rPr lang="en-US" sz="1400" b="0" i="0" dirty="0">
                <a:solidFill>
                  <a:srgbClr val="212121"/>
                </a:solidFill>
                <a:effectLst/>
                <a:latin typeface="BlinkMacSystemFont"/>
              </a:rPr>
              <a:t> M, </a:t>
            </a:r>
            <a:r>
              <a:rPr lang="en-US" sz="1400" b="0" i="0" dirty="0" err="1">
                <a:solidFill>
                  <a:srgbClr val="212121"/>
                </a:solidFill>
                <a:effectLst/>
                <a:latin typeface="BlinkMacSystemFont"/>
              </a:rPr>
              <a:t>Marquès</a:t>
            </a:r>
            <a:r>
              <a:rPr lang="en-US" sz="1400" b="0" i="0" dirty="0">
                <a:solidFill>
                  <a:srgbClr val="212121"/>
                </a:solidFill>
                <a:effectLst/>
                <a:latin typeface="BlinkMacSystemFont"/>
              </a:rPr>
              <a:t> L, </a:t>
            </a:r>
            <a:r>
              <a:rPr lang="en-US" sz="1400" b="0" i="0" dirty="0" err="1">
                <a:solidFill>
                  <a:srgbClr val="212121"/>
                </a:solidFill>
                <a:effectLst/>
                <a:latin typeface="BlinkMacSystemFont"/>
              </a:rPr>
              <a:t>España</a:t>
            </a:r>
            <a:r>
              <a:rPr lang="en-US" sz="1400" b="0" i="0" dirty="0">
                <a:solidFill>
                  <a:srgbClr val="212121"/>
                </a:solidFill>
                <a:effectLst/>
                <a:latin typeface="BlinkMacSystemFont"/>
              </a:rPr>
              <a:t> A. Drug-induced lupus erythematosus. </a:t>
            </a:r>
            <a:r>
              <a:rPr lang="en-US" sz="1400" b="0" i="0" dirty="0" err="1">
                <a:solidFill>
                  <a:srgbClr val="212121"/>
                </a:solidFill>
                <a:effectLst/>
                <a:latin typeface="BlinkMacSystemFont"/>
              </a:rPr>
              <a:t>Actas</a:t>
            </a:r>
            <a:r>
              <a:rPr lang="en-US" sz="1400" b="0" i="0" dirty="0">
                <a:solidFill>
                  <a:srgbClr val="212121"/>
                </a:solidFill>
                <a:effectLst/>
                <a:latin typeface="BlinkMacSystemFont"/>
              </a:rPr>
              <a:t> </a:t>
            </a:r>
            <a:r>
              <a:rPr lang="en-US" sz="1400" b="0" i="0" dirty="0" err="1">
                <a:solidFill>
                  <a:srgbClr val="212121"/>
                </a:solidFill>
                <a:effectLst/>
                <a:latin typeface="BlinkMacSystemFont"/>
              </a:rPr>
              <a:t>Dermosifiliogr</a:t>
            </a:r>
            <a:r>
              <a:rPr lang="en-US" sz="1400" b="0" i="0" dirty="0">
                <a:solidFill>
                  <a:srgbClr val="212121"/>
                </a:solidFill>
                <a:effectLst/>
                <a:latin typeface="BlinkMacSystemFont"/>
              </a:rPr>
              <a:t>. 2014 Jan-Feb;105(1):18-30. 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727412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DD52BC-80A0-7636-6B27-39C0CA11B5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Definicija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A411F8-DFAB-5EC9-DF2F-BB8A70BCF0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Određeni</a:t>
            </a:r>
            <a:r>
              <a:rPr lang="en-US" dirty="0"/>
              <a:t> </a:t>
            </a:r>
            <a:r>
              <a:rPr lang="en-US" dirty="0" err="1"/>
              <a:t>lekovi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izazvati</a:t>
            </a:r>
            <a:r>
              <a:rPr lang="en-US" dirty="0"/>
              <a:t> </a:t>
            </a:r>
            <a:r>
              <a:rPr lang="en-US" dirty="0" err="1"/>
              <a:t>autoimuni</a:t>
            </a:r>
            <a:r>
              <a:rPr lang="en-US" dirty="0"/>
              <a:t> </a:t>
            </a:r>
            <a:r>
              <a:rPr lang="en-US" dirty="0" err="1"/>
              <a:t>odgovor</a:t>
            </a:r>
            <a:r>
              <a:rPr lang="en-US" dirty="0"/>
              <a:t>, koji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nekih</a:t>
            </a:r>
            <a:r>
              <a:rPr lang="en-US" dirty="0"/>
              <a:t> </a:t>
            </a:r>
            <a:r>
              <a:rPr lang="en-US" dirty="0" err="1"/>
              <a:t>pacijenata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dovesti</a:t>
            </a:r>
            <a:r>
              <a:rPr lang="en-US" dirty="0"/>
              <a:t> do </a:t>
            </a:r>
            <a:r>
              <a:rPr lang="en-US" dirty="0" err="1"/>
              <a:t>kliničkog</a:t>
            </a:r>
            <a:r>
              <a:rPr lang="en-US" dirty="0"/>
              <a:t> </a:t>
            </a:r>
            <a:r>
              <a:rPr lang="en-US" dirty="0" err="1"/>
              <a:t>sindroma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karakteristikama</a:t>
            </a:r>
            <a:r>
              <a:rPr lang="en-US" dirty="0"/>
              <a:t> </a:t>
            </a:r>
            <a:r>
              <a:rPr lang="en-US" dirty="0" err="1"/>
              <a:t>sličnim</a:t>
            </a:r>
            <a:r>
              <a:rPr lang="en-US" dirty="0"/>
              <a:t> </a:t>
            </a:r>
            <a:r>
              <a:rPr lang="en-US" dirty="0" err="1"/>
              <a:t>sistemskom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kožnom</a:t>
            </a:r>
            <a:r>
              <a:rPr lang="en-US" dirty="0"/>
              <a:t> Lupus erythematosus-u. </a:t>
            </a:r>
            <a:endParaRPr lang="sr-Latn-RS" dirty="0"/>
          </a:p>
          <a:p>
            <a:r>
              <a:rPr lang="en-US" dirty="0" err="1"/>
              <a:t>Takav</a:t>
            </a:r>
            <a:r>
              <a:rPr lang="en-US" dirty="0"/>
              <a:t> </a:t>
            </a:r>
            <a:r>
              <a:rPr lang="en-US" dirty="0" err="1"/>
              <a:t>klinički</a:t>
            </a:r>
            <a:r>
              <a:rPr lang="en-US" dirty="0"/>
              <a:t> </a:t>
            </a:r>
            <a:r>
              <a:rPr lang="en-US" dirty="0" err="1"/>
              <a:t>entitet</a:t>
            </a:r>
            <a:r>
              <a:rPr lang="en-US" dirty="0"/>
              <a:t> se </a:t>
            </a:r>
            <a:r>
              <a:rPr lang="en-US" dirty="0" err="1"/>
              <a:t>naziva</a:t>
            </a:r>
            <a:r>
              <a:rPr lang="en-US" dirty="0"/>
              <a:t> „</a:t>
            </a:r>
            <a:r>
              <a:rPr lang="en-US" dirty="0" err="1"/>
              <a:t>lekovima</a:t>
            </a:r>
            <a:r>
              <a:rPr lang="en-US" dirty="0"/>
              <a:t> </a:t>
            </a:r>
            <a:r>
              <a:rPr lang="en-US" dirty="0" err="1"/>
              <a:t>izazvan</a:t>
            </a:r>
            <a:r>
              <a:rPr lang="en-US" dirty="0"/>
              <a:t> Lupus“. </a:t>
            </a:r>
            <a:r>
              <a:rPr lang="en-US" dirty="0" err="1"/>
              <a:t>Lekovima</a:t>
            </a:r>
            <a:r>
              <a:rPr lang="en-US" dirty="0"/>
              <a:t> </a:t>
            </a:r>
            <a:r>
              <a:rPr lang="en-US" dirty="0" err="1"/>
              <a:t>izazvan</a:t>
            </a:r>
            <a:r>
              <a:rPr lang="en-US" dirty="0"/>
              <a:t> Lupus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sličnosti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spontanim</a:t>
            </a:r>
            <a:r>
              <a:rPr lang="en-US" dirty="0"/>
              <a:t> </a:t>
            </a:r>
            <a:r>
              <a:rPr lang="en-US" dirty="0" err="1"/>
              <a:t>sistemskim</a:t>
            </a:r>
            <a:r>
              <a:rPr lang="en-US" dirty="0"/>
              <a:t> </a:t>
            </a:r>
            <a:r>
              <a:rPr lang="en-US" dirty="0" err="1"/>
              <a:t>eritematoznim</a:t>
            </a:r>
            <a:r>
              <a:rPr lang="en-US" dirty="0"/>
              <a:t> </a:t>
            </a:r>
            <a:r>
              <a:rPr lang="en-US" dirty="0" err="1"/>
              <a:t>lupusom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postoje</a:t>
            </a:r>
            <a:r>
              <a:rPr lang="en-US" dirty="0"/>
              <a:t> </a:t>
            </a:r>
            <a:r>
              <a:rPr lang="en-US" dirty="0" err="1"/>
              <a:t>neke</a:t>
            </a:r>
            <a:r>
              <a:rPr lang="en-US" dirty="0"/>
              <a:t> </a:t>
            </a:r>
            <a:r>
              <a:rPr lang="en-US" dirty="0" err="1"/>
              <a:t>razlike</a:t>
            </a:r>
            <a:r>
              <a:rPr lang="en-US" dirty="0"/>
              <a:t> u </a:t>
            </a:r>
            <a:r>
              <a:rPr lang="en-US" dirty="0" err="1"/>
              <a:t>kliničkim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imunološkim</a:t>
            </a:r>
            <a:r>
              <a:rPr lang="en-US" dirty="0"/>
              <a:t> </a:t>
            </a:r>
            <a:r>
              <a:rPr lang="en-US" dirty="0" err="1"/>
              <a:t>karakteristikama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/>
              <a:t>učestalosti</a:t>
            </a:r>
            <a:r>
              <a:rPr lang="en-US" dirty="0"/>
              <a:t> </a:t>
            </a:r>
            <a:r>
              <a:rPr lang="en-US" dirty="0" err="1"/>
              <a:t>takvih</a:t>
            </a:r>
            <a:r>
              <a:rPr lang="en-US" dirty="0"/>
              <a:t> </a:t>
            </a:r>
            <a:r>
              <a:rPr lang="en-US" dirty="0" err="1"/>
              <a:t>karakteristika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09200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38BD5A-1F03-D491-897C-C7AC3B611C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Lekovi koji mogu izazvati </a:t>
            </a:r>
            <a:r>
              <a:rPr lang="sr-Latn-RS" dirty="0" err="1"/>
              <a:t>Lupus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1916CC-F42B-D6BD-6282-8809A3CAAD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Lekovi</a:t>
            </a:r>
            <a:r>
              <a:rPr lang="en-US" dirty="0"/>
              <a:t> koji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izazvati</a:t>
            </a:r>
            <a:r>
              <a:rPr lang="en-US" dirty="0"/>
              <a:t> Lupus se </a:t>
            </a:r>
            <a:r>
              <a:rPr lang="en-US" dirty="0" err="1"/>
              <a:t>grupišu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nivou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verovatnoće</a:t>
            </a:r>
            <a:r>
              <a:rPr lang="en-US" dirty="0"/>
              <a:t> da </a:t>
            </a:r>
            <a:r>
              <a:rPr lang="en-US" dirty="0" err="1"/>
              <a:t>izazovu</a:t>
            </a:r>
            <a:r>
              <a:rPr lang="en-US" dirty="0"/>
              <a:t> </a:t>
            </a:r>
            <a:r>
              <a:rPr lang="en-US" dirty="0" err="1"/>
              <a:t>bolest</a:t>
            </a:r>
            <a:r>
              <a:rPr lang="en-US" dirty="0"/>
              <a:t>. </a:t>
            </a:r>
            <a:endParaRPr lang="sr-Latn-RS" dirty="0"/>
          </a:p>
          <a:p>
            <a:r>
              <a:rPr lang="en-US" dirty="0" err="1"/>
              <a:t>Lekovi</a:t>
            </a:r>
            <a:r>
              <a:rPr lang="en-US" dirty="0"/>
              <a:t> </a:t>
            </a:r>
            <a:r>
              <a:rPr lang="en-US" dirty="0" err="1"/>
              <a:t>povezani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najvećim</a:t>
            </a:r>
            <a:r>
              <a:rPr lang="en-US" dirty="0"/>
              <a:t> </a:t>
            </a:r>
            <a:r>
              <a:rPr lang="en-US" dirty="0" err="1"/>
              <a:t>rizikom</a:t>
            </a:r>
            <a:r>
              <a:rPr lang="en-US" dirty="0"/>
              <a:t> da </a:t>
            </a:r>
            <a:r>
              <a:rPr lang="en-US" dirty="0" err="1"/>
              <a:t>izazovu</a:t>
            </a:r>
            <a:r>
              <a:rPr lang="en-US" dirty="0"/>
              <a:t> Lupus 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pojedinačnog</a:t>
            </a:r>
            <a:r>
              <a:rPr lang="en-US" dirty="0"/>
              <a:t> </a:t>
            </a:r>
            <a:r>
              <a:rPr lang="en-US" dirty="0" err="1"/>
              <a:t>pacijenta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prokainamid</a:t>
            </a:r>
            <a:r>
              <a:rPr lang="en-US" dirty="0"/>
              <a:t>, </a:t>
            </a:r>
            <a:r>
              <a:rPr lang="en-US" dirty="0" err="1"/>
              <a:t>hidralazin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penicilamin</a:t>
            </a:r>
            <a:r>
              <a:rPr lang="en-US" dirty="0"/>
              <a:t>. </a:t>
            </a:r>
            <a:endParaRPr lang="sr-Latn-RS" dirty="0"/>
          </a:p>
          <a:p>
            <a:r>
              <a:rPr lang="en-US" dirty="0" err="1"/>
              <a:t>Ostali</a:t>
            </a:r>
            <a:r>
              <a:rPr lang="en-US" dirty="0"/>
              <a:t> </a:t>
            </a:r>
            <a:r>
              <a:rPr lang="en-US" dirty="0" err="1"/>
              <a:t>lekovi</a:t>
            </a:r>
            <a:r>
              <a:rPr lang="en-US" dirty="0"/>
              <a:t> za </a:t>
            </a:r>
            <a:r>
              <a:rPr lang="en-US" dirty="0" err="1"/>
              <a:t>koje</a:t>
            </a:r>
            <a:r>
              <a:rPr lang="en-US" dirty="0"/>
              <a:t> je </a:t>
            </a:r>
            <a:r>
              <a:rPr lang="en-US" dirty="0" err="1"/>
              <a:t>utvrđeno</a:t>
            </a:r>
            <a:r>
              <a:rPr lang="en-US" dirty="0"/>
              <a:t> da </a:t>
            </a:r>
            <a:r>
              <a:rPr lang="en-US" dirty="0" err="1"/>
              <a:t>definitivno</a:t>
            </a:r>
            <a:r>
              <a:rPr lang="en-US" dirty="0"/>
              <a:t> </a:t>
            </a:r>
            <a:r>
              <a:rPr lang="en-US" dirty="0" err="1"/>
              <a:t>izazivaju</a:t>
            </a:r>
            <a:r>
              <a:rPr lang="en-US" dirty="0"/>
              <a:t> lupus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minociklin</a:t>
            </a:r>
            <a:r>
              <a:rPr lang="en-US" dirty="0"/>
              <a:t>, diltiazem, </a:t>
            </a:r>
            <a:r>
              <a:rPr lang="en-US" dirty="0" err="1"/>
              <a:t>izoniazid</a:t>
            </a:r>
            <a:r>
              <a:rPr lang="en-US" dirty="0"/>
              <a:t>, </a:t>
            </a:r>
            <a:r>
              <a:rPr lang="en-US" dirty="0" err="1"/>
              <a:t>hinidin</a:t>
            </a:r>
            <a:r>
              <a:rPr lang="en-US" dirty="0"/>
              <a:t>, </a:t>
            </a:r>
            <a:r>
              <a:rPr lang="en-US" dirty="0" err="1"/>
              <a:t>inhibitori</a:t>
            </a:r>
            <a:r>
              <a:rPr lang="en-US" dirty="0"/>
              <a:t> </a:t>
            </a:r>
            <a:r>
              <a:rPr lang="en-US" dirty="0" err="1"/>
              <a:t>faktora</a:t>
            </a:r>
            <a:r>
              <a:rPr lang="en-US" dirty="0"/>
              <a:t> </a:t>
            </a:r>
            <a:r>
              <a:rPr lang="en-US" dirty="0" err="1"/>
              <a:t>tumorske</a:t>
            </a:r>
            <a:r>
              <a:rPr lang="en-US" dirty="0"/>
              <a:t> </a:t>
            </a:r>
            <a:r>
              <a:rPr lang="en-US" dirty="0" err="1"/>
              <a:t>nekroze</a:t>
            </a:r>
            <a:r>
              <a:rPr lang="en-US" dirty="0"/>
              <a:t> (TNF), interferon alfa, </a:t>
            </a:r>
            <a:r>
              <a:rPr lang="en-US" dirty="0" err="1"/>
              <a:t>metildopa</a:t>
            </a:r>
            <a:r>
              <a:rPr lang="en-US" dirty="0"/>
              <a:t>, </a:t>
            </a:r>
            <a:r>
              <a:rPr lang="en-US" dirty="0" err="1"/>
              <a:t>hlorpromazin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praktolol</a:t>
            </a:r>
            <a:r>
              <a:rPr lang="en-US" dirty="0"/>
              <a:t>. </a:t>
            </a:r>
            <a:endParaRPr lang="sr-Latn-RS" dirty="0"/>
          </a:p>
          <a:p>
            <a:r>
              <a:rPr lang="en-US" dirty="0" err="1"/>
              <a:t>Osim</a:t>
            </a:r>
            <a:r>
              <a:rPr lang="en-US" dirty="0"/>
              <a:t> za </a:t>
            </a:r>
            <a:r>
              <a:rPr lang="en-US" dirty="0" err="1"/>
              <a:t>navedene</a:t>
            </a:r>
            <a:r>
              <a:rPr lang="en-US" dirty="0"/>
              <a:t> </a:t>
            </a:r>
            <a:r>
              <a:rPr lang="en-US" dirty="0" err="1"/>
              <a:t>lekove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za </a:t>
            </a:r>
            <a:r>
              <a:rPr lang="en-US" dirty="0" err="1"/>
              <a:t>neke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sumnja</a:t>
            </a:r>
            <a:r>
              <a:rPr lang="en-US" dirty="0"/>
              <a:t> da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izazvati</a:t>
            </a:r>
            <a:r>
              <a:rPr lang="en-US" dirty="0"/>
              <a:t> Lupus (</a:t>
            </a:r>
            <a:r>
              <a:rPr lang="en-US" dirty="0" err="1"/>
              <a:t>npr</a:t>
            </a:r>
            <a:r>
              <a:rPr lang="en-US" dirty="0"/>
              <a:t>. </a:t>
            </a:r>
            <a:r>
              <a:rPr lang="en-US" dirty="0" err="1"/>
              <a:t>antiepileptici</a:t>
            </a:r>
            <a:r>
              <a:rPr lang="en-US" dirty="0"/>
              <a:t>, </a:t>
            </a:r>
            <a:r>
              <a:rPr lang="en-US" dirty="0" err="1"/>
              <a:t>antitiroidni</a:t>
            </a:r>
            <a:r>
              <a:rPr lang="en-US" dirty="0"/>
              <a:t> </a:t>
            </a:r>
            <a:r>
              <a:rPr lang="en-US" dirty="0" err="1"/>
              <a:t>lekovi</a:t>
            </a:r>
            <a:r>
              <a:rPr lang="en-US" dirty="0"/>
              <a:t>), </a:t>
            </a:r>
            <a:r>
              <a:rPr lang="en-US" dirty="0" err="1"/>
              <a:t>ali</a:t>
            </a:r>
            <a:r>
              <a:rPr lang="en-US" dirty="0"/>
              <a:t> to </a:t>
            </a:r>
            <a:r>
              <a:rPr lang="en-US" dirty="0" err="1"/>
              <a:t>ostaje</a:t>
            </a:r>
            <a:r>
              <a:rPr lang="en-US" dirty="0"/>
              <a:t> da se </a:t>
            </a:r>
            <a:r>
              <a:rPr lang="en-US" dirty="0" err="1"/>
              <a:t>dokaže</a:t>
            </a:r>
            <a:r>
              <a:rPr lang="en-US" dirty="0"/>
              <a:t> u </a:t>
            </a:r>
            <a:r>
              <a:rPr lang="en-US" dirty="0" err="1"/>
              <a:t>budućnosti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126214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381412-69ED-B351-76A4-718BAE3979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Dijagnoza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5C8DAD-363A-B5A6-3451-BFF30D6ADA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Lek na koji se sumnja da je izazvao </a:t>
            </a:r>
            <a:r>
              <a:rPr lang="sr-Latn-RS" dirty="0" err="1"/>
              <a:t>Lupus</a:t>
            </a:r>
            <a:r>
              <a:rPr lang="sr-Latn-RS" dirty="0"/>
              <a:t> pacijent mora koristiti najmanje mesec dana, a obično se radi o godinama primene</a:t>
            </a:r>
          </a:p>
          <a:p>
            <a:r>
              <a:rPr lang="sr-Latn-RS" dirty="0" err="1"/>
              <a:t>Poliartritis</a:t>
            </a:r>
            <a:r>
              <a:rPr lang="sr-Latn-RS" dirty="0"/>
              <a:t>, </a:t>
            </a:r>
            <a:r>
              <a:rPr lang="sr-Latn-RS" dirty="0" err="1"/>
              <a:t>serozitis</a:t>
            </a:r>
            <a:r>
              <a:rPr lang="sr-Latn-RS" dirty="0"/>
              <a:t>, </a:t>
            </a:r>
            <a:r>
              <a:rPr lang="sr-Latn-RS" dirty="0" err="1"/>
              <a:t>artralgija</a:t>
            </a:r>
            <a:r>
              <a:rPr lang="sr-Latn-RS" dirty="0"/>
              <a:t>, </a:t>
            </a:r>
            <a:r>
              <a:rPr lang="sr-Latn-RS" dirty="0" err="1"/>
              <a:t>mialgija</a:t>
            </a:r>
            <a:endParaRPr lang="sr-Latn-RS" dirty="0"/>
          </a:p>
          <a:p>
            <a:r>
              <a:rPr lang="sr-Latn-RS" dirty="0" err="1"/>
              <a:t>Antinuklearna</a:t>
            </a:r>
            <a:r>
              <a:rPr lang="sr-Latn-RS" dirty="0"/>
              <a:t> antitela</a:t>
            </a:r>
          </a:p>
          <a:p>
            <a:r>
              <a:rPr lang="sr-Latn-RS" dirty="0"/>
              <a:t>Antitela protiv </a:t>
            </a:r>
            <a:r>
              <a:rPr lang="sr-Latn-RS" dirty="0" err="1"/>
              <a:t>jednolančane</a:t>
            </a:r>
            <a:r>
              <a:rPr lang="sr-Latn-RS" dirty="0"/>
              <a:t> DNK</a:t>
            </a:r>
          </a:p>
          <a:p>
            <a:r>
              <a:rPr lang="sr-Latn-RS" dirty="0"/>
              <a:t>Antitela protiv </a:t>
            </a:r>
            <a:r>
              <a:rPr lang="sr-Latn-RS" dirty="0" err="1"/>
              <a:t>citoplazme</a:t>
            </a:r>
            <a:r>
              <a:rPr lang="sr-Latn-RS" dirty="0"/>
              <a:t> </a:t>
            </a:r>
            <a:r>
              <a:rPr lang="sr-Latn-RS" dirty="0" err="1"/>
              <a:t>neutrofila</a:t>
            </a:r>
            <a:r>
              <a:rPr lang="sr-Latn-RS" dirty="0"/>
              <a:t> (ANCA)</a:t>
            </a:r>
          </a:p>
          <a:p>
            <a:r>
              <a:rPr lang="sr-Latn-RS" dirty="0"/>
              <a:t>Poboljšanje ili prestanak simptoma i znakova posle prekida primene leka za koji se sumnja da je izazvao </a:t>
            </a:r>
            <a:r>
              <a:rPr lang="sr-Latn-RS" dirty="0" err="1"/>
              <a:t>Lupus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751A39E-FB1B-C970-8516-676ACAC2A0A0}"/>
              </a:ext>
            </a:extLst>
          </p:cNvPr>
          <p:cNvSpPr txBox="1"/>
          <p:nvPr/>
        </p:nvSpPr>
        <p:spPr>
          <a:xfrm>
            <a:off x="4733925" y="6338986"/>
            <a:ext cx="709040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RUBIN, Robert L. Drug-induced lupus. </a:t>
            </a:r>
            <a:r>
              <a:rPr lang="en-US" sz="1400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Systemic Lupus Erythematosus</a:t>
            </a:r>
            <a:r>
              <a:rPr lang="en-US" sz="1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 2021, 535-547.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8629761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9F92A0-1AF4-4D36-323C-3E00832B8A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Razlike lekovima indukovanog </a:t>
            </a:r>
            <a:r>
              <a:rPr lang="sr-Latn-RS" dirty="0" err="1"/>
              <a:t>Lupusa</a:t>
            </a:r>
            <a:r>
              <a:rPr lang="sr-Latn-RS" dirty="0"/>
              <a:t> i Sistemskog </a:t>
            </a:r>
            <a:r>
              <a:rPr lang="sr-Latn-RS" dirty="0" err="1"/>
              <a:t>lupusa</a:t>
            </a:r>
            <a:r>
              <a:rPr lang="sr-Latn-RS" dirty="0"/>
              <a:t> </a:t>
            </a:r>
            <a:r>
              <a:rPr lang="sr-Latn-RS" dirty="0" err="1"/>
              <a:t>eritematodesa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49748E-2689-D84C-F39A-A1D2D701B7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946400"/>
          </a:xfrm>
        </p:spPr>
        <p:txBody>
          <a:bodyPr/>
          <a:lstStyle/>
          <a:p>
            <a:r>
              <a:rPr lang="sr-Latn-RS" dirty="0"/>
              <a:t>Kod lekovima indukovanog </a:t>
            </a:r>
            <a:r>
              <a:rPr lang="sr-Latn-RS" dirty="0" err="1"/>
              <a:t>lupusa</a:t>
            </a:r>
            <a:r>
              <a:rPr lang="sr-Latn-RS" dirty="0"/>
              <a:t>:</a:t>
            </a:r>
          </a:p>
          <a:p>
            <a:pPr lvl="1"/>
            <a:r>
              <a:rPr lang="sr-Latn-RS" dirty="0"/>
              <a:t>Retke su promene na sluzokožama (</a:t>
            </a:r>
            <a:r>
              <a:rPr lang="sr-Latn-RS" dirty="0" err="1"/>
              <a:t>ulkusi</a:t>
            </a:r>
            <a:r>
              <a:rPr lang="sr-Latn-RS" dirty="0"/>
              <a:t>)</a:t>
            </a:r>
          </a:p>
          <a:p>
            <a:pPr lvl="1"/>
            <a:r>
              <a:rPr lang="sr-Latn-RS" dirty="0"/>
              <a:t>Retko je snižen nivo </a:t>
            </a:r>
            <a:r>
              <a:rPr lang="sr-Latn-RS" dirty="0" err="1"/>
              <a:t>komplementa</a:t>
            </a:r>
            <a:endParaRPr lang="sr-Latn-RS" dirty="0"/>
          </a:p>
          <a:p>
            <a:pPr lvl="1"/>
            <a:r>
              <a:rPr lang="sr-Latn-RS" dirty="0"/>
              <a:t>Obično postoji samo jedna ili dve vrste </a:t>
            </a:r>
            <a:r>
              <a:rPr lang="sr-Latn-RS" dirty="0" err="1"/>
              <a:t>antinuklearnih</a:t>
            </a:r>
            <a:r>
              <a:rPr lang="sr-Latn-RS" dirty="0"/>
              <a:t> antitela, dok ih kod sistemskog </a:t>
            </a:r>
            <a:r>
              <a:rPr lang="sr-Latn-RS" dirty="0" err="1"/>
              <a:t>lupusa</a:t>
            </a:r>
            <a:r>
              <a:rPr lang="sr-Latn-RS" dirty="0"/>
              <a:t> ima više</a:t>
            </a:r>
          </a:p>
          <a:p>
            <a:pPr lvl="1"/>
            <a:r>
              <a:rPr lang="sr-Latn-RS" dirty="0" err="1"/>
              <a:t>Antihistonska</a:t>
            </a:r>
            <a:r>
              <a:rPr lang="sr-Latn-RS" dirty="0"/>
              <a:t> antitela su daleko češća kod lekovima izazvanog </a:t>
            </a:r>
            <a:r>
              <a:rPr lang="sr-Latn-RS" dirty="0" err="1"/>
              <a:t>Lupusa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8348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FDE092-DC97-890F-DFF3-AB00DF0150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Epidemiologija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5F24AD-450C-D6AB-8224-B1331B4997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Oko 10% svih slučajeva za koje se misli da imaju Sistemski </a:t>
            </a:r>
            <a:r>
              <a:rPr lang="sr-Latn-RS" dirty="0" err="1"/>
              <a:t>lupus</a:t>
            </a:r>
            <a:r>
              <a:rPr lang="sr-Latn-RS" dirty="0"/>
              <a:t> </a:t>
            </a:r>
            <a:r>
              <a:rPr lang="sr-Latn-RS" dirty="0" err="1"/>
              <a:t>eritematodes</a:t>
            </a:r>
            <a:r>
              <a:rPr lang="sr-Latn-RS" dirty="0"/>
              <a:t> zapravo imaju lekovima izazvani </a:t>
            </a:r>
            <a:r>
              <a:rPr lang="sr-Latn-RS" dirty="0" err="1"/>
              <a:t>lupus</a:t>
            </a:r>
            <a:endParaRPr lang="sr-Latn-RS" dirty="0"/>
          </a:p>
          <a:p>
            <a:r>
              <a:rPr lang="sr-Latn-RS" dirty="0"/>
              <a:t>Oko 25-30% slučajeva za koje se misli da imaju kožni </a:t>
            </a:r>
            <a:r>
              <a:rPr lang="sr-Latn-RS" dirty="0" err="1"/>
              <a:t>Lupus</a:t>
            </a:r>
            <a:r>
              <a:rPr lang="sr-Latn-RS" dirty="0"/>
              <a:t> </a:t>
            </a:r>
            <a:r>
              <a:rPr lang="sr-Latn-RS" dirty="0" err="1"/>
              <a:t>eritematodes</a:t>
            </a:r>
            <a:r>
              <a:rPr lang="sr-Latn-RS" dirty="0"/>
              <a:t> zapravo imaju lekovima izazvani kožni </a:t>
            </a:r>
            <a:r>
              <a:rPr lang="sr-Latn-RS" dirty="0" err="1"/>
              <a:t>lupus</a:t>
            </a:r>
            <a:endParaRPr lang="sr-Latn-RS" dirty="0"/>
          </a:p>
          <a:p>
            <a:r>
              <a:rPr lang="sr-Latn-RS" dirty="0"/>
              <a:t>Obično se javlja kod starijih od 50 godina</a:t>
            </a:r>
          </a:p>
          <a:p>
            <a:r>
              <a:rPr lang="sr-Latn-RS" dirty="0"/>
              <a:t>Žene oko 4 puta češće dobijaju lekovima izazvan </a:t>
            </a:r>
            <a:r>
              <a:rPr lang="sr-Latn-RS" dirty="0" err="1"/>
              <a:t>lupus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78598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B303AF-5F7B-9919-1DC1-1BC1F97AFD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Lekovima izazvani kožni </a:t>
            </a:r>
            <a:r>
              <a:rPr lang="sr-Latn-RS" dirty="0" err="1"/>
              <a:t>Lupus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F051B0-EEDD-485D-0544-06C4ECF1D1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327400"/>
          </a:xfrm>
        </p:spPr>
        <p:txBody>
          <a:bodyPr/>
          <a:lstStyle/>
          <a:p>
            <a:r>
              <a:rPr lang="sr-Latn-RS" dirty="0"/>
              <a:t>Prstenaste ili </a:t>
            </a:r>
            <a:r>
              <a:rPr lang="sr-Latn-RS" dirty="0" err="1"/>
              <a:t>papuloskvamozne</a:t>
            </a:r>
            <a:r>
              <a:rPr lang="sr-Latn-RS" dirty="0"/>
              <a:t> promene na koži izloženoj suncu</a:t>
            </a:r>
          </a:p>
          <a:p>
            <a:r>
              <a:rPr lang="sr-Latn-RS" dirty="0"/>
              <a:t>Promene su obično više izražene nego kod </a:t>
            </a:r>
            <a:r>
              <a:rPr lang="sr-Latn-RS" dirty="0" err="1"/>
              <a:t>idiopatskog</a:t>
            </a:r>
            <a:r>
              <a:rPr lang="sr-Latn-RS" dirty="0"/>
              <a:t> kožnog </a:t>
            </a:r>
            <a:r>
              <a:rPr lang="sr-Latn-RS" dirty="0" err="1"/>
              <a:t>Lupusa</a:t>
            </a:r>
            <a:endParaRPr lang="sr-Latn-RS" dirty="0"/>
          </a:p>
          <a:p>
            <a:r>
              <a:rPr lang="sr-Latn-RS" dirty="0"/>
              <a:t>Ponekada nastaju </a:t>
            </a:r>
            <a:r>
              <a:rPr lang="sr-Latn-RS" dirty="0" err="1"/>
              <a:t>bulozne</a:t>
            </a:r>
            <a:r>
              <a:rPr lang="sr-Latn-RS" dirty="0"/>
              <a:t> promene ili promene slične </a:t>
            </a:r>
            <a:r>
              <a:rPr lang="sr-Latn-RS" dirty="0" err="1"/>
              <a:t>eritemi</a:t>
            </a:r>
            <a:r>
              <a:rPr lang="sr-Latn-RS" dirty="0"/>
              <a:t> </a:t>
            </a:r>
            <a:r>
              <a:rPr lang="sr-Latn-RS" dirty="0" err="1"/>
              <a:t>multiforme</a:t>
            </a:r>
            <a:endParaRPr lang="sr-Latn-RS" dirty="0"/>
          </a:p>
          <a:p>
            <a:r>
              <a:rPr lang="sr-Latn-RS" dirty="0"/>
              <a:t>Lekovi koji mogu izazvati kožni </a:t>
            </a:r>
            <a:r>
              <a:rPr lang="sr-Latn-RS" dirty="0" err="1"/>
              <a:t>lupus</a:t>
            </a:r>
            <a:r>
              <a:rPr lang="sr-Latn-RS" dirty="0"/>
              <a:t>: </a:t>
            </a:r>
            <a:r>
              <a:rPr lang="sr-Latn-RS" dirty="0" err="1"/>
              <a:t>hidrohlortiazid</a:t>
            </a:r>
            <a:r>
              <a:rPr lang="sr-Latn-RS" dirty="0"/>
              <a:t>, ACE inhibitori, </a:t>
            </a:r>
            <a:r>
              <a:rPr lang="sr-Latn-RS" dirty="0" err="1"/>
              <a:t>blokatori</a:t>
            </a:r>
            <a:r>
              <a:rPr lang="sr-Latn-RS" dirty="0"/>
              <a:t> kanala za kalcijum, </a:t>
            </a:r>
            <a:r>
              <a:rPr lang="sr-Latn-RS" dirty="0" err="1"/>
              <a:t>terbinafin</a:t>
            </a:r>
            <a:r>
              <a:rPr lang="sr-Latn-RS" dirty="0"/>
              <a:t>, </a:t>
            </a:r>
            <a:r>
              <a:rPr lang="sr-Latn-RS" dirty="0" err="1"/>
              <a:t>fenitoin</a:t>
            </a:r>
            <a:r>
              <a:rPr lang="sr-Latn-RS" dirty="0"/>
              <a:t>, </a:t>
            </a:r>
            <a:r>
              <a:rPr lang="sr-Latn-RS" dirty="0" err="1"/>
              <a:t>karbamazepin</a:t>
            </a:r>
            <a:r>
              <a:rPr lang="sr-Latn-RS" dirty="0"/>
              <a:t>, inhibitori protonske pumpe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A5771B5-A86E-5CDC-7DC8-82E1CFBD1940}"/>
              </a:ext>
            </a:extLst>
          </p:cNvPr>
          <p:cNvSpPr txBox="1"/>
          <p:nvPr/>
        </p:nvSpPr>
        <p:spPr>
          <a:xfrm>
            <a:off x="4049643" y="6231265"/>
            <a:ext cx="81423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Borucki</a:t>
            </a:r>
            <a:r>
              <a:rPr lang="en-US" sz="1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 R., &amp; Werth, V. P. (2020). Cutaneous lupus erythematosus induced by drugs-novel insights. </a:t>
            </a:r>
            <a:endParaRPr lang="sr-Latn-RS" sz="1400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r>
              <a:rPr lang="en-US" sz="1400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Expert Review of Clinical Pharmacology</a:t>
            </a:r>
            <a:r>
              <a:rPr lang="en-US" sz="1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 </a:t>
            </a:r>
            <a:r>
              <a:rPr lang="en-US" sz="1400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13</a:t>
            </a:r>
            <a:r>
              <a:rPr lang="en-US" sz="1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(1), 35-42.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7769525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0E95A9-C1DA-B0C5-D62A-1561462920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Faktori rizika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46A5FB-7F79-DC1C-67F8-050C84D299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908175"/>
          </a:xfrm>
        </p:spPr>
        <p:txBody>
          <a:bodyPr/>
          <a:lstStyle/>
          <a:p>
            <a:r>
              <a:rPr lang="sr-Latn-RS" dirty="0"/>
              <a:t>Velika doza leka kod </a:t>
            </a:r>
            <a:r>
              <a:rPr lang="sr-Latn-RS" dirty="0" err="1"/>
              <a:t>hidralazina</a:t>
            </a:r>
            <a:r>
              <a:rPr lang="sr-Latn-RS" dirty="0"/>
              <a:t> i </a:t>
            </a:r>
            <a:r>
              <a:rPr lang="sr-Latn-RS" dirty="0" err="1"/>
              <a:t>prokainamida</a:t>
            </a:r>
            <a:endParaRPr lang="sr-Latn-RS" dirty="0"/>
          </a:p>
          <a:p>
            <a:r>
              <a:rPr lang="en-US" dirty="0"/>
              <a:t>HLA-DR4 </a:t>
            </a:r>
            <a:r>
              <a:rPr lang="sr-Latn-RS" dirty="0"/>
              <a:t>i</a:t>
            </a:r>
            <a:r>
              <a:rPr lang="en-US" dirty="0"/>
              <a:t> HLA-DR2</a:t>
            </a:r>
            <a:endParaRPr lang="sr-Latn-RS" dirty="0"/>
          </a:p>
          <a:p>
            <a:r>
              <a:rPr lang="sr-Latn-RS" dirty="0"/>
              <a:t>Spora </a:t>
            </a:r>
            <a:r>
              <a:rPr lang="sr-Latn-RS" dirty="0" err="1"/>
              <a:t>acetilacija</a:t>
            </a:r>
            <a:r>
              <a:rPr lang="sr-Latn-RS" dirty="0"/>
              <a:t> lekova u jetri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DFD23A6-0043-F03B-C027-31B5CCA18979}"/>
              </a:ext>
            </a:extLst>
          </p:cNvPr>
          <p:cNvSpPr txBox="1"/>
          <p:nvPr/>
        </p:nvSpPr>
        <p:spPr>
          <a:xfrm>
            <a:off x="3253335" y="6240463"/>
            <a:ext cx="89386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i="0" dirty="0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Álvarez-Lario B, </a:t>
            </a:r>
            <a:r>
              <a:rPr lang="en-US" sz="1400" b="0" i="0" dirty="0" err="1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Bártulos</a:t>
            </a:r>
            <a:r>
              <a:rPr lang="en-US" sz="1400" b="0" i="0" dirty="0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-Iglesias M, </a:t>
            </a:r>
            <a:r>
              <a:rPr lang="en-US" sz="1400" b="0" i="0" dirty="0" err="1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Colazo-Burlato</a:t>
            </a:r>
            <a:r>
              <a:rPr lang="en-US" sz="1400" b="0" i="0" dirty="0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 M, </a:t>
            </a:r>
            <a:r>
              <a:rPr lang="en-US" sz="1400" b="0" i="0" dirty="0" err="1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Macarrón</a:t>
            </a:r>
            <a:r>
              <a:rPr lang="en-US" sz="1400" b="0" i="0" dirty="0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-Vicente J. Carbamazepine-induced systemic </a:t>
            </a:r>
            <a:endParaRPr lang="sr-Latn-RS" sz="1400" b="0" i="0" dirty="0">
              <a:solidFill>
                <a:srgbClr val="212121"/>
              </a:solidFill>
              <a:effectLst/>
              <a:latin typeface="Roboto" panose="02000000000000000000" pitchFamily="2" charset="0"/>
            </a:endParaRPr>
          </a:p>
          <a:p>
            <a:r>
              <a:rPr lang="en-US" sz="1400" b="0" i="0" dirty="0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lupus erythematosus: A case-based review. </a:t>
            </a:r>
            <a:r>
              <a:rPr lang="en-US" sz="1400" b="0" i="0" dirty="0" err="1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Eur</a:t>
            </a:r>
            <a:r>
              <a:rPr lang="en-US" sz="1400" b="0" i="0" dirty="0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 J </a:t>
            </a:r>
            <a:r>
              <a:rPr lang="en-US" sz="1400" b="0" i="0" dirty="0" err="1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Rheumatol</a:t>
            </a:r>
            <a:r>
              <a:rPr lang="en-US" sz="1400" b="0" i="0" dirty="0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. 2019 Jan;6(1):48-54. 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8306424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C2380B-CFEE-5656-6B0B-B218DE0FD7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err="1"/>
              <a:t>Patofiziologija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2F80FF-B713-7360-AC60-896FD75993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175000"/>
          </a:xfrm>
        </p:spPr>
        <p:txBody>
          <a:bodyPr/>
          <a:lstStyle/>
          <a:p>
            <a:r>
              <a:rPr lang="sr-Latn-RS" dirty="0"/>
              <a:t>Usled </a:t>
            </a:r>
            <a:r>
              <a:rPr lang="en-US" dirty="0" err="1"/>
              <a:t>inhibicij</a:t>
            </a:r>
            <a:r>
              <a:rPr lang="sr-Latn-RS" dirty="0"/>
              <a:t>e</a:t>
            </a:r>
            <a:r>
              <a:rPr lang="en-US" dirty="0"/>
              <a:t> </a:t>
            </a:r>
            <a:r>
              <a:rPr lang="en-US" dirty="0" err="1"/>
              <a:t>metilacije</a:t>
            </a:r>
            <a:r>
              <a:rPr lang="en-US" dirty="0"/>
              <a:t> DNK CD4+ T </a:t>
            </a:r>
            <a:r>
              <a:rPr lang="sr-Latn-RS" dirty="0"/>
              <a:t>limfociti</a:t>
            </a:r>
            <a:r>
              <a:rPr lang="en-US" dirty="0"/>
              <a:t> </a:t>
            </a:r>
            <a:r>
              <a:rPr lang="sr-Latn-RS" dirty="0"/>
              <a:t>postaju</a:t>
            </a:r>
            <a:r>
              <a:rPr lang="en-US" dirty="0"/>
              <a:t> </a:t>
            </a:r>
            <a:r>
              <a:rPr lang="en-US" dirty="0" err="1"/>
              <a:t>autoreaktivni</a:t>
            </a:r>
            <a:r>
              <a:rPr lang="sr-Latn-RS" dirty="0"/>
              <a:t> sa</a:t>
            </a:r>
            <a:r>
              <a:rPr lang="en-US" dirty="0"/>
              <a:t> </a:t>
            </a:r>
            <a:r>
              <a:rPr lang="en-US" dirty="0" err="1"/>
              <a:t>prekomernom</a:t>
            </a:r>
            <a:r>
              <a:rPr lang="en-US" dirty="0"/>
              <a:t> </a:t>
            </a:r>
            <a:r>
              <a:rPr lang="en-US" dirty="0" err="1"/>
              <a:t>ekspresijom</a:t>
            </a:r>
            <a:r>
              <a:rPr lang="sr-Latn-RS" dirty="0"/>
              <a:t> </a:t>
            </a:r>
            <a:r>
              <a:rPr lang="en-US" dirty="0" err="1"/>
              <a:t>adhezionog</a:t>
            </a:r>
            <a:r>
              <a:rPr lang="en-US" dirty="0"/>
              <a:t> </a:t>
            </a:r>
            <a:r>
              <a:rPr lang="en-US" dirty="0" err="1"/>
              <a:t>molekula</a:t>
            </a:r>
            <a:r>
              <a:rPr lang="en-US" dirty="0"/>
              <a:t> LFA-1. </a:t>
            </a:r>
            <a:endParaRPr lang="sr-Latn-RS" dirty="0"/>
          </a:p>
          <a:p>
            <a:r>
              <a:rPr lang="en-US" dirty="0" err="1"/>
              <a:t>T-ćelije</a:t>
            </a:r>
            <a:r>
              <a:rPr lang="en-US" dirty="0"/>
              <a:t> </a:t>
            </a:r>
            <a:r>
              <a:rPr lang="en-US" dirty="0" err="1"/>
              <a:t>zatim</a:t>
            </a:r>
            <a:r>
              <a:rPr lang="en-US" dirty="0"/>
              <a:t> </a:t>
            </a:r>
            <a:r>
              <a:rPr lang="en-US" dirty="0" err="1"/>
              <a:t>preterano</a:t>
            </a:r>
            <a:r>
              <a:rPr lang="en-US" dirty="0"/>
              <a:t> </a:t>
            </a:r>
            <a:r>
              <a:rPr lang="en-US" dirty="0" err="1"/>
              <a:t>stimulišu</a:t>
            </a:r>
            <a:r>
              <a:rPr lang="en-US" dirty="0"/>
              <a:t> </a:t>
            </a:r>
            <a:r>
              <a:rPr lang="en-US" dirty="0" err="1"/>
              <a:t>proizvodnju</a:t>
            </a:r>
            <a:r>
              <a:rPr lang="en-US" dirty="0"/>
              <a:t> </a:t>
            </a:r>
            <a:r>
              <a:rPr lang="en-US" dirty="0" err="1"/>
              <a:t>autoantitela</a:t>
            </a:r>
            <a:r>
              <a:rPr lang="en-US" dirty="0"/>
              <a:t> </a:t>
            </a:r>
            <a:r>
              <a:rPr lang="en-US" dirty="0" err="1"/>
              <a:t>interakcijom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molekulima</a:t>
            </a:r>
            <a:r>
              <a:rPr lang="en-US" dirty="0"/>
              <a:t> MHC II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B-ćelijama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indukuju</a:t>
            </a:r>
            <a:r>
              <a:rPr lang="en-US" dirty="0"/>
              <a:t> </a:t>
            </a:r>
            <a:r>
              <a:rPr lang="en-US" dirty="0" err="1"/>
              <a:t>apoptozu</a:t>
            </a:r>
            <a:r>
              <a:rPr lang="en-US" dirty="0"/>
              <a:t> </a:t>
            </a:r>
            <a:r>
              <a:rPr lang="en-US" dirty="0" err="1"/>
              <a:t>makrofaga</a:t>
            </a:r>
            <a:r>
              <a:rPr lang="en-US" dirty="0"/>
              <a:t> </a:t>
            </a:r>
            <a:r>
              <a:rPr lang="sr-Latn-RS" dirty="0"/>
              <a:t>usled interakcije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molekulima</a:t>
            </a:r>
            <a:r>
              <a:rPr lang="en-US" dirty="0"/>
              <a:t> MHC II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makrofagima</a:t>
            </a:r>
            <a:r>
              <a:rPr lang="sr-Latn-RS" dirty="0"/>
              <a:t>.</a:t>
            </a:r>
          </a:p>
          <a:p>
            <a:r>
              <a:rPr lang="sr-Latn-RS" dirty="0"/>
              <a:t>Iz umirućih makrofaga se</a:t>
            </a:r>
            <a:r>
              <a:rPr lang="en-US" dirty="0"/>
              <a:t> </a:t>
            </a:r>
            <a:r>
              <a:rPr lang="en-US" dirty="0" err="1"/>
              <a:t>oslobađa</a:t>
            </a:r>
            <a:r>
              <a:rPr lang="sr-Latn-RS" dirty="0"/>
              <a:t> hromatin koji je</a:t>
            </a:r>
            <a:r>
              <a:rPr lang="en-US" dirty="0"/>
              <a:t> </a:t>
            </a:r>
            <a:r>
              <a:rPr lang="sr-Latn-RS" dirty="0"/>
              <a:t>se ponaša kao konglomerat antigena, i izaziva </a:t>
            </a:r>
            <a:r>
              <a:rPr lang="sr-Latn-RS" dirty="0" err="1"/>
              <a:t>autoimuni</a:t>
            </a:r>
            <a:r>
              <a:rPr lang="sr-Latn-RS" dirty="0"/>
              <a:t> proces</a:t>
            </a:r>
            <a:r>
              <a:rPr lang="en-US" dirty="0"/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8BC5621-67AB-E9A5-36D6-7929EF7DD6EE}"/>
              </a:ext>
            </a:extLst>
          </p:cNvPr>
          <p:cNvSpPr txBox="1"/>
          <p:nvPr/>
        </p:nvSpPr>
        <p:spPr>
          <a:xfrm>
            <a:off x="1143307" y="6102145"/>
            <a:ext cx="108806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effectLst/>
              </a:rPr>
              <a:t>Solhjoo</a:t>
            </a:r>
            <a:r>
              <a:rPr lang="en-US" dirty="0">
                <a:effectLst/>
              </a:rPr>
              <a:t> M, Goyal A, Chauhan K. Drug-Induced Lupus Erythematosus. In: </a:t>
            </a:r>
            <a:r>
              <a:rPr lang="en-US" dirty="0" err="1">
                <a:effectLst/>
              </a:rPr>
              <a:t>StatPearls</a:t>
            </a:r>
            <a:r>
              <a:rPr lang="en-US" dirty="0">
                <a:effectLst/>
              </a:rPr>
              <a:t> [Internet]. Treasure Island (FL):</a:t>
            </a:r>
            <a:endParaRPr lang="sr-Latn-RS" dirty="0">
              <a:effectLst/>
            </a:endParaRPr>
          </a:p>
          <a:p>
            <a:r>
              <a:rPr lang="en-US" dirty="0" err="1">
                <a:effectLst/>
              </a:rPr>
              <a:t>StatPearls</a:t>
            </a:r>
            <a:r>
              <a:rPr lang="en-US" dirty="0">
                <a:effectLst/>
              </a:rPr>
              <a:t> Publishing; 2022 [cited 2023 Jan 8]. Available from: </a:t>
            </a:r>
            <a:r>
              <a:rPr lang="en-US" dirty="0">
                <a:effectLst/>
                <a:hlinkClick r:id="rId2"/>
              </a:rPr>
              <a:t>http://www.ncbi.nlm.nih.gov/books/NBK441889/</a:t>
            </a: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6501986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837</Words>
  <Application>Microsoft Office PowerPoint</Application>
  <PresentationFormat>Widescreen</PresentationFormat>
  <Paragraphs>70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BlinkMacSystemFont</vt:lpstr>
      <vt:lpstr>Calibri</vt:lpstr>
      <vt:lpstr>Calibri Light</vt:lpstr>
      <vt:lpstr>Roboto</vt:lpstr>
      <vt:lpstr>Office Theme</vt:lpstr>
      <vt:lpstr>Lekovima izazvan Lupus</vt:lpstr>
      <vt:lpstr>Definicija</vt:lpstr>
      <vt:lpstr>Lekovi koji mogu izazvati Lupus</vt:lpstr>
      <vt:lpstr>Dijagnoza</vt:lpstr>
      <vt:lpstr>Razlike lekovima indukovanog Lupusa i Sistemskog lupusa eritematodesa</vt:lpstr>
      <vt:lpstr>Epidemiologija</vt:lpstr>
      <vt:lpstr>Lekovima izazvani kožni Lupus</vt:lpstr>
      <vt:lpstr>Faktori rizika</vt:lpstr>
      <vt:lpstr>Patofiziologija</vt:lpstr>
      <vt:lpstr>Klinička slika</vt:lpstr>
      <vt:lpstr>Prognoza</vt:lpstr>
      <vt:lpstr>Lečenje</vt:lpstr>
      <vt:lpstr>Lečenje lekovima izazvanog kožnog lupusa</vt:lpstr>
      <vt:lpstr>Promene na koži kod lekovima-izazvanog Lupusa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Boj</dc:creator>
  <cp:lastModifiedBy>IASFA_V23 Токсикологија</cp:lastModifiedBy>
  <cp:revision>22</cp:revision>
  <dcterms:created xsi:type="dcterms:W3CDTF">2023-01-08T14:53:29Z</dcterms:created>
  <dcterms:modified xsi:type="dcterms:W3CDTF">2026-06-18T08:51:52Z</dcterms:modified>
</cp:coreProperties>
</file>