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80" r:id="rId24"/>
    <p:sldId id="281" r:id="rId25"/>
    <p:sldId id="278" r:id="rId26"/>
    <p:sldId id="279" r:id="rId27"/>
  </p:sldIdLst>
  <p:sldSz cx="12192000" cy="6858000"/>
  <p:notesSz cx="6858000" cy="9144000"/>
  <p:defaultTextStyle>
    <a:defPPr>
      <a:defRPr lang="s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7" d="100"/>
          <a:sy n="117" d="100"/>
        </p:scale>
        <p:origin x="357"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A2DDEA-DAED-8A23-616D-9DECF44100D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2F2C32F-6EA8-8359-EAA6-BB0E59B0087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0344AAA-CF72-8E9A-8DB6-00ECED2D880D}"/>
              </a:ext>
            </a:extLst>
          </p:cNvPr>
          <p:cNvSpPr>
            <a:spLocks noGrp="1"/>
          </p:cNvSpPr>
          <p:nvPr>
            <p:ph type="dt" sz="half" idx="10"/>
          </p:nvPr>
        </p:nvSpPr>
        <p:spPr/>
        <p:txBody>
          <a:bodyPr/>
          <a:lstStyle/>
          <a:p>
            <a:fld id="{BEB94FFD-409D-4A71-845D-A77BE2A280EE}" type="datetimeFigureOut">
              <a:rPr lang="en-US" smtClean="0"/>
              <a:t>2/6/2024</a:t>
            </a:fld>
            <a:endParaRPr lang="en-US"/>
          </a:p>
        </p:txBody>
      </p:sp>
      <p:sp>
        <p:nvSpPr>
          <p:cNvPr id="5" name="Footer Placeholder 4">
            <a:extLst>
              <a:ext uri="{FF2B5EF4-FFF2-40B4-BE49-F238E27FC236}">
                <a16:creationId xmlns:a16="http://schemas.microsoft.com/office/drawing/2014/main" id="{62C73C1D-100D-648D-B62D-DB112B9C54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53CCCE-544F-11AE-65FA-C230845891FF}"/>
              </a:ext>
            </a:extLst>
          </p:cNvPr>
          <p:cNvSpPr>
            <a:spLocks noGrp="1"/>
          </p:cNvSpPr>
          <p:nvPr>
            <p:ph type="sldNum" sz="quarter" idx="12"/>
          </p:nvPr>
        </p:nvSpPr>
        <p:spPr/>
        <p:txBody>
          <a:bodyPr/>
          <a:lstStyle/>
          <a:p>
            <a:fld id="{5B5D8E3F-CCF3-48B2-9CED-CA8DB2AA76F0}" type="slidenum">
              <a:rPr lang="en-US" smtClean="0"/>
              <a:t>‹#›</a:t>
            </a:fld>
            <a:endParaRPr lang="en-US"/>
          </a:p>
        </p:txBody>
      </p:sp>
    </p:spTree>
    <p:extLst>
      <p:ext uri="{BB962C8B-B14F-4D97-AF65-F5344CB8AC3E}">
        <p14:creationId xmlns:p14="http://schemas.microsoft.com/office/powerpoint/2010/main" val="40337394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1AC51B-7A87-A3F9-4DD4-4B63FE12C37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8004B70-9C26-8E42-A216-F1DA0A6BC81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4C4D29-D688-1071-047D-BE47686FE1CB}"/>
              </a:ext>
            </a:extLst>
          </p:cNvPr>
          <p:cNvSpPr>
            <a:spLocks noGrp="1"/>
          </p:cNvSpPr>
          <p:nvPr>
            <p:ph type="dt" sz="half" idx="10"/>
          </p:nvPr>
        </p:nvSpPr>
        <p:spPr/>
        <p:txBody>
          <a:bodyPr/>
          <a:lstStyle/>
          <a:p>
            <a:fld id="{BEB94FFD-409D-4A71-845D-A77BE2A280EE}" type="datetimeFigureOut">
              <a:rPr lang="en-US" smtClean="0"/>
              <a:t>2/6/2024</a:t>
            </a:fld>
            <a:endParaRPr lang="en-US"/>
          </a:p>
        </p:txBody>
      </p:sp>
      <p:sp>
        <p:nvSpPr>
          <p:cNvPr id="5" name="Footer Placeholder 4">
            <a:extLst>
              <a:ext uri="{FF2B5EF4-FFF2-40B4-BE49-F238E27FC236}">
                <a16:creationId xmlns:a16="http://schemas.microsoft.com/office/drawing/2014/main" id="{AA662273-3120-1ABC-D7AD-5B1CEC2EBA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024275-24BB-DFB2-EDBC-BD790E3EFAE7}"/>
              </a:ext>
            </a:extLst>
          </p:cNvPr>
          <p:cNvSpPr>
            <a:spLocks noGrp="1"/>
          </p:cNvSpPr>
          <p:nvPr>
            <p:ph type="sldNum" sz="quarter" idx="12"/>
          </p:nvPr>
        </p:nvSpPr>
        <p:spPr/>
        <p:txBody>
          <a:bodyPr/>
          <a:lstStyle/>
          <a:p>
            <a:fld id="{5B5D8E3F-CCF3-48B2-9CED-CA8DB2AA76F0}" type="slidenum">
              <a:rPr lang="en-US" smtClean="0"/>
              <a:t>‹#›</a:t>
            </a:fld>
            <a:endParaRPr lang="en-US"/>
          </a:p>
        </p:txBody>
      </p:sp>
    </p:spTree>
    <p:extLst>
      <p:ext uri="{BB962C8B-B14F-4D97-AF65-F5344CB8AC3E}">
        <p14:creationId xmlns:p14="http://schemas.microsoft.com/office/powerpoint/2010/main" val="3372003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57E28CE-C60B-50C5-97AD-9BFE2FB7232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6A7D6F7-38A7-C2C0-EB04-6327FFB8FD7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80A8314-745C-0DAD-78D0-19B42C2DFC67}"/>
              </a:ext>
            </a:extLst>
          </p:cNvPr>
          <p:cNvSpPr>
            <a:spLocks noGrp="1"/>
          </p:cNvSpPr>
          <p:nvPr>
            <p:ph type="dt" sz="half" idx="10"/>
          </p:nvPr>
        </p:nvSpPr>
        <p:spPr/>
        <p:txBody>
          <a:bodyPr/>
          <a:lstStyle/>
          <a:p>
            <a:fld id="{BEB94FFD-409D-4A71-845D-A77BE2A280EE}" type="datetimeFigureOut">
              <a:rPr lang="en-US" smtClean="0"/>
              <a:t>2/6/2024</a:t>
            </a:fld>
            <a:endParaRPr lang="en-US"/>
          </a:p>
        </p:txBody>
      </p:sp>
      <p:sp>
        <p:nvSpPr>
          <p:cNvPr id="5" name="Footer Placeholder 4">
            <a:extLst>
              <a:ext uri="{FF2B5EF4-FFF2-40B4-BE49-F238E27FC236}">
                <a16:creationId xmlns:a16="http://schemas.microsoft.com/office/drawing/2014/main" id="{8F8A6859-C7F0-C1D2-7BEF-B002C322A6E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435D36-A0DA-712D-9F18-3A2B93A96C3A}"/>
              </a:ext>
            </a:extLst>
          </p:cNvPr>
          <p:cNvSpPr>
            <a:spLocks noGrp="1"/>
          </p:cNvSpPr>
          <p:nvPr>
            <p:ph type="sldNum" sz="quarter" idx="12"/>
          </p:nvPr>
        </p:nvSpPr>
        <p:spPr/>
        <p:txBody>
          <a:bodyPr/>
          <a:lstStyle/>
          <a:p>
            <a:fld id="{5B5D8E3F-CCF3-48B2-9CED-CA8DB2AA76F0}" type="slidenum">
              <a:rPr lang="en-US" smtClean="0"/>
              <a:t>‹#›</a:t>
            </a:fld>
            <a:endParaRPr lang="en-US"/>
          </a:p>
        </p:txBody>
      </p:sp>
    </p:spTree>
    <p:extLst>
      <p:ext uri="{BB962C8B-B14F-4D97-AF65-F5344CB8AC3E}">
        <p14:creationId xmlns:p14="http://schemas.microsoft.com/office/powerpoint/2010/main" val="8490311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4ECC58-F164-A832-631C-A6807E0F24B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A1E6755-2C5C-A13B-3187-104BBC59FF1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183968-F1A6-2A70-9746-65121DF9654C}"/>
              </a:ext>
            </a:extLst>
          </p:cNvPr>
          <p:cNvSpPr>
            <a:spLocks noGrp="1"/>
          </p:cNvSpPr>
          <p:nvPr>
            <p:ph type="dt" sz="half" idx="10"/>
          </p:nvPr>
        </p:nvSpPr>
        <p:spPr/>
        <p:txBody>
          <a:bodyPr/>
          <a:lstStyle/>
          <a:p>
            <a:fld id="{BEB94FFD-409D-4A71-845D-A77BE2A280EE}" type="datetimeFigureOut">
              <a:rPr lang="en-US" smtClean="0"/>
              <a:t>2/6/2024</a:t>
            </a:fld>
            <a:endParaRPr lang="en-US"/>
          </a:p>
        </p:txBody>
      </p:sp>
      <p:sp>
        <p:nvSpPr>
          <p:cNvPr id="5" name="Footer Placeholder 4">
            <a:extLst>
              <a:ext uri="{FF2B5EF4-FFF2-40B4-BE49-F238E27FC236}">
                <a16:creationId xmlns:a16="http://schemas.microsoft.com/office/drawing/2014/main" id="{DF4E3C31-C809-A944-1AE3-CA4B702D279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B932C6-5537-2426-ED5F-34C79C2489E6}"/>
              </a:ext>
            </a:extLst>
          </p:cNvPr>
          <p:cNvSpPr>
            <a:spLocks noGrp="1"/>
          </p:cNvSpPr>
          <p:nvPr>
            <p:ph type="sldNum" sz="quarter" idx="12"/>
          </p:nvPr>
        </p:nvSpPr>
        <p:spPr/>
        <p:txBody>
          <a:bodyPr/>
          <a:lstStyle/>
          <a:p>
            <a:fld id="{5B5D8E3F-CCF3-48B2-9CED-CA8DB2AA76F0}" type="slidenum">
              <a:rPr lang="en-US" smtClean="0"/>
              <a:t>‹#›</a:t>
            </a:fld>
            <a:endParaRPr lang="en-US"/>
          </a:p>
        </p:txBody>
      </p:sp>
    </p:spTree>
    <p:extLst>
      <p:ext uri="{BB962C8B-B14F-4D97-AF65-F5344CB8AC3E}">
        <p14:creationId xmlns:p14="http://schemas.microsoft.com/office/powerpoint/2010/main" val="3758454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058DA-B4AF-94B9-31E1-D4EEA685B72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74B3D1E-F014-F0FF-C21B-D1B719DC00C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8242375-303A-DABE-BC2F-15BFD600EEFC}"/>
              </a:ext>
            </a:extLst>
          </p:cNvPr>
          <p:cNvSpPr>
            <a:spLocks noGrp="1"/>
          </p:cNvSpPr>
          <p:nvPr>
            <p:ph type="dt" sz="half" idx="10"/>
          </p:nvPr>
        </p:nvSpPr>
        <p:spPr/>
        <p:txBody>
          <a:bodyPr/>
          <a:lstStyle/>
          <a:p>
            <a:fld id="{BEB94FFD-409D-4A71-845D-A77BE2A280EE}" type="datetimeFigureOut">
              <a:rPr lang="en-US" smtClean="0"/>
              <a:t>2/6/2024</a:t>
            </a:fld>
            <a:endParaRPr lang="en-US"/>
          </a:p>
        </p:txBody>
      </p:sp>
      <p:sp>
        <p:nvSpPr>
          <p:cNvPr id="5" name="Footer Placeholder 4">
            <a:extLst>
              <a:ext uri="{FF2B5EF4-FFF2-40B4-BE49-F238E27FC236}">
                <a16:creationId xmlns:a16="http://schemas.microsoft.com/office/drawing/2014/main" id="{3DAFDFE7-5A4D-6CD4-8965-C600ED2177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A13C1E-E18C-7B6B-619F-6D00E3147BB1}"/>
              </a:ext>
            </a:extLst>
          </p:cNvPr>
          <p:cNvSpPr>
            <a:spLocks noGrp="1"/>
          </p:cNvSpPr>
          <p:nvPr>
            <p:ph type="sldNum" sz="quarter" idx="12"/>
          </p:nvPr>
        </p:nvSpPr>
        <p:spPr/>
        <p:txBody>
          <a:bodyPr/>
          <a:lstStyle/>
          <a:p>
            <a:fld id="{5B5D8E3F-CCF3-48B2-9CED-CA8DB2AA76F0}" type="slidenum">
              <a:rPr lang="en-US" smtClean="0"/>
              <a:t>‹#›</a:t>
            </a:fld>
            <a:endParaRPr lang="en-US"/>
          </a:p>
        </p:txBody>
      </p:sp>
    </p:spTree>
    <p:extLst>
      <p:ext uri="{BB962C8B-B14F-4D97-AF65-F5344CB8AC3E}">
        <p14:creationId xmlns:p14="http://schemas.microsoft.com/office/powerpoint/2010/main" val="40776852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BD6682-8629-07E0-A329-6ABF42A5C5D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7E749F4-618F-EC83-E8FF-CFE3D11C038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79B29B4-583B-B997-85C2-FA56821C252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8F44863-171D-D26D-2E25-99843C46FBDE}"/>
              </a:ext>
            </a:extLst>
          </p:cNvPr>
          <p:cNvSpPr>
            <a:spLocks noGrp="1"/>
          </p:cNvSpPr>
          <p:nvPr>
            <p:ph type="dt" sz="half" idx="10"/>
          </p:nvPr>
        </p:nvSpPr>
        <p:spPr/>
        <p:txBody>
          <a:bodyPr/>
          <a:lstStyle/>
          <a:p>
            <a:fld id="{BEB94FFD-409D-4A71-845D-A77BE2A280EE}" type="datetimeFigureOut">
              <a:rPr lang="en-US" smtClean="0"/>
              <a:t>2/6/2024</a:t>
            </a:fld>
            <a:endParaRPr lang="en-US"/>
          </a:p>
        </p:txBody>
      </p:sp>
      <p:sp>
        <p:nvSpPr>
          <p:cNvPr id="6" name="Footer Placeholder 5">
            <a:extLst>
              <a:ext uri="{FF2B5EF4-FFF2-40B4-BE49-F238E27FC236}">
                <a16:creationId xmlns:a16="http://schemas.microsoft.com/office/drawing/2014/main" id="{98F567BC-F910-1690-7E03-2F2A703227C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F1AF285-F613-2399-4397-BD2A405C4A2E}"/>
              </a:ext>
            </a:extLst>
          </p:cNvPr>
          <p:cNvSpPr>
            <a:spLocks noGrp="1"/>
          </p:cNvSpPr>
          <p:nvPr>
            <p:ph type="sldNum" sz="quarter" idx="12"/>
          </p:nvPr>
        </p:nvSpPr>
        <p:spPr/>
        <p:txBody>
          <a:bodyPr/>
          <a:lstStyle/>
          <a:p>
            <a:fld id="{5B5D8E3F-CCF3-48B2-9CED-CA8DB2AA76F0}" type="slidenum">
              <a:rPr lang="en-US" smtClean="0"/>
              <a:t>‹#›</a:t>
            </a:fld>
            <a:endParaRPr lang="en-US"/>
          </a:p>
        </p:txBody>
      </p:sp>
    </p:spTree>
    <p:extLst>
      <p:ext uri="{BB962C8B-B14F-4D97-AF65-F5344CB8AC3E}">
        <p14:creationId xmlns:p14="http://schemas.microsoft.com/office/powerpoint/2010/main" val="2553051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70A1D2-2D15-B7D4-7B73-6AB96F14321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E2631F6-6F57-96BD-D6DA-AE8536D2AE8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7739F18-A70C-7D11-6F8D-6F70E5C0DCA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A42BD96-2D96-750D-AD5B-0165B272619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A94E1BE-2E03-2AA5-20F2-E152CFB3E13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4BEBAC0-3F41-310E-F659-4E473D411386}"/>
              </a:ext>
            </a:extLst>
          </p:cNvPr>
          <p:cNvSpPr>
            <a:spLocks noGrp="1"/>
          </p:cNvSpPr>
          <p:nvPr>
            <p:ph type="dt" sz="half" idx="10"/>
          </p:nvPr>
        </p:nvSpPr>
        <p:spPr/>
        <p:txBody>
          <a:bodyPr/>
          <a:lstStyle/>
          <a:p>
            <a:fld id="{BEB94FFD-409D-4A71-845D-A77BE2A280EE}" type="datetimeFigureOut">
              <a:rPr lang="en-US" smtClean="0"/>
              <a:t>2/6/2024</a:t>
            </a:fld>
            <a:endParaRPr lang="en-US"/>
          </a:p>
        </p:txBody>
      </p:sp>
      <p:sp>
        <p:nvSpPr>
          <p:cNvPr id="8" name="Footer Placeholder 7">
            <a:extLst>
              <a:ext uri="{FF2B5EF4-FFF2-40B4-BE49-F238E27FC236}">
                <a16:creationId xmlns:a16="http://schemas.microsoft.com/office/drawing/2014/main" id="{267FEE2B-8934-0B45-B141-5A0FECC15F7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A80D063-FF78-1A63-A32A-998627CD17C4}"/>
              </a:ext>
            </a:extLst>
          </p:cNvPr>
          <p:cNvSpPr>
            <a:spLocks noGrp="1"/>
          </p:cNvSpPr>
          <p:nvPr>
            <p:ph type="sldNum" sz="quarter" idx="12"/>
          </p:nvPr>
        </p:nvSpPr>
        <p:spPr/>
        <p:txBody>
          <a:bodyPr/>
          <a:lstStyle/>
          <a:p>
            <a:fld id="{5B5D8E3F-CCF3-48B2-9CED-CA8DB2AA76F0}" type="slidenum">
              <a:rPr lang="en-US" smtClean="0"/>
              <a:t>‹#›</a:t>
            </a:fld>
            <a:endParaRPr lang="en-US"/>
          </a:p>
        </p:txBody>
      </p:sp>
    </p:spTree>
    <p:extLst>
      <p:ext uri="{BB962C8B-B14F-4D97-AF65-F5344CB8AC3E}">
        <p14:creationId xmlns:p14="http://schemas.microsoft.com/office/powerpoint/2010/main" val="37655394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CDD55C-BED1-3D68-9AD6-48A627E384A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6994D97-DD62-1282-FF59-473B6CC7F717}"/>
              </a:ext>
            </a:extLst>
          </p:cNvPr>
          <p:cNvSpPr>
            <a:spLocks noGrp="1"/>
          </p:cNvSpPr>
          <p:nvPr>
            <p:ph type="dt" sz="half" idx="10"/>
          </p:nvPr>
        </p:nvSpPr>
        <p:spPr/>
        <p:txBody>
          <a:bodyPr/>
          <a:lstStyle/>
          <a:p>
            <a:fld id="{BEB94FFD-409D-4A71-845D-A77BE2A280EE}" type="datetimeFigureOut">
              <a:rPr lang="en-US" smtClean="0"/>
              <a:t>2/6/2024</a:t>
            </a:fld>
            <a:endParaRPr lang="en-US"/>
          </a:p>
        </p:txBody>
      </p:sp>
      <p:sp>
        <p:nvSpPr>
          <p:cNvPr id="4" name="Footer Placeholder 3">
            <a:extLst>
              <a:ext uri="{FF2B5EF4-FFF2-40B4-BE49-F238E27FC236}">
                <a16:creationId xmlns:a16="http://schemas.microsoft.com/office/drawing/2014/main" id="{946F07BB-5A05-8DC5-CE88-C11D57792E0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5AAD569-79E9-7AE4-27CF-6E630D3020F8}"/>
              </a:ext>
            </a:extLst>
          </p:cNvPr>
          <p:cNvSpPr>
            <a:spLocks noGrp="1"/>
          </p:cNvSpPr>
          <p:nvPr>
            <p:ph type="sldNum" sz="quarter" idx="12"/>
          </p:nvPr>
        </p:nvSpPr>
        <p:spPr/>
        <p:txBody>
          <a:bodyPr/>
          <a:lstStyle/>
          <a:p>
            <a:fld id="{5B5D8E3F-CCF3-48B2-9CED-CA8DB2AA76F0}" type="slidenum">
              <a:rPr lang="en-US" smtClean="0"/>
              <a:t>‹#›</a:t>
            </a:fld>
            <a:endParaRPr lang="en-US"/>
          </a:p>
        </p:txBody>
      </p:sp>
    </p:spTree>
    <p:extLst>
      <p:ext uri="{BB962C8B-B14F-4D97-AF65-F5344CB8AC3E}">
        <p14:creationId xmlns:p14="http://schemas.microsoft.com/office/powerpoint/2010/main" val="1146333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9E5AF1E-9313-40D3-664D-612F14221A96}"/>
              </a:ext>
            </a:extLst>
          </p:cNvPr>
          <p:cNvSpPr>
            <a:spLocks noGrp="1"/>
          </p:cNvSpPr>
          <p:nvPr>
            <p:ph type="dt" sz="half" idx="10"/>
          </p:nvPr>
        </p:nvSpPr>
        <p:spPr/>
        <p:txBody>
          <a:bodyPr/>
          <a:lstStyle/>
          <a:p>
            <a:fld id="{BEB94FFD-409D-4A71-845D-A77BE2A280EE}" type="datetimeFigureOut">
              <a:rPr lang="en-US" smtClean="0"/>
              <a:t>2/6/2024</a:t>
            </a:fld>
            <a:endParaRPr lang="en-US"/>
          </a:p>
        </p:txBody>
      </p:sp>
      <p:sp>
        <p:nvSpPr>
          <p:cNvPr id="3" name="Footer Placeholder 2">
            <a:extLst>
              <a:ext uri="{FF2B5EF4-FFF2-40B4-BE49-F238E27FC236}">
                <a16:creationId xmlns:a16="http://schemas.microsoft.com/office/drawing/2014/main" id="{B327A75B-15D9-15DE-430C-988C93693A0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FDA0B9E-A371-94B7-2BA3-34892DF66AD0}"/>
              </a:ext>
            </a:extLst>
          </p:cNvPr>
          <p:cNvSpPr>
            <a:spLocks noGrp="1"/>
          </p:cNvSpPr>
          <p:nvPr>
            <p:ph type="sldNum" sz="quarter" idx="12"/>
          </p:nvPr>
        </p:nvSpPr>
        <p:spPr/>
        <p:txBody>
          <a:bodyPr/>
          <a:lstStyle/>
          <a:p>
            <a:fld id="{5B5D8E3F-CCF3-48B2-9CED-CA8DB2AA76F0}" type="slidenum">
              <a:rPr lang="en-US" smtClean="0"/>
              <a:t>‹#›</a:t>
            </a:fld>
            <a:endParaRPr lang="en-US"/>
          </a:p>
        </p:txBody>
      </p:sp>
    </p:spTree>
    <p:extLst>
      <p:ext uri="{BB962C8B-B14F-4D97-AF65-F5344CB8AC3E}">
        <p14:creationId xmlns:p14="http://schemas.microsoft.com/office/powerpoint/2010/main" val="1121175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5B321-398C-D442-2B20-D721D92FA92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4F3CF00-48F8-14A1-87DF-E7DCE55891C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9706970-479D-9F92-64F8-83BC4D434F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573BB7-6030-56D2-254D-1D28DA24CD6E}"/>
              </a:ext>
            </a:extLst>
          </p:cNvPr>
          <p:cNvSpPr>
            <a:spLocks noGrp="1"/>
          </p:cNvSpPr>
          <p:nvPr>
            <p:ph type="dt" sz="half" idx="10"/>
          </p:nvPr>
        </p:nvSpPr>
        <p:spPr/>
        <p:txBody>
          <a:bodyPr/>
          <a:lstStyle/>
          <a:p>
            <a:fld id="{BEB94FFD-409D-4A71-845D-A77BE2A280EE}" type="datetimeFigureOut">
              <a:rPr lang="en-US" smtClean="0"/>
              <a:t>2/6/2024</a:t>
            </a:fld>
            <a:endParaRPr lang="en-US"/>
          </a:p>
        </p:txBody>
      </p:sp>
      <p:sp>
        <p:nvSpPr>
          <p:cNvPr id="6" name="Footer Placeholder 5">
            <a:extLst>
              <a:ext uri="{FF2B5EF4-FFF2-40B4-BE49-F238E27FC236}">
                <a16:creationId xmlns:a16="http://schemas.microsoft.com/office/drawing/2014/main" id="{57818784-2FC8-A19C-E366-65D33D3309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503CD92-E822-8DDB-5C95-91490CD37C24}"/>
              </a:ext>
            </a:extLst>
          </p:cNvPr>
          <p:cNvSpPr>
            <a:spLocks noGrp="1"/>
          </p:cNvSpPr>
          <p:nvPr>
            <p:ph type="sldNum" sz="quarter" idx="12"/>
          </p:nvPr>
        </p:nvSpPr>
        <p:spPr/>
        <p:txBody>
          <a:bodyPr/>
          <a:lstStyle/>
          <a:p>
            <a:fld id="{5B5D8E3F-CCF3-48B2-9CED-CA8DB2AA76F0}" type="slidenum">
              <a:rPr lang="en-US" smtClean="0"/>
              <a:t>‹#›</a:t>
            </a:fld>
            <a:endParaRPr lang="en-US"/>
          </a:p>
        </p:txBody>
      </p:sp>
    </p:spTree>
    <p:extLst>
      <p:ext uri="{BB962C8B-B14F-4D97-AF65-F5344CB8AC3E}">
        <p14:creationId xmlns:p14="http://schemas.microsoft.com/office/powerpoint/2010/main" val="29361413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EB76B-8E9D-FD0D-2248-3DEC1C91A7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DFA69E8-5B8C-007D-1842-5766F41911C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4967B0F-9687-17BC-B6BF-12D638F973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0800A2E-F778-34BE-0A6E-B527AD99A0BE}"/>
              </a:ext>
            </a:extLst>
          </p:cNvPr>
          <p:cNvSpPr>
            <a:spLocks noGrp="1"/>
          </p:cNvSpPr>
          <p:nvPr>
            <p:ph type="dt" sz="half" idx="10"/>
          </p:nvPr>
        </p:nvSpPr>
        <p:spPr/>
        <p:txBody>
          <a:bodyPr/>
          <a:lstStyle/>
          <a:p>
            <a:fld id="{BEB94FFD-409D-4A71-845D-A77BE2A280EE}" type="datetimeFigureOut">
              <a:rPr lang="en-US" smtClean="0"/>
              <a:t>2/6/2024</a:t>
            </a:fld>
            <a:endParaRPr lang="en-US"/>
          </a:p>
        </p:txBody>
      </p:sp>
      <p:sp>
        <p:nvSpPr>
          <p:cNvPr id="6" name="Footer Placeholder 5">
            <a:extLst>
              <a:ext uri="{FF2B5EF4-FFF2-40B4-BE49-F238E27FC236}">
                <a16:creationId xmlns:a16="http://schemas.microsoft.com/office/drawing/2014/main" id="{7E37AF78-7B70-C169-0738-EAE7BB8FFF4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59D7789-39AB-0599-958D-5BAD5A1F0FDB}"/>
              </a:ext>
            </a:extLst>
          </p:cNvPr>
          <p:cNvSpPr>
            <a:spLocks noGrp="1"/>
          </p:cNvSpPr>
          <p:nvPr>
            <p:ph type="sldNum" sz="quarter" idx="12"/>
          </p:nvPr>
        </p:nvSpPr>
        <p:spPr/>
        <p:txBody>
          <a:bodyPr/>
          <a:lstStyle/>
          <a:p>
            <a:fld id="{5B5D8E3F-CCF3-48B2-9CED-CA8DB2AA76F0}" type="slidenum">
              <a:rPr lang="en-US" smtClean="0"/>
              <a:t>‹#›</a:t>
            </a:fld>
            <a:endParaRPr lang="en-US"/>
          </a:p>
        </p:txBody>
      </p:sp>
    </p:spTree>
    <p:extLst>
      <p:ext uri="{BB962C8B-B14F-4D97-AF65-F5344CB8AC3E}">
        <p14:creationId xmlns:p14="http://schemas.microsoft.com/office/powerpoint/2010/main" val="34703895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1B51D14-4362-EDC2-8712-64998A5C74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D91E9AA-9314-2397-6CBB-E64F443FF6C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FAF651-2DC3-CA0A-264B-DC67D1692D8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B94FFD-409D-4A71-845D-A77BE2A280EE}" type="datetimeFigureOut">
              <a:rPr lang="en-US" smtClean="0"/>
              <a:t>2/6/2024</a:t>
            </a:fld>
            <a:endParaRPr lang="en-US"/>
          </a:p>
        </p:txBody>
      </p:sp>
      <p:sp>
        <p:nvSpPr>
          <p:cNvPr id="5" name="Footer Placeholder 4">
            <a:extLst>
              <a:ext uri="{FF2B5EF4-FFF2-40B4-BE49-F238E27FC236}">
                <a16:creationId xmlns:a16="http://schemas.microsoft.com/office/drawing/2014/main" id="{4CF53428-C871-25CE-CB3C-F9B69723F3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6448B9C-1B38-E665-A02D-F59D7265318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5D8E3F-CCF3-48B2-9CED-CA8DB2AA76F0}" type="slidenum">
              <a:rPr lang="en-US" smtClean="0"/>
              <a:t>‹#›</a:t>
            </a:fld>
            <a:endParaRPr lang="en-US"/>
          </a:p>
        </p:txBody>
      </p:sp>
    </p:spTree>
    <p:extLst>
      <p:ext uri="{BB962C8B-B14F-4D97-AF65-F5344CB8AC3E}">
        <p14:creationId xmlns:p14="http://schemas.microsoft.com/office/powerpoint/2010/main" val="18636502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AD78E8-2036-E349-5A58-2B11BD7D61DC}"/>
              </a:ext>
            </a:extLst>
          </p:cNvPr>
          <p:cNvSpPr>
            <a:spLocks noGrp="1"/>
          </p:cNvSpPr>
          <p:nvPr>
            <p:ph type="ctrTitle"/>
          </p:nvPr>
        </p:nvSpPr>
        <p:spPr/>
        <p:txBody>
          <a:bodyPr>
            <a:normAutofit fontScale="90000"/>
          </a:bodyPr>
          <a:lstStyle/>
          <a:p>
            <a:r>
              <a:rPr lang="sr" dirty="0"/>
              <a:t>БЕЗБЕДНА УПОТРЕБА ЛЕКОВА КОД БОЛЕСНИКА ОД ЦИРОЗЕ ЈЕТРЕ</a:t>
            </a:r>
          </a:p>
        </p:txBody>
      </p:sp>
      <p:sp>
        <p:nvSpPr>
          <p:cNvPr id="3" name="Subtitle 2">
            <a:extLst>
              <a:ext uri="{FF2B5EF4-FFF2-40B4-BE49-F238E27FC236}">
                <a16:creationId xmlns:a16="http://schemas.microsoft.com/office/drawing/2014/main" id="{02261458-9B42-91E9-DCD7-5EB77AB32A17}"/>
              </a:ext>
            </a:extLst>
          </p:cNvPr>
          <p:cNvSpPr>
            <a:spLocks noGrp="1"/>
          </p:cNvSpPr>
          <p:nvPr>
            <p:ph type="subTitle" idx="1"/>
          </p:nvPr>
        </p:nvSpPr>
        <p:spPr/>
        <p:txBody>
          <a:bodyPr/>
          <a:lstStyle/>
          <a:p>
            <a:r>
              <a:rPr lang="sr" dirty="0"/>
              <a:t>др Слободан М. </a:t>
            </a:r>
            <a:r>
              <a:rPr lang="sr" dirty="0" err="1"/>
              <a:t>Јанковић </a:t>
            </a:r>
            <a:r>
              <a:rPr lang="sr" dirty="0"/>
              <a:t>, др сц, прим</a:t>
            </a:r>
          </a:p>
          <a:p>
            <a:r>
              <a:rPr lang="sr" dirty="0"/>
              <a:t>Универзитет у Крагујевцу, Факултет медицинских наука и Универзитетски клинички центар, Крагујевац, Србија</a:t>
            </a:r>
          </a:p>
          <a:p>
            <a:endParaRPr lang="en-US" dirty="0"/>
          </a:p>
        </p:txBody>
      </p:sp>
    </p:spTree>
    <p:extLst>
      <p:ext uri="{BB962C8B-B14F-4D97-AF65-F5344CB8AC3E}">
        <p14:creationId xmlns:p14="http://schemas.microsoft.com/office/powerpoint/2010/main" val="3357348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E3DAF9-76E7-9443-84BD-F050CD228BD0}"/>
              </a:ext>
            </a:extLst>
          </p:cNvPr>
          <p:cNvSpPr>
            <a:spLocks noGrp="1"/>
          </p:cNvSpPr>
          <p:nvPr>
            <p:ph type="title"/>
          </p:nvPr>
        </p:nvSpPr>
        <p:spPr/>
        <p:txBody>
          <a:bodyPr>
            <a:noAutofit/>
          </a:bodyPr>
          <a:lstStyle/>
          <a:p>
            <a:r>
              <a:rPr lang="sr" sz="3200" b="1" dirty="0"/>
              <a:t>Ако пацијент са цирозом и трансјугуларним интрахепатичним портосистемским шантом узима лекове орално, шта ће се десити са концентрацијом лека у плазми?</a:t>
            </a:r>
          </a:p>
        </p:txBody>
      </p:sp>
      <p:sp>
        <p:nvSpPr>
          <p:cNvPr id="3" name="Content Placeholder 2">
            <a:extLst>
              <a:ext uri="{FF2B5EF4-FFF2-40B4-BE49-F238E27FC236}">
                <a16:creationId xmlns:a16="http://schemas.microsoft.com/office/drawing/2014/main" id="{7B6AFC5F-3FEE-1BDC-B1E2-5FAAA2F47E77}"/>
              </a:ext>
            </a:extLst>
          </p:cNvPr>
          <p:cNvSpPr>
            <a:spLocks noGrp="1"/>
          </p:cNvSpPr>
          <p:nvPr>
            <p:ph idx="1"/>
          </p:nvPr>
        </p:nvSpPr>
        <p:spPr>
          <a:xfrm>
            <a:off x="838200" y="1825625"/>
            <a:ext cx="10515600" cy="3889375"/>
          </a:xfrm>
        </p:spPr>
        <p:txBody>
          <a:bodyPr>
            <a:normAutofit fontScale="92500" lnSpcReduction="10000"/>
          </a:bodyPr>
          <a:lstStyle/>
          <a:p>
            <a:r>
              <a:rPr lang="sr-Cyrl-RS" dirty="0"/>
              <a:t>Т</a:t>
            </a:r>
            <a:r>
              <a:rPr lang="sr" dirty="0"/>
              <a:t>рансјугуларни интрахепатични </a:t>
            </a:r>
            <a:r>
              <a:rPr lang="sr-Cyrl-RS" dirty="0"/>
              <a:t>портосистемски </a:t>
            </a:r>
            <a:r>
              <a:rPr lang="sr" dirty="0"/>
              <a:t>шант </a:t>
            </a:r>
            <a:r>
              <a:rPr lang="sr-Cyrl-RS" dirty="0"/>
              <a:t>се поставља </a:t>
            </a:r>
            <a:r>
              <a:rPr lang="sr" dirty="0"/>
              <a:t>да би се смањио притисак у порталној вени. Отварање шанта омогућава делу крви из порталне вене да избегне пролазак кроз лобуле јетре, а самим тим и метаболизам, односно елиминацију.</a:t>
            </a:r>
            <a:endParaRPr lang="sr-Latn-RS" dirty="0"/>
          </a:p>
          <a:p>
            <a:r>
              <a:rPr lang="sr" dirty="0"/>
              <a:t>Резултат заобилажења лобула јетре је повећана испорука лека у системску циркулацију и повећање укупне концентрације у плазми.</a:t>
            </a:r>
            <a:endParaRPr lang="sr-Latn-RS" dirty="0"/>
          </a:p>
          <a:p>
            <a:r>
              <a:rPr lang="sr" dirty="0"/>
              <a:t>Већа концентрација лека у плазми значи већу изложеност ткива и органа леку, па дозу треба смањити.</a:t>
            </a:r>
            <a:endParaRPr lang="sr-Latn-RS" dirty="0"/>
          </a:p>
          <a:p>
            <a:r>
              <a:rPr lang="sr" dirty="0"/>
              <a:t>Недавно је описана токсичност фенитоина код пацијента који је примио исту дозу лека и пре и после постављања шанта.</a:t>
            </a:r>
          </a:p>
        </p:txBody>
      </p:sp>
      <p:sp>
        <p:nvSpPr>
          <p:cNvPr id="4" name="TextBox 3">
            <a:extLst>
              <a:ext uri="{FF2B5EF4-FFF2-40B4-BE49-F238E27FC236}">
                <a16:creationId xmlns:a16="http://schemas.microsoft.com/office/drawing/2014/main" id="{7F1DC56C-8B06-5D70-C71E-26B6F5161734}"/>
              </a:ext>
            </a:extLst>
          </p:cNvPr>
          <p:cNvSpPr txBox="1"/>
          <p:nvPr/>
        </p:nvSpPr>
        <p:spPr>
          <a:xfrm>
            <a:off x="523875" y="6134100"/>
            <a:ext cx="10875926" cy="646331"/>
          </a:xfrm>
          <a:prstGeom prst="rect">
            <a:avLst/>
          </a:prstGeom>
          <a:solidFill>
            <a:srgbClr val="FFFF00"/>
          </a:solidFill>
        </p:spPr>
        <p:txBody>
          <a:bodyPr wrap="none" rtlCol="0">
            <a:spAutoFit/>
          </a:bodyPr>
          <a:lstStyle/>
          <a:p>
            <a:r>
              <a:rPr lang="en-US" dirty="0" err="1"/>
              <a:t>Bassell</a:t>
            </a:r>
            <a:r>
              <a:rPr lang="en-US" dirty="0"/>
              <a:t> T, </a:t>
            </a:r>
            <a:r>
              <a:rPr lang="en-US" dirty="0" err="1"/>
              <a:t>Aminlari</a:t>
            </a:r>
            <a:r>
              <a:rPr lang="en-US" dirty="0"/>
              <a:t> A, Hayden S, Del Rosso J, Ly BT. Phenytoin Toxicity After </a:t>
            </a:r>
            <a:r>
              <a:rPr lang="en-US" dirty="0" err="1"/>
              <a:t>Transjugular</a:t>
            </a:r>
            <a:r>
              <a:rPr lang="en-US" dirty="0"/>
              <a:t> Intrahepatic Portosystemic </a:t>
            </a:r>
            <a:endParaRPr lang="sr-Latn-RS" dirty="0"/>
          </a:p>
          <a:p>
            <a:r>
              <a:rPr lang="en-US" dirty="0"/>
              <a:t>Shunt (TIPS). J </a:t>
            </a:r>
            <a:r>
              <a:rPr lang="en-US" dirty="0" err="1"/>
              <a:t>Emerg</a:t>
            </a:r>
            <a:r>
              <a:rPr lang="en-US" dirty="0"/>
              <a:t> Med. 2021;60(1):54-57.</a:t>
            </a:r>
          </a:p>
        </p:txBody>
      </p:sp>
    </p:spTree>
    <p:extLst>
      <p:ext uri="{BB962C8B-B14F-4D97-AF65-F5344CB8AC3E}">
        <p14:creationId xmlns:p14="http://schemas.microsoft.com/office/powerpoint/2010/main" val="29032861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9A4F7F-B61C-8F05-427E-6C3567E04162}"/>
              </a:ext>
            </a:extLst>
          </p:cNvPr>
          <p:cNvSpPr>
            <a:spLocks noGrp="1"/>
          </p:cNvSpPr>
          <p:nvPr>
            <p:ph type="title"/>
          </p:nvPr>
        </p:nvSpPr>
        <p:spPr/>
        <p:txBody>
          <a:bodyPr>
            <a:noAutofit/>
          </a:bodyPr>
          <a:lstStyle/>
          <a:p>
            <a:r>
              <a:rPr lang="sr" sz="3200" b="1" dirty="0"/>
              <a:t>Који тип цирозе јетре има најмању количину преосталих ензима за метаболизам лека, па је његов утицај на фармакокинетику лека највећи?</a:t>
            </a:r>
          </a:p>
        </p:txBody>
      </p:sp>
      <p:sp>
        <p:nvSpPr>
          <p:cNvPr id="3" name="Content Placeholder 2">
            <a:extLst>
              <a:ext uri="{FF2B5EF4-FFF2-40B4-BE49-F238E27FC236}">
                <a16:creationId xmlns:a16="http://schemas.microsoft.com/office/drawing/2014/main" id="{964CD6A3-3963-C6E7-A129-34830DBA5B14}"/>
              </a:ext>
            </a:extLst>
          </p:cNvPr>
          <p:cNvSpPr>
            <a:spLocks noGrp="1"/>
          </p:cNvSpPr>
          <p:nvPr>
            <p:ph idx="1"/>
          </p:nvPr>
        </p:nvSpPr>
        <p:spPr>
          <a:xfrm>
            <a:off x="838200" y="1825625"/>
            <a:ext cx="10515600" cy="3003550"/>
          </a:xfrm>
        </p:spPr>
        <p:txBody>
          <a:bodyPr/>
          <a:lstStyle/>
          <a:p>
            <a:r>
              <a:rPr lang="sr" dirty="0"/>
              <a:t>Садржај активних ензима за метаболизам лекова у ткиву јетре смањен је код свих облика цирозе за 30-50%, али је ово смањење највеће код цирозе изазване алкохолизмом.</a:t>
            </a:r>
            <a:endParaRPr lang="sr-Latn-RS" dirty="0"/>
          </a:p>
          <a:p>
            <a:r>
              <a:rPr lang="sr" dirty="0"/>
              <a:t>Највећи садржај активних ензима забележен је код цирозе после хепатитиса </a:t>
            </a:r>
            <a:r>
              <a:rPr lang="sr-Cyrl-RS" dirty="0"/>
              <a:t>С</a:t>
            </a:r>
            <a:r>
              <a:rPr lang="sr" dirty="0"/>
              <a:t>, што значи да дозе лека треба највише смањити код пацијената са алкохолном цирозом, а најмање код пацијената са цирозом након хепатитиса </a:t>
            </a:r>
            <a:r>
              <a:rPr lang="sr-Cyrl-RS" dirty="0"/>
              <a:t>С</a:t>
            </a:r>
            <a:r>
              <a:rPr lang="sr" dirty="0"/>
              <a:t>.</a:t>
            </a:r>
          </a:p>
        </p:txBody>
      </p:sp>
      <p:sp>
        <p:nvSpPr>
          <p:cNvPr id="4" name="TextBox 3">
            <a:extLst>
              <a:ext uri="{FF2B5EF4-FFF2-40B4-BE49-F238E27FC236}">
                <a16:creationId xmlns:a16="http://schemas.microsoft.com/office/drawing/2014/main" id="{D719C1C4-3983-F99D-0542-EA41770BEA85}"/>
              </a:ext>
            </a:extLst>
          </p:cNvPr>
          <p:cNvSpPr txBox="1"/>
          <p:nvPr/>
        </p:nvSpPr>
        <p:spPr>
          <a:xfrm>
            <a:off x="549289" y="5648325"/>
            <a:ext cx="11093421" cy="923330"/>
          </a:xfrm>
          <a:prstGeom prst="rect">
            <a:avLst/>
          </a:prstGeom>
          <a:solidFill>
            <a:srgbClr val="FFFF00"/>
          </a:solidFill>
        </p:spPr>
        <p:txBody>
          <a:bodyPr wrap="none" rtlCol="0">
            <a:spAutoFit/>
          </a:bodyPr>
          <a:lstStyle/>
          <a:p>
            <a:r>
              <a:rPr lang="en-US" dirty="0" err="1"/>
              <a:t>Eman</a:t>
            </a:r>
            <a:r>
              <a:rPr lang="en-US" dirty="0"/>
              <a:t> El-</a:t>
            </a:r>
            <a:r>
              <a:rPr lang="en-US" dirty="0" err="1"/>
              <a:t>Khateeb</a:t>
            </a:r>
            <a:r>
              <a:rPr lang="en-US" dirty="0"/>
              <a:t>, </a:t>
            </a:r>
            <a:r>
              <a:rPr lang="en-US" dirty="0" err="1"/>
              <a:t>Brahim</a:t>
            </a:r>
            <a:r>
              <a:rPr lang="en-US" dirty="0"/>
              <a:t> </a:t>
            </a:r>
            <a:r>
              <a:rPr lang="en-US" dirty="0" err="1"/>
              <a:t>Achour</a:t>
            </a:r>
            <a:r>
              <a:rPr lang="en-US" dirty="0"/>
              <a:t>, Daniel Scotcher, </a:t>
            </a:r>
            <a:r>
              <a:rPr lang="en-US" dirty="0" err="1"/>
              <a:t>Zubida</a:t>
            </a:r>
            <a:r>
              <a:rPr lang="en-US" dirty="0"/>
              <a:t> M. Al-</a:t>
            </a:r>
            <a:r>
              <a:rPr lang="en-US" dirty="0" err="1"/>
              <a:t>Majdoub</a:t>
            </a:r>
            <a:r>
              <a:rPr lang="en-US" dirty="0"/>
              <a:t>, Varinder Athwal, Jill Barber and Amin </a:t>
            </a:r>
            <a:endParaRPr lang="sr-Latn-RS" dirty="0"/>
          </a:p>
          <a:p>
            <a:r>
              <a:rPr lang="en-US" dirty="0"/>
              <a:t>Rostami-</a:t>
            </a:r>
            <a:r>
              <a:rPr lang="en-US" dirty="0" err="1"/>
              <a:t>Hodjegan</a:t>
            </a:r>
            <a:r>
              <a:rPr lang="en-US" dirty="0"/>
              <a:t>. Scaling Factors for Hepatic Clearance in Cirrhosis. Drug Metabolism and Disposition December 1, </a:t>
            </a:r>
            <a:endParaRPr lang="sr-Latn-RS" dirty="0"/>
          </a:p>
          <a:p>
            <a:r>
              <a:rPr lang="en-US" dirty="0"/>
              <a:t>2020, 48 (12) 1271-1282.</a:t>
            </a:r>
          </a:p>
        </p:txBody>
      </p:sp>
    </p:spTree>
    <p:extLst>
      <p:ext uri="{BB962C8B-B14F-4D97-AF65-F5344CB8AC3E}">
        <p14:creationId xmlns:p14="http://schemas.microsoft.com/office/powerpoint/2010/main" val="14520773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3F2CB8-0DC7-3ABC-2BE7-A34D0BBCD98C}"/>
              </a:ext>
            </a:extLst>
          </p:cNvPr>
          <p:cNvSpPr>
            <a:spLocks noGrp="1"/>
          </p:cNvSpPr>
          <p:nvPr>
            <p:ph type="title"/>
          </p:nvPr>
        </p:nvSpPr>
        <p:spPr/>
        <p:txBody>
          <a:bodyPr>
            <a:normAutofit/>
          </a:bodyPr>
          <a:lstStyle/>
          <a:p>
            <a:r>
              <a:rPr lang="sr" sz="3200" b="1" dirty="0"/>
              <a:t>Код које врсте цирозе ће токсични ефекат исте дозе парацетамола бити највећи?</a:t>
            </a:r>
          </a:p>
        </p:txBody>
      </p:sp>
      <p:sp>
        <p:nvSpPr>
          <p:cNvPr id="3" name="Content Placeholder 2">
            <a:extLst>
              <a:ext uri="{FF2B5EF4-FFF2-40B4-BE49-F238E27FC236}">
                <a16:creationId xmlns:a16="http://schemas.microsoft.com/office/drawing/2014/main" id="{316C44BA-E8D1-3CF3-FFD4-A4437316F8D8}"/>
              </a:ext>
            </a:extLst>
          </p:cNvPr>
          <p:cNvSpPr>
            <a:spLocks noGrp="1"/>
          </p:cNvSpPr>
          <p:nvPr>
            <p:ph idx="1"/>
          </p:nvPr>
        </p:nvSpPr>
        <p:spPr>
          <a:xfrm>
            <a:off x="838200" y="1825625"/>
            <a:ext cx="10515600" cy="2365375"/>
          </a:xfrm>
        </p:spPr>
        <p:txBody>
          <a:bodyPr/>
          <a:lstStyle/>
          <a:p>
            <a:r>
              <a:rPr lang="sr" dirty="0"/>
              <a:t>Део унетог парацетамола се метаболише преко цитохрома ЦИП2Е1 у токсични метаболит бензохинон, који оштећује хепатоците стварањем слободних радикала.</a:t>
            </a:r>
            <a:endParaRPr lang="sr-Latn-RS" dirty="0"/>
          </a:p>
          <a:p>
            <a:r>
              <a:rPr lang="sr" dirty="0"/>
              <a:t>Алкохол индукује ЦИП2Е1 (повећава његову концентрацију) и самим тим повећава стварање бензохинона, а тиме и оштећење јетре.</a:t>
            </a:r>
          </a:p>
        </p:txBody>
      </p:sp>
      <p:sp>
        <p:nvSpPr>
          <p:cNvPr id="4" name="TextBox 3">
            <a:extLst>
              <a:ext uri="{FF2B5EF4-FFF2-40B4-BE49-F238E27FC236}">
                <a16:creationId xmlns:a16="http://schemas.microsoft.com/office/drawing/2014/main" id="{7D58F18F-90C1-8137-B4B0-3ED6629CC1B7}"/>
              </a:ext>
            </a:extLst>
          </p:cNvPr>
          <p:cNvSpPr txBox="1"/>
          <p:nvPr/>
        </p:nvSpPr>
        <p:spPr>
          <a:xfrm>
            <a:off x="1419225" y="6019800"/>
            <a:ext cx="9175012" cy="369332"/>
          </a:xfrm>
          <a:prstGeom prst="rect">
            <a:avLst/>
          </a:prstGeom>
          <a:solidFill>
            <a:srgbClr val="FFFF00"/>
          </a:solidFill>
        </p:spPr>
        <p:txBody>
          <a:bodyPr wrap="none" rtlCol="0">
            <a:spAutoFit/>
          </a:bodyPr>
          <a:lstStyle/>
          <a:p>
            <a:r>
              <a:rPr lang="en-US" dirty="0" err="1"/>
              <a:t>Shojaie</a:t>
            </a:r>
            <a:r>
              <a:rPr lang="en-US" dirty="0"/>
              <a:t> L, </a:t>
            </a:r>
            <a:r>
              <a:rPr lang="en-US" dirty="0" err="1"/>
              <a:t>Iorga</a:t>
            </a:r>
            <a:r>
              <a:rPr lang="en-US" dirty="0"/>
              <a:t> A, Dara L. Cell Death in Liver Diseases: A Review. Int J Mol Sci. 2020;21(24):9682.</a:t>
            </a:r>
          </a:p>
        </p:txBody>
      </p:sp>
    </p:spTree>
    <p:extLst>
      <p:ext uri="{BB962C8B-B14F-4D97-AF65-F5344CB8AC3E}">
        <p14:creationId xmlns:p14="http://schemas.microsoft.com/office/powerpoint/2010/main" val="20819596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64F332-B828-C3BF-4AF1-596B2047C7C6}"/>
              </a:ext>
            </a:extLst>
          </p:cNvPr>
          <p:cNvSpPr>
            <a:spLocks noGrp="1"/>
          </p:cNvSpPr>
          <p:nvPr>
            <p:ph type="title"/>
          </p:nvPr>
        </p:nvSpPr>
        <p:spPr/>
        <p:txBody>
          <a:bodyPr/>
          <a:lstStyle/>
          <a:p>
            <a:r>
              <a:rPr lang="sr" dirty="0" err="1"/>
              <a:t>Диуретици </a:t>
            </a:r>
            <a:r>
              <a:rPr lang="sr" dirty="0"/>
              <a:t>код </a:t>
            </a:r>
            <a:r>
              <a:rPr lang="sr" dirty="0" err="1"/>
              <a:t>цирозе</a:t>
            </a:r>
            <a:endParaRPr lang="en-US" dirty="0"/>
          </a:p>
        </p:txBody>
      </p:sp>
      <p:sp>
        <p:nvSpPr>
          <p:cNvPr id="3" name="Content Placeholder 2">
            <a:extLst>
              <a:ext uri="{FF2B5EF4-FFF2-40B4-BE49-F238E27FC236}">
                <a16:creationId xmlns:a16="http://schemas.microsoft.com/office/drawing/2014/main" id="{BF8D082F-026A-4A65-57FB-20DBF5BCB4E5}"/>
              </a:ext>
            </a:extLst>
          </p:cNvPr>
          <p:cNvSpPr>
            <a:spLocks noGrp="1"/>
          </p:cNvSpPr>
          <p:nvPr>
            <p:ph idx="1"/>
          </p:nvPr>
        </p:nvSpPr>
        <p:spPr>
          <a:xfrm>
            <a:off x="838200" y="1825625"/>
            <a:ext cx="10515600" cy="2622550"/>
          </a:xfrm>
        </p:spPr>
        <p:txBody>
          <a:bodyPr/>
          <a:lstStyle/>
          <a:p>
            <a:r>
              <a:rPr lang="sr" dirty="0"/>
              <a:t>Током цирозе јетре долази до постепеног пропадања бубрега, пре свега кроз смањење броја функционалних нефрона.</a:t>
            </a:r>
            <a:endParaRPr lang="sr-Latn-RS" dirty="0"/>
          </a:p>
          <a:p>
            <a:r>
              <a:rPr lang="sr" dirty="0"/>
              <a:t>Смањењем броја нефрона смањује се број ћелија тубула на које диуретици могу да делују, па њихов ефекат постаје мањи при истим дозама.</a:t>
            </a:r>
          </a:p>
        </p:txBody>
      </p:sp>
      <p:sp>
        <p:nvSpPr>
          <p:cNvPr id="4" name="TextBox 3">
            <a:extLst>
              <a:ext uri="{FF2B5EF4-FFF2-40B4-BE49-F238E27FC236}">
                <a16:creationId xmlns:a16="http://schemas.microsoft.com/office/drawing/2014/main" id="{BCE83B8F-ABFC-5A2C-FDE3-E20867585E32}"/>
              </a:ext>
            </a:extLst>
          </p:cNvPr>
          <p:cNvSpPr txBox="1"/>
          <p:nvPr/>
        </p:nvSpPr>
        <p:spPr>
          <a:xfrm>
            <a:off x="838200" y="5676900"/>
            <a:ext cx="10202537" cy="646331"/>
          </a:xfrm>
          <a:prstGeom prst="rect">
            <a:avLst/>
          </a:prstGeom>
          <a:solidFill>
            <a:srgbClr val="FFFF00"/>
          </a:solidFill>
        </p:spPr>
        <p:txBody>
          <a:bodyPr wrap="none" rtlCol="0">
            <a:spAutoFit/>
          </a:bodyPr>
          <a:lstStyle/>
          <a:p>
            <a:r>
              <a:rPr lang="en-US" dirty="0" err="1"/>
              <a:t>Qavi</a:t>
            </a:r>
            <a:r>
              <a:rPr lang="en-US" dirty="0"/>
              <a:t> AH, Kamal R, Schrier RW. Clinical Use of Diuretics in Heart Failure, Cirrhosis, and Nephrotic Syndrome. </a:t>
            </a:r>
            <a:endParaRPr lang="sr-Latn-RS" dirty="0"/>
          </a:p>
          <a:p>
            <a:r>
              <a:rPr lang="en-US" dirty="0"/>
              <a:t>Int J Nephrol. 2015;2015:975934.</a:t>
            </a:r>
          </a:p>
        </p:txBody>
      </p:sp>
    </p:spTree>
    <p:extLst>
      <p:ext uri="{BB962C8B-B14F-4D97-AF65-F5344CB8AC3E}">
        <p14:creationId xmlns:p14="http://schemas.microsoft.com/office/powerpoint/2010/main" val="21961211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92DB27-C40A-CEA9-59A5-6CBCA354BDB0}"/>
              </a:ext>
            </a:extLst>
          </p:cNvPr>
          <p:cNvSpPr>
            <a:spLocks noGrp="1"/>
          </p:cNvSpPr>
          <p:nvPr>
            <p:ph type="title"/>
          </p:nvPr>
        </p:nvSpPr>
        <p:spPr/>
        <p:txBody>
          <a:bodyPr>
            <a:noAutofit/>
          </a:bodyPr>
          <a:lstStyle/>
          <a:p>
            <a:r>
              <a:rPr lang="sr" sz="3200" b="1" dirty="0"/>
              <a:t>Да ли је токсичност АЦЕ инхибитора и блокатора рецептора ангиотензина 2 повећана код пацијената са цирозом јетре?</a:t>
            </a:r>
          </a:p>
        </p:txBody>
      </p:sp>
      <p:sp>
        <p:nvSpPr>
          <p:cNvPr id="3" name="Content Placeholder 2">
            <a:extLst>
              <a:ext uri="{FF2B5EF4-FFF2-40B4-BE49-F238E27FC236}">
                <a16:creationId xmlns:a16="http://schemas.microsoft.com/office/drawing/2014/main" id="{B01BE14A-38D9-229B-8971-4DD2C186995F}"/>
              </a:ext>
            </a:extLst>
          </p:cNvPr>
          <p:cNvSpPr>
            <a:spLocks noGrp="1"/>
          </p:cNvSpPr>
          <p:nvPr>
            <p:ph idx="1"/>
          </p:nvPr>
        </p:nvSpPr>
        <p:spPr>
          <a:xfrm>
            <a:off x="838200" y="1825625"/>
            <a:ext cx="10515600" cy="2898775"/>
          </a:xfrm>
        </p:spPr>
        <p:txBody>
          <a:bodyPr>
            <a:normAutofit lnSpcReduction="10000"/>
          </a:bodyPr>
          <a:lstStyle/>
          <a:p>
            <a:r>
              <a:rPr lang="sr" dirty="0"/>
              <a:t>Код цирозе јетре крв се задржава у спланхничном пределу, па се перфузија бубрега смањује услед хипотензије. Систем ренин-ангиотензин затим ступа на снагу да одржи диурезу и заштити бубреге: то доводи до проширења аферентне артериоле и сужења еферентног крвног суда, повећавајући гломеруларну филтрацију.</a:t>
            </a:r>
          </a:p>
          <a:p>
            <a:r>
              <a:rPr lang="sr" dirty="0"/>
              <a:t>Употреба АЦЕ инхибитора или блокатора ангиотензинских рецептора неизбежно доводи до оштећења функције бубрега.</a:t>
            </a:r>
          </a:p>
        </p:txBody>
      </p:sp>
      <p:sp>
        <p:nvSpPr>
          <p:cNvPr id="4" name="TextBox 3">
            <a:extLst>
              <a:ext uri="{FF2B5EF4-FFF2-40B4-BE49-F238E27FC236}">
                <a16:creationId xmlns:a16="http://schemas.microsoft.com/office/drawing/2014/main" id="{9E57AE0E-33C3-B1F3-C549-B7ED23227FF2}"/>
              </a:ext>
            </a:extLst>
          </p:cNvPr>
          <p:cNvSpPr txBox="1"/>
          <p:nvPr/>
        </p:nvSpPr>
        <p:spPr>
          <a:xfrm>
            <a:off x="381000" y="5846544"/>
            <a:ext cx="11586570" cy="646331"/>
          </a:xfrm>
          <a:prstGeom prst="rect">
            <a:avLst/>
          </a:prstGeom>
          <a:solidFill>
            <a:srgbClr val="FFFF00"/>
          </a:solidFill>
        </p:spPr>
        <p:txBody>
          <a:bodyPr wrap="none" rtlCol="0">
            <a:spAutoFit/>
          </a:bodyPr>
          <a:lstStyle/>
          <a:p>
            <a:r>
              <a:rPr lang="en-US" dirty="0"/>
              <a:t>Tandon P, </a:t>
            </a:r>
            <a:r>
              <a:rPr lang="en-US" dirty="0" err="1"/>
              <a:t>Abraldes</a:t>
            </a:r>
            <a:r>
              <a:rPr lang="en-US" dirty="0"/>
              <a:t> JG, </a:t>
            </a:r>
            <a:r>
              <a:rPr lang="en-US" dirty="0" err="1"/>
              <a:t>Berzigotti</a:t>
            </a:r>
            <a:r>
              <a:rPr lang="en-US" dirty="0"/>
              <a:t> A, Garcia-Pagan JC, Bosch J. Renin-angiotensin-aldosterone inhibitors in the reduction of </a:t>
            </a:r>
          </a:p>
          <a:p>
            <a:r>
              <a:rPr lang="en-US" dirty="0"/>
              <a:t>portal pressure: a systematic review and meta-analysis. J Hepatol. 2010;53(2):273-82.</a:t>
            </a:r>
          </a:p>
        </p:txBody>
      </p:sp>
    </p:spTree>
    <p:extLst>
      <p:ext uri="{BB962C8B-B14F-4D97-AF65-F5344CB8AC3E}">
        <p14:creationId xmlns:p14="http://schemas.microsoft.com/office/powerpoint/2010/main" val="24578626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5393AC-C572-2D08-0010-AAC2DDCE5501}"/>
              </a:ext>
            </a:extLst>
          </p:cNvPr>
          <p:cNvSpPr>
            <a:spLocks noGrp="1"/>
          </p:cNvSpPr>
          <p:nvPr>
            <p:ph type="title"/>
          </p:nvPr>
        </p:nvSpPr>
        <p:spPr/>
        <p:txBody>
          <a:bodyPr>
            <a:noAutofit/>
          </a:bodyPr>
          <a:lstStyle/>
          <a:p>
            <a:r>
              <a:rPr lang="sr" sz="3200" b="1" dirty="0"/>
              <a:t>Да ли је токсичност нестероидних антиинфламаторних лекова повећана код пацијената са цирозом јетре?</a:t>
            </a:r>
          </a:p>
        </p:txBody>
      </p:sp>
      <p:sp>
        <p:nvSpPr>
          <p:cNvPr id="3" name="Content Placeholder 2">
            <a:extLst>
              <a:ext uri="{FF2B5EF4-FFF2-40B4-BE49-F238E27FC236}">
                <a16:creationId xmlns:a16="http://schemas.microsoft.com/office/drawing/2014/main" id="{C6BC9AC5-FF8A-5AAA-E8F1-B623CCA301E1}"/>
              </a:ext>
            </a:extLst>
          </p:cNvPr>
          <p:cNvSpPr>
            <a:spLocks noGrp="1"/>
          </p:cNvSpPr>
          <p:nvPr>
            <p:ph idx="1"/>
          </p:nvPr>
        </p:nvSpPr>
        <p:spPr>
          <a:xfrm>
            <a:off x="838200" y="1825625"/>
            <a:ext cx="10515600" cy="3279775"/>
          </a:xfrm>
        </p:spPr>
        <p:txBody>
          <a:bodyPr>
            <a:normAutofit lnSpcReduction="10000"/>
          </a:bodyPr>
          <a:lstStyle/>
          <a:p>
            <a:r>
              <a:rPr lang="sr" dirty="0"/>
              <a:t>Несметана синтеза простагландина је важна за ефекат ренин-ангиотензин система на одржавање гломеруларне филтрације код пацијената са цирозом. Уз употребу нестероидних антиинфламаторних лекова, синтеза простагландина се прекида, смањује се гломеруларна филтрација, а тиме и функција бубрега.</a:t>
            </a:r>
            <a:endParaRPr lang="sr-Latn-RS" dirty="0"/>
          </a:p>
          <a:p>
            <a:r>
              <a:rPr lang="sr" dirty="0"/>
              <a:t>Истраживања су показала да употреба нестероидних антиинфламаторних лекова смањује функцију бубрега за око 30%. Због тога, ове лекове треба избегавати што је више могуће код пацијената са цирозом јетре.</a:t>
            </a:r>
          </a:p>
        </p:txBody>
      </p:sp>
      <p:sp>
        <p:nvSpPr>
          <p:cNvPr id="4" name="TextBox 3">
            <a:extLst>
              <a:ext uri="{FF2B5EF4-FFF2-40B4-BE49-F238E27FC236}">
                <a16:creationId xmlns:a16="http://schemas.microsoft.com/office/drawing/2014/main" id="{C857C94C-1925-045D-9A61-F447B244934D}"/>
              </a:ext>
            </a:extLst>
          </p:cNvPr>
          <p:cNvSpPr txBox="1"/>
          <p:nvPr/>
        </p:nvSpPr>
        <p:spPr>
          <a:xfrm>
            <a:off x="378248" y="5753100"/>
            <a:ext cx="11435503" cy="646331"/>
          </a:xfrm>
          <a:prstGeom prst="rect">
            <a:avLst/>
          </a:prstGeom>
          <a:solidFill>
            <a:srgbClr val="FFFF00"/>
          </a:solidFill>
        </p:spPr>
        <p:txBody>
          <a:bodyPr wrap="none" rtlCol="0">
            <a:spAutoFit/>
          </a:bodyPr>
          <a:lstStyle/>
          <a:p>
            <a:r>
              <a:rPr lang="en-US" dirty="0" err="1"/>
              <a:t>Weersink</a:t>
            </a:r>
            <a:r>
              <a:rPr lang="en-US" dirty="0"/>
              <a:t> RA, </a:t>
            </a:r>
            <a:r>
              <a:rPr lang="en-US" dirty="0" err="1"/>
              <a:t>Drenth</a:t>
            </a:r>
            <a:r>
              <a:rPr lang="en-US" dirty="0"/>
              <a:t> JPH, Ter Borg F, Mulder MB, Taxis K, </a:t>
            </a:r>
            <a:r>
              <a:rPr lang="en-US" dirty="0" err="1"/>
              <a:t>Borgsteede</a:t>
            </a:r>
            <a:r>
              <a:rPr lang="en-US" dirty="0"/>
              <a:t> SD. Safe prescribing in patients with liver cirrhosis; </a:t>
            </a:r>
            <a:endParaRPr lang="sr-Latn-RS" dirty="0"/>
          </a:p>
          <a:p>
            <a:r>
              <a:rPr lang="en-US" dirty="0"/>
              <a:t>5 pitfalls. Ned </a:t>
            </a:r>
            <a:r>
              <a:rPr lang="en-US" dirty="0" err="1"/>
              <a:t>Tijdschr</a:t>
            </a:r>
            <a:r>
              <a:rPr lang="en-US" dirty="0"/>
              <a:t> </a:t>
            </a:r>
            <a:r>
              <a:rPr lang="en-US" dirty="0" err="1"/>
              <a:t>Geneeskd</a:t>
            </a:r>
            <a:r>
              <a:rPr lang="en-US" dirty="0"/>
              <a:t>. 2020;164:D4952.</a:t>
            </a:r>
          </a:p>
        </p:txBody>
      </p:sp>
    </p:spTree>
    <p:extLst>
      <p:ext uri="{BB962C8B-B14F-4D97-AF65-F5344CB8AC3E}">
        <p14:creationId xmlns:p14="http://schemas.microsoft.com/office/powerpoint/2010/main" val="39803369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31C529-9F95-E9CD-5859-E8D67BAC0A21}"/>
              </a:ext>
            </a:extLst>
          </p:cNvPr>
          <p:cNvSpPr>
            <a:spLocks noGrp="1"/>
          </p:cNvSpPr>
          <p:nvPr>
            <p:ph type="title"/>
          </p:nvPr>
        </p:nvSpPr>
        <p:spPr/>
        <p:txBody>
          <a:bodyPr>
            <a:noAutofit/>
          </a:bodyPr>
          <a:lstStyle/>
          <a:p>
            <a:r>
              <a:rPr lang="sr" sz="3200" b="1" dirty="0"/>
              <a:t>Како се хемато-енцефалична баријера понаша за лекове код пацијената са цирозом јетре?</a:t>
            </a:r>
          </a:p>
        </p:txBody>
      </p:sp>
      <p:sp>
        <p:nvSpPr>
          <p:cNvPr id="3" name="Content Placeholder 2">
            <a:extLst>
              <a:ext uri="{FF2B5EF4-FFF2-40B4-BE49-F238E27FC236}">
                <a16:creationId xmlns:a16="http://schemas.microsoft.com/office/drawing/2014/main" id="{3BF94780-D055-4684-C0A1-1380180660A8}"/>
              </a:ext>
            </a:extLst>
          </p:cNvPr>
          <p:cNvSpPr>
            <a:spLocks noGrp="1"/>
          </p:cNvSpPr>
          <p:nvPr>
            <p:ph idx="1"/>
          </p:nvPr>
        </p:nvSpPr>
        <p:spPr>
          <a:xfrm>
            <a:off x="838200" y="1825625"/>
            <a:ext cx="10515600" cy="2717800"/>
          </a:xfrm>
        </p:spPr>
        <p:txBody>
          <a:bodyPr/>
          <a:lstStyle/>
          <a:p>
            <a:r>
              <a:rPr lang="sr" dirty="0"/>
              <a:t>Неколико студија је потврдило да се код пацијената са цирозом јетре повећава концентрација одређених лекова у цереброспиналној течности.</a:t>
            </a:r>
            <a:endParaRPr lang="sr-Latn-RS" dirty="0"/>
          </a:p>
          <a:p>
            <a:r>
              <a:rPr lang="sr" dirty="0"/>
              <a:t>Механизам повећане пермеабилности није сасвим јасан, али се верује да се ради о смањеној активности ефлуксних пумпи које враћају лекове у крв.</a:t>
            </a:r>
          </a:p>
        </p:txBody>
      </p:sp>
      <p:sp>
        <p:nvSpPr>
          <p:cNvPr id="4" name="TextBox 3">
            <a:extLst>
              <a:ext uri="{FF2B5EF4-FFF2-40B4-BE49-F238E27FC236}">
                <a16:creationId xmlns:a16="http://schemas.microsoft.com/office/drawing/2014/main" id="{C25F8922-9389-27E3-3737-BFB64DC29FC6}"/>
              </a:ext>
            </a:extLst>
          </p:cNvPr>
          <p:cNvSpPr txBox="1"/>
          <p:nvPr/>
        </p:nvSpPr>
        <p:spPr>
          <a:xfrm>
            <a:off x="838200" y="5448300"/>
            <a:ext cx="10483704" cy="646331"/>
          </a:xfrm>
          <a:prstGeom prst="rect">
            <a:avLst/>
          </a:prstGeom>
          <a:solidFill>
            <a:srgbClr val="FFFF00"/>
          </a:solidFill>
        </p:spPr>
        <p:txBody>
          <a:bodyPr wrap="none" rtlCol="0">
            <a:spAutoFit/>
          </a:bodyPr>
          <a:lstStyle/>
          <a:p>
            <a:r>
              <a:rPr lang="en-US" dirty="0"/>
              <a:t>Khan MA, Anjum F. Portal-Systemic Encephalopathy. 2020 Dec 4. In: </a:t>
            </a:r>
            <a:r>
              <a:rPr lang="en-US" dirty="0" err="1"/>
              <a:t>StatPearls</a:t>
            </a:r>
            <a:r>
              <a:rPr lang="en-US" dirty="0"/>
              <a:t> [Internet]. Treasure Island (FL): </a:t>
            </a:r>
            <a:endParaRPr lang="sr-Latn-RS" dirty="0"/>
          </a:p>
          <a:p>
            <a:r>
              <a:rPr lang="en-US" dirty="0" err="1"/>
              <a:t>StatPearls</a:t>
            </a:r>
            <a:r>
              <a:rPr lang="en-US" dirty="0"/>
              <a:t> Publishing; 2021 Jan–. PMID: 32965892.</a:t>
            </a:r>
          </a:p>
        </p:txBody>
      </p:sp>
    </p:spTree>
    <p:extLst>
      <p:ext uri="{BB962C8B-B14F-4D97-AF65-F5344CB8AC3E}">
        <p14:creationId xmlns:p14="http://schemas.microsoft.com/office/powerpoint/2010/main" val="41688687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80DB41-6193-AE92-B578-9F57A9FA8C74}"/>
              </a:ext>
            </a:extLst>
          </p:cNvPr>
          <p:cNvSpPr>
            <a:spLocks noGrp="1"/>
          </p:cNvSpPr>
          <p:nvPr>
            <p:ph type="title"/>
          </p:nvPr>
        </p:nvSpPr>
        <p:spPr>
          <a:noFill/>
        </p:spPr>
        <p:txBody>
          <a:bodyPr>
            <a:noAutofit/>
          </a:bodyPr>
          <a:lstStyle/>
          <a:p>
            <a:r>
              <a:rPr lang="sr" sz="3200" b="1" dirty="0"/>
              <a:t>За које рецепторе постоји највише доказа да је њихов број повећан у централном нервном систему код пацијената са цирозом јетре?</a:t>
            </a:r>
          </a:p>
        </p:txBody>
      </p:sp>
      <p:sp>
        <p:nvSpPr>
          <p:cNvPr id="3" name="Content Placeholder 2">
            <a:extLst>
              <a:ext uri="{FF2B5EF4-FFF2-40B4-BE49-F238E27FC236}">
                <a16:creationId xmlns:a16="http://schemas.microsoft.com/office/drawing/2014/main" id="{5A73F47A-7735-176F-F506-D490AA13FBDD}"/>
              </a:ext>
            </a:extLst>
          </p:cNvPr>
          <p:cNvSpPr>
            <a:spLocks noGrp="1"/>
          </p:cNvSpPr>
          <p:nvPr>
            <p:ph idx="1"/>
          </p:nvPr>
        </p:nvSpPr>
        <p:spPr>
          <a:xfrm>
            <a:off x="838200" y="1825625"/>
            <a:ext cx="10515600" cy="2212975"/>
          </a:xfrm>
        </p:spPr>
        <p:txBody>
          <a:bodyPr/>
          <a:lstStyle/>
          <a:p>
            <a:r>
              <a:rPr lang="sr" dirty="0"/>
              <a:t>У централном нервном систему пацијената са цирозом јетре повећан је број такозваних ГАБА-А рецептора „периферног типа“.</a:t>
            </a:r>
            <a:endParaRPr lang="sr-Latn-RS" dirty="0"/>
          </a:p>
          <a:p>
            <a:r>
              <a:rPr lang="sr" dirty="0"/>
              <a:t>Зато су бензодиазепини лекови који најчешће доводе до погоршања хепатичне енцефалопатије, односно доводе до дезоријентације и других психичких поремећаја.</a:t>
            </a:r>
          </a:p>
        </p:txBody>
      </p:sp>
      <p:sp>
        <p:nvSpPr>
          <p:cNvPr id="4" name="TextBox 3">
            <a:extLst>
              <a:ext uri="{FF2B5EF4-FFF2-40B4-BE49-F238E27FC236}">
                <a16:creationId xmlns:a16="http://schemas.microsoft.com/office/drawing/2014/main" id="{8D6329FB-B234-EDA8-CBAF-971E421D0647}"/>
              </a:ext>
            </a:extLst>
          </p:cNvPr>
          <p:cNvSpPr txBox="1"/>
          <p:nvPr/>
        </p:nvSpPr>
        <p:spPr>
          <a:xfrm>
            <a:off x="533400" y="5429250"/>
            <a:ext cx="11272958" cy="923330"/>
          </a:xfrm>
          <a:prstGeom prst="rect">
            <a:avLst/>
          </a:prstGeom>
          <a:solidFill>
            <a:srgbClr val="FFFF00"/>
          </a:solidFill>
        </p:spPr>
        <p:txBody>
          <a:bodyPr wrap="none" rtlCol="0">
            <a:spAutoFit/>
          </a:bodyPr>
          <a:lstStyle/>
          <a:p>
            <a:r>
              <a:rPr lang="en-US" dirty="0"/>
              <a:t>Bajaj JS, O'Leary JG, Tandon P, Wong F, Kamath PS, Biggins SW, Garcia-Tsao G, Lai J, Fallon MB, </a:t>
            </a:r>
            <a:r>
              <a:rPr lang="en-US" dirty="0" err="1"/>
              <a:t>Thuluvath</a:t>
            </a:r>
            <a:r>
              <a:rPr lang="en-US" dirty="0"/>
              <a:t> PJ, Vargas HE, </a:t>
            </a:r>
            <a:endParaRPr lang="sr-Latn-RS" dirty="0"/>
          </a:p>
          <a:p>
            <a:r>
              <a:rPr lang="en-US" dirty="0" err="1"/>
              <a:t>Maliakkal</a:t>
            </a:r>
            <a:r>
              <a:rPr lang="en-US" dirty="0"/>
              <a:t> B, Subramanian RM, Thacker LR, Reddy KR. Targets to improve quality of care for patients with </a:t>
            </a:r>
            <a:endParaRPr lang="sr-Latn-RS" dirty="0"/>
          </a:p>
          <a:p>
            <a:r>
              <a:rPr lang="en-US" dirty="0"/>
              <a:t>hepatic encephalopathy: data from a multi-</a:t>
            </a:r>
            <a:r>
              <a:rPr lang="en-US" dirty="0" err="1"/>
              <a:t>centre</a:t>
            </a:r>
            <a:r>
              <a:rPr lang="en-US" dirty="0"/>
              <a:t> cohort. Aliment </a:t>
            </a:r>
            <a:r>
              <a:rPr lang="en-US" dirty="0" err="1"/>
              <a:t>Pharmacol</a:t>
            </a:r>
            <a:r>
              <a:rPr lang="en-US" dirty="0"/>
              <a:t> </a:t>
            </a:r>
            <a:r>
              <a:rPr lang="en-US" dirty="0" err="1"/>
              <a:t>Ther</a:t>
            </a:r>
            <a:r>
              <a:rPr lang="en-US" dirty="0"/>
              <a:t>. 2019;49(12):1518-1527.</a:t>
            </a:r>
          </a:p>
        </p:txBody>
      </p:sp>
    </p:spTree>
    <p:extLst>
      <p:ext uri="{BB962C8B-B14F-4D97-AF65-F5344CB8AC3E}">
        <p14:creationId xmlns:p14="http://schemas.microsoft.com/office/powerpoint/2010/main" val="39378869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F1A1DE-533B-669F-AABD-6EF31460C095}"/>
              </a:ext>
            </a:extLst>
          </p:cNvPr>
          <p:cNvSpPr>
            <a:spLocks noGrp="1"/>
          </p:cNvSpPr>
          <p:nvPr>
            <p:ph type="title"/>
          </p:nvPr>
        </p:nvSpPr>
        <p:spPr/>
        <p:txBody>
          <a:bodyPr>
            <a:noAutofit/>
          </a:bodyPr>
          <a:lstStyle/>
          <a:p>
            <a:r>
              <a:rPr lang="sr" sz="3200" b="1" dirty="0"/>
              <a:t>Да ли су пацијенти са цирозом јетре мање отпорни од других на инфекције?</a:t>
            </a:r>
          </a:p>
        </p:txBody>
      </p:sp>
      <p:sp>
        <p:nvSpPr>
          <p:cNvPr id="3" name="Content Placeholder 2">
            <a:extLst>
              <a:ext uri="{FF2B5EF4-FFF2-40B4-BE49-F238E27FC236}">
                <a16:creationId xmlns:a16="http://schemas.microsoft.com/office/drawing/2014/main" id="{0A7105F5-9DE8-67DC-34D9-456E38238148}"/>
              </a:ext>
            </a:extLst>
          </p:cNvPr>
          <p:cNvSpPr>
            <a:spLocks noGrp="1"/>
          </p:cNvSpPr>
          <p:nvPr>
            <p:ph idx="1"/>
          </p:nvPr>
        </p:nvSpPr>
        <p:spPr>
          <a:xfrm>
            <a:off x="838200" y="1825625"/>
            <a:ext cx="10515600" cy="3575050"/>
          </a:xfrm>
        </p:spPr>
        <p:txBody>
          <a:bodyPr/>
          <a:lstStyle/>
          <a:p>
            <a:r>
              <a:rPr lang="sr" dirty="0"/>
              <a:t>Код пацијената са цирозом, постоји неколико разлога зашто су мање отпорни на све врсте инфекција.</a:t>
            </a:r>
            <a:endParaRPr lang="sr-Latn-RS" dirty="0"/>
          </a:p>
          <a:p>
            <a:r>
              <a:rPr lang="sr" dirty="0"/>
              <a:t>Прво, постоји повећана транслокација бактерија из црева у крвоток због оштећења епитела и едема црева.</a:t>
            </a:r>
            <a:endParaRPr lang="sr-Latn-RS" dirty="0"/>
          </a:p>
          <a:p>
            <a:r>
              <a:rPr lang="sr" dirty="0"/>
              <a:t>Друго, активност ретикулоендотелних ћелија у јетри је смањена.</a:t>
            </a:r>
            <a:endParaRPr lang="sr-Latn-RS" dirty="0"/>
          </a:p>
          <a:p>
            <a:r>
              <a:rPr lang="sr" dirty="0"/>
              <a:t>са цирозом често примају лекове који имају имуносупресивни ефекат као нежељени ефекат, на пример интерферон алфа код цирозе изазване хепатитисом </a:t>
            </a:r>
            <a:r>
              <a:rPr lang="sr-Cyrl-RS" dirty="0"/>
              <a:t>С</a:t>
            </a:r>
            <a:r>
              <a:rPr lang="sr" dirty="0"/>
              <a:t>.</a:t>
            </a:r>
          </a:p>
        </p:txBody>
      </p:sp>
      <p:sp>
        <p:nvSpPr>
          <p:cNvPr id="4" name="TextBox 3">
            <a:extLst>
              <a:ext uri="{FF2B5EF4-FFF2-40B4-BE49-F238E27FC236}">
                <a16:creationId xmlns:a16="http://schemas.microsoft.com/office/drawing/2014/main" id="{30AA35C4-7CC4-EB50-0541-EA417D6B7CD0}"/>
              </a:ext>
            </a:extLst>
          </p:cNvPr>
          <p:cNvSpPr txBox="1"/>
          <p:nvPr/>
        </p:nvSpPr>
        <p:spPr>
          <a:xfrm>
            <a:off x="638175" y="5895975"/>
            <a:ext cx="10923247" cy="646331"/>
          </a:xfrm>
          <a:prstGeom prst="rect">
            <a:avLst/>
          </a:prstGeom>
          <a:solidFill>
            <a:srgbClr val="FFFF00"/>
          </a:solidFill>
        </p:spPr>
        <p:txBody>
          <a:bodyPr wrap="none" rtlCol="0">
            <a:spAutoFit/>
          </a:bodyPr>
          <a:lstStyle/>
          <a:p>
            <a:r>
              <a:rPr lang="en-US" dirty="0" err="1"/>
              <a:t>Ascione</a:t>
            </a:r>
            <a:r>
              <a:rPr lang="en-US" dirty="0"/>
              <a:t> T, Di </a:t>
            </a:r>
            <a:r>
              <a:rPr lang="en-US" dirty="0" err="1"/>
              <a:t>Flumeri</a:t>
            </a:r>
            <a:r>
              <a:rPr lang="en-US" dirty="0"/>
              <a:t> G, Boccia G, De Caro F. Infections in patients affected by liver cirrhosis: an update. </a:t>
            </a:r>
            <a:r>
              <a:rPr lang="en-US" dirty="0" err="1"/>
              <a:t>Infez</a:t>
            </a:r>
            <a:r>
              <a:rPr lang="en-US" dirty="0"/>
              <a:t> Med. </a:t>
            </a:r>
            <a:endParaRPr lang="sr-Latn-RS" dirty="0"/>
          </a:p>
          <a:p>
            <a:r>
              <a:rPr lang="en-US" dirty="0"/>
              <a:t>2017;25(2):91-97.</a:t>
            </a:r>
          </a:p>
        </p:txBody>
      </p:sp>
    </p:spTree>
    <p:extLst>
      <p:ext uri="{BB962C8B-B14F-4D97-AF65-F5344CB8AC3E}">
        <p14:creationId xmlns:p14="http://schemas.microsoft.com/office/powerpoint/2010/main" val="32553048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98222D-A78C-65AD-2DC0-C9568EA44B3F}"/>
              </a:ext>
            </a:extLst>
          </p:cNvPr>
          <p:cNvSpPr>
            <a:spLocks noGrp="1"/>
          </p:cNvSpPr>
          <p:nvPr>
            <p:ph type="title"/>
          </p:nvPr>
        </p:nvSpPr>
        <p:spPr/>
        <p:txBody>
          <a:bodyPr>
            <a:noAutofit/>
          </a:bodyPr>
          <a:lstStyle/>
          <a:p>
            <a:r>
              <a:rPr lang="sr" sz="3200" b="1" dirty="0"/>
              <a:t>Која врста инфекције је најчешћа код пацијената са цирозом јетре?</a:t>
            </a:r>
          </a:p>
        </p:txBody>
      </p:sp>
      <p:sp>
        <p:nvSpPr>
          <p:cNvPr id="3" name="Content Placeholder 2">
            <a:extLst>
              <a:ext uri="{FF2B5EF4-FFF2-40B4-BE49-F238E27FC236}">
                <a16:creationId xmlns:a16="http://schemas.microsoft.com/office/drawing/2014/main" id="{48B109B8-F82C-CA7C-A9CF-C211217BB393}"/>
              </a:ext>
            </a:extLst>
          </p:cNvPr>
          <p:cNvSpPr>
            <a:spLocks noGrp="1"/>
          </p:cNvSpPr>
          <p:nvPr>
            <p:ph idx="1"/>
          </p:nvPr>
        </p:nvSpPr>
        <p:spPr>
          <a:xfrm>
            <a:off x="838200" y="1825625"/>
            <a:ext cx="10515600" cy="2279650"/>
          </a:xfrm>
        </p:spPr>
        <p:txBody>
          <a:bodyPr/>
          <a:lstStyle/>
          <a:p>
            <a:r>
              <a:rPr lang="sr" dirty="0"/>
              <a:t>Код пацијената са цирозом најчешћа врста инфекције која се јавља је спонтани перитонитис, посебно ако пацијент има изражен асцитес.</a:t>
            </a:r>
            <a:endParaRPr lang="sr-Latn-RS" dirty="0"/>
          </a:p>
          <a:p>
            <a:r>
              <a:rPr lang="sr" dirty="0"/>
              <a:t>Спонтани бактеријски перитонитис се јавља код 10-30% пацијената са цирозом јетре и асцитесом.</a:t>
            </a:r>
          </a:p>
        </p:txBody>
      </p:sp>
      <p:sp>
        <p:nvSpPr>
          <p:cNvPr id="4" name="TextBox 3">
            <a:extLst>
              <a:ext uri="{FF2B5EF4-FFF2-40B4-BE49-F238E27FC236}">
                <a16:creationId xmlns:a16="http://schemas.microsoft.com/office/drawing/2014/main" id="{D348AAE3-18E9-CB1A-0580-CEF33214D21B}"/>
              </a:ext>
            </a:extLst>
          </p:cNvPr>
          <p:cNvSpPr txBox="1"/>
          <p:nvPr/>
        </p:nvSpPr>
        <p:spPr>
          <a:xfrm>
            <a:off x="581025" y="5143500"/>
            <a:ext cx="10923247" cy="646331"/>
          </a:xfrm>
          <a:prstGeom prst="rect">
            <a:avLst/>
          </a:prstGeom>
          <a:solidFill>
            <a:srgbClr val="FFFF00"/>
          </a:solidFill>
        </p:spPr>
        <p:txBody>
          <a:bodyPr wrap="none" rtlCol="0">
            <a:spAutoFit/>
          </a:bodyPr>
          <a:lstStyle/>
          <a:p>
            <a:r>
              <a:rPr lang="en-US" dirty="0" err="1"/>
              <a:t>Ascione</a:t>
            </a:r>
            <a:r>
              <a:rPr lang="en-US" dirty="0"/>
              <a:t> T, Di </a:t>
            </a:r>
            <a:r>
              <a:rPr lang="en-US" dirty="0" err="1"/>
              <a:t>Flumeri</a:t>
            </a:r>
            <a:r>
              <a:rPr lang="en-US" dirty="0"/>
              <a:t> G, Boccia G, De Caro F. Infections in patients affected by liver cirrhosis: an update. </a:t>
            </a:r>
            <a:r>
              <a:rPr lang="en-US" dirty="0" err="1"/>
              <a:t>Infez</a:t>
            </a:r>
            <a:r>
              <a:rPr lang="en-US" dirty="0"/>
              <a:t> Med. </a:t>
            </a:r>
            <a:endParaRPr lang="sr-Latn-RS" dirty="0"/>
          </a:p>
          <a:p>
            <a:r>
              <a:rPr lang="en-US" dirty="0"/>
              <a:t>2017;25(2):91-97.</a:t>
            </a:r>
          </a:p>
        </p:txBody>
      </p:sp>
    </p:spTree>
    <p:extLst>
      <p:ext uri="{BB962C8B-B14F-4D97-AF65-F5344CB8AC3E}">
        <p14:creationId xmlns:p14="http://schemas.microsoft.com/office/powerpoint/2010/main" val="381603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9D0F36-4C7A-86FD-7C33-DA035AE978F4}"/>
              </a:ext>
            </a:extLst>
          </p:cNvPr>
          <p:cNvSpPr>
            <a:spLocks noGrp="1"/>
          </p:cNvSpPr>
          <p:nvPr>
            <p:ph type="title"/>
          </p:nvPr>
        </p:nvSpPr>
        <p:spPr/>
        <p:txBody>
          <a:bodyPr/>
          <a:lstStyle/>
          <a:p>
            <a:pPr algn="ctr"/>
            <a:r>
              <a:rPr lang="sr" dirty="0"/>
              <a:t>Цироза јетре и лекови – </a:t>
            </a:r>
            <a:r>
              <a:rPr lang="sr" dirty="0" err="1"/>
              <a:t>образложење</a:t>
            </a:r>
            <a:r>
              <a:rPr lang="sr" dirty="0"/>
              <a:t> </a:t>
            </a:r>
            <a:r>
              <a:rPr lang="sr" dirty="0" err="1"/>
              <a:t>и</a:t>
            </a:r>
            <a:r>
              <a:rPr lang="sr" dirty="0"/>
              <a:t> </a:t>
            </a:r>
            <a:r>
              <a:rPr lang="sr" dirty="0" err="1"/>
              <a:t>епидемиологија</a:t>
            </a:r>
            <a:r>
              <a:rPr lang="sr" dirty="0"/>
              <a:t> </a:t>
            </a:r>
          </a:p>
        </p:txBody>
      </p:sp>
      <p:sp>
        <p:nvSpPr>
          <p:cNvPr id="3" name="Content Placeholder 2">
            <a:extLst>
              <a:ext uri="{FF2B5EF4-FFF2-40B4-BE49-F238E27FC236}">
                <a16:creationId xmlns:a16="http://schemas.microsoft.com/office/drawing/2014/main" id="{95519763-C196-9D5D-BDAF-B86D6F6620B3}"/>
              </a:ext>
            </a:extLst>
          </p:cNvPr>
          <p:cNvSpPr>
            <a:spLocks noGrp="1"/>
          </p:cNvSpPr>
          <p:nvPr>
            <p:ph idx="1"/>
          </p:nvPr>
        </p:nvSpPr>
        <p:spPr/>
        <p:txBody>
          <a:bodyPr/>
          <a:lstStyle/>
          <a:p>
            <a:r>
              <a:rPr lang="sr" dirty="0"/>
              <a:t>Цироза јетре мења фармакокинетику великог броја лекова, а долази и до промена у рецепторским системима многих ткива, па се мењају и ефекти лекова.</a:t>
            </a:r>
          </a:p>
          <a:p>
            <a:r>
              <a:rPr lang="sr" dirty="0"/>
              <a:t>Код полифармације, која прати цирозу, ове промене стварају услове за већу учесталост нежељених интеракција између лекова и нежељених ефеката уопште.</a:t>
            </a:r>
          </a:p>
          <a:p>
            <a:r>
              <a:rPr lang="sr" dirty="0"/>
              <a:t>Недавне епидемиолошке студије спроведене у швајцарским болницама показале су постојање нежељених ефеката лекова код ових пацијената у око 30% случајева.</a:t>
            </a:r>
          </a:p>
        </p:txBody>
      </p:sp>
      <p:sp>
        <p:nvSpPr>
          <p:cNvPr id="4" name="TextBox 3">
            <a:extLst>
              <a:ext uri="{FF2B5EF4-FFF2-40B4-BE49-F238E27FC236}">
                <a16:creationId xmlns:a16="http://schemas.microsoft.com/office/drawing/2014/main" id="{7A18AC44-DF25-9F33-5F2F-7A18200552E0}"/>
              </a:ext>
            </a:extLst>
          </p:cNvPr>
          <p:cNvSpPr txBox="1"/>
          <p:nvPr/>
        </p:nvSpPr>
        <p:spPr>
          <a:xfrm>
            <a:off x="1066800" y="6067425"/>
            <a:ext cx="10576485" cy="646331"/>
          </a:xfrm>
          <a:prstGeom prst="rect">
            <a:avLst/>
          </a:prstGeom>
          <a:solidFill>
            <a:srgbClr val="FFFF00"/>
          </a:solidFill>
        </p:spPr>
        <p:txBody>
          <a:bodyPr wrap="none" rtlCol="0">
            <a:spAutoFit/>
          </a:bodyPr>
          <a:lstStyle/>
          <a:p>
            <a:r>
              <a:rPr lang="en-US" dirty="0"/>
              <a:t>Franz C, Egger S, Born C, et al. Potential drug-drug interactions and adverse drug reactions in patients with liver</a:t>
            </a:r>
            <a:endParaRPr lang="sr-Latn-RS" dirty="0"/>
          </a:p>
          <a:p>
            <a:r>
              <a:rPr lang="en-US" dirty="0"/>
              <a:t>cirrhosis. </a:t>
            </a:r>
            <a:r>
              <a:rPr lang="en-US" dirty="0" err="1"/>
              <a:t>Eur</a:t>
            </a:r>
            <a:r>
              <a:rPr lang="en-US" dirty="0"/>
              <a:t> J Clin </a:t>
            </a:r>
            <a:r>
              <a:rPr lang="en-US" dirty="0" err="1"/>
              <a:t>Pharmacol</a:t>
            </a:r>
            <a:r>
              <a:rPr lang="en-US" dirty="0"/>
              <a:t>. 2012; 68(2):179-188.</a:t>
            </a:r>
          </a:p>
        </p:txBody>
      </p:sp>
    </p:spTree>
    <p:extLst>
      <p:ext uri="{BB962C8B-B14F-4D97-AF65-F5344CB8AC3E}">
        <p14:creationId xmlns:p14="http://schemas.microsoft.com/office/powerpoint/2010/main" val="6885524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4ACA25-9531-1B99-3DF7-DB8047FDFC7F}"/>
              </a:ext>
            </a:extLst>
          </p:cNvPr>
          <p:cNvSpPr>
            <a:spLocks noGrp="1"/>
          </p:cNvSpPr>
          <p:nvPr>
            <p:ph type="title"/>
          </p:nvPr>
        </p:nvSpPr>
        <p:spPr/>
        <p:txBody>
          <a:bodyPr>
            <a:noAutofit/>
          </a:bodyPr>
          <a:lstStyle/>
          <a:p>
            <a:r>
              <a:rPr lang="sr" sz="2800" b="1" dirty="0"/>
              <a:t>Код цирозе јетре, производња албумина се смањује, па пацијент може имати тешку хипоалбуминемију (мање од 20 грама по литру). За које се лекове може очекивати појачан ефекат или токсичност услед хипоалбуминемије?</a:t>
            </a:r>
          </a:p>
        </p:txBody>
      </p:sp>
      <p:sp>
        <p:nvSpPr>
          <p:cNvPr id="3" name="Content Placeholder 2">
            <a:extLst>
              <a:ext uri="{FF2B5EF4-FFF2-40B4-BE49-F238E27FC236}">
                <a16:creationId xmlns:a16="http://schemas.microsoft.com/office/drawing/2014/main" id="{84AD5A91-57C0-0A75-D33B-0AAF3FF472E0}"/>
              </a:ext>
            </a:extLst>
          </p:cNvPr>
          <p:cNvSpPr>
            <a:spLocks noGrp="1"/>
          </p:cNvSpPr>
          <p:nvPr>
            <p:ph idx="1"/>
          </p:nvPr>
        </p:nvSpPr>
        <p:spPr>
          <a:xfrm>
            <a:off x="838200" y="1825625"/>
            <a:ext cx="10515600" cy="3479800"/>
          </a:xfrm>
        </p:spPr>
        <p:txBody>
          <a:bodyPr/>
          <a:lstStyle/>
          <a:p>
            <a:r>
              <a:rPr lang="sr" dirty="0"/>
              <a:t>Лекови који су више од 90% везани за албумин имаће већу концентрацију слободног лека у случају хипоалбуминемије него када је ниво албумина нормалан.</a:t>
            </a:r>
            <a:endParaRPr lang="sr-Latn-RS" dirty="0"/>
          </a:p>
          <a:p>
            <a:r>
              <a:rPr lang="sr" dirty="0"/>
              <a:t>Већа концентрација слободног лека неће значити бржу елиминацију, јер је успорен због цирозе јетре, па ће дејство на ткива бити веће и може доћи до токсичних ефеката.</a:t>
            </a:r>
            <a:endParaRPr lang="sr-Latn-RS" dirty="0"/>
          </a:p>
          <a:p>
            <a:r>
              <a:rPr lang="sr" dirty="0"/>
              <a:t>Примери лекова који су више од 90% везани за албумин су варфарин, фенитоин, диазепам, дигоксин, валпроат итд.</a:t>
            </a:r>
          </a:p>
        </p:txBody>
      </p:sp>
      <p:sp>
        <p:nvSpPr>
          <p:cNvPr id="4" name="TextBox 3">
            <a:extLst>
              <a:ext uri="{FF2B5EF4-FFF2-40B4-BE49-F238E27FC236}">
                <a16:creationId xmlns:a16="http://schemas.microsoft.com/office/drawing/2014/main" id="{33B2F4A6-7D9A-499A-B883-1FC9307C5F34}"/>
              </a:ext>
            </a:extLst>
          </p:cNvPr>
          <p:cNvSpPr txBox="1"/>
          <p:nvPr/>
        </p:nvSpPr>
        <p:spPr>
          <a:xfrm>
            <a:off x="1438275" y="5846544"/>
            <a:ext cx="9099158" cy="646331"/>
          </a:xfrm>
          <a:prstGeom prst="rect">
            <a:avLst/>
          </a:prstGeom>
          <a:solidFill>
            <a:srgbClr val="FFFF00"/>
          </a:solidFill>
        </p:spPr>
        <p:txBody>
          <a:bodyPr wrap="none" rtlCol="0">
            <a:spAutoFit/>
          </a:bodyPr>
          <a:lstStyle/>
          <a:p>
            <a:r>
              <a:rPr lang="en-US" dirty="0"/>
              <a:t>Gentile JA, Boone LB, Kyle JA, Kyle LR. Drug Considerations for Medication Therapy in Cirrhosis. </a:t>
            </a:r>
            <a:endParaRPr lang="sr-Latn-RS" dirty="0"/>
          </a:p>
          <a:p>
            <a:r>
              <a:rPr lang="en-US" dirty="0"/>
              <a:t>US Pharm. 2020; 45(12): 9-12.</a:t>
            </a:r>
          </a:p>
        </p:txBody>
      </p:sp>
    </p:spTree>
    <p:extLst>
      <p:ext uri="{BB962C8B-B14F-4D97-AF65-F5344CB8AC3E}">
        <p14:creationId xmlns:p14="http://schemas.microsoft.com/office/powerpoint/2010/main" val="22825265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680DF0-50C8-BADD-02A0-A6509ACFB8CF}"/>
              </a:ext>
            </a:extLst>
          </p:cNvPr>
          <p:cNvSpPr>
            <a:spLocks noGrp="1"/>
          </p:cNvSpPr>
          <p:nvPr>
            <p:ph type="title"/>
          </p:nvPr>
        </p:nvSpPr>
        <p:spPr/>
        <p:txBody>
          <a:bodyPr>
            <a:noAutofit/>
          </a:bodyPr>
          <a:lstStyle/>
          <a:p>
            <a:r>
              <a:rPr lang="sr" sz="3200" b="1" dirty="0"/>
              <a:t>Коју оцену функције јетре треба користити да би се одредило у којој мери је потребно прилагодити дозе лека код пацијената са цирозом јетре?</a:t>
            </a:r>
          </a:p>
        </p:txBody>
      </p:sp>
      <p:sp>
        <p:nvSpPr>
          <p:cNvPr id="3" name="Content Placeholder 2">
            <a:extLst>
              <a:ext uri="{FF2B5EF4-FFF2-40B4-BE49-F238E27FC236}">
                <a16:creationId xmlns:a16="http://schemas.microsoft.com/office/drawing/2014/main" id="{B6C5EDA8-2CBA-949D-62C5-B33611830578}"/>
              </a:ext>
            </a:extLst>
          </p:cNvPr>
          <p:cNvSpPr>
            <a:spLocks noGrp="1"/>
          </p:cNvSpPr>
          <p:nvPr>
            <p:ph idx="1"/>
          </p:nvPr>
        </p:nvSpPr>
        <p:spPr>
          <a:xfrm>
            <a:off x="838200" y="1825625"/>
            <a:ext cx="10515600" cy="2622550"/>
          </a:xfrm>
        </p:spPr>
        <p:txBody>
          <a:bodyPr>
            <a:normAutofit lnSpcReduction="10000"/>
          </a:bodyPr>
          <a:lstStyle/>
          <a:p>
            <a:r>
              <a:rPr lang="en-US" dirty="0"/>
              <a:t>Child - Turcotte Pugh</a:t>
            </a:r>
            <a:r>
              <a:rPr lang="sr" dirty="0"/>
              <a:t> скор корелира боље са функцијом јетре него МЕЛД скор, који се првенствено користи за процену потребе за трансплантацијом органа.</a:t>
            </a:r>
            <a:endParaRPr lang="sr-Latn-RS" dirty="0"/>
          </a:p>
          <a:p>
            <a:r>
              <a:rPr lang="sr" dirty="0"/>
              <a:t>Америчка администрација за храну и лекове је такође препоручила </a:t>
            </a:r>
            <a:r>
              <a:rPr lang="en-US" dirty="0"/>
              <a:t>Child - Turcotte Pugh</a:t>
            </a:r>
            <a:r>
              <a:rPr lang="sr" dirty="0"/>
              <a:t> скор за процену функције јетре приликом прилагођавања дозе лека код пацијената са цирозом јетре.</a:t>
            </a:r>
          </a:p>
        </p:txBody>
      </p:sp>
      <p:sp>
        <p:nvSpPr>
          <p:cNvPr id="4" name="TextBox 3">
            <a:extLst>
              <a:ext uri="{FF2B5EF4-FFF2-40B4-BE49-F238E27FC236}">
                <a16:creationId xmlns:a16="http://schemas.microsoft.com/office/drawing/2014/main" id="{81740FB6-795F-FE90-8BF7-F2DC99F4C408}"/>
              </a:ext>
            </a:extLst>
          </p:cNvPr>
          <p:cNvSpPr txBox="1"/>
          <p:nvPr/>
        </p:nvSpPr>
        <p:spPr>
          <a:xfrm>
            <a:off x="412488" y="5569545"/>
            <a:ext cx="11367023" cy="923330"/>
          </a:xfrm>
          <a:prstGeom prst="rect">
            <a:avLst/>
          </a:prstGeom>
          <a:solidFill>
            <a:srgbClr val="FFFF00"/>
          </a:solidFill>
        </p:spPr>
        <p:txBody>
          <a:bodyPr wrap="none" rtlCol="0">
            <a:spAutoFit/>
          </a:bodyPr>
          <a:lstStyle/>
          <a:p>
            <a:r>
              <a:rPr lang="en-US" dirty="0"/>
              <a:t>Manjula Devi AS, Radhakrishnan S, </a:t>
            </a:r>
            <a:r>
              <a:rPr lang="en-US" dirty="0" err="1"/>
              <a:t>FibiPrisca</a:t>
            </a:r>
            <a:r>
              <a:rPr lang="en-US" dirty="0"/>
              <a:t> Ra</a:t>
            </a:r>
            <a:r>
              <a:rPr lang="sr-Cyrl-RS" dirty="0"/>
              <a:t>ј, </a:t>
            </a:r>
            <a:r>
              <a:rPr lang="en-US" dirty="0" err="1"/>
              <a:t>Halin</a:t>
            </a:r>
            <a:r>
              <a:rPr lang="en-US" dirty="0"/>
              <a:t> Nancy Jeba D, </a:t>
            </a:r>
            <a:r>
              <a:rPr lang="en-US" dirty="0" err="1"/>
              <a:t>Jaean</a:t>
            </a:r>
            <a:r>
              <a:rPr lang="en-US" dirty="0"/>
              <a:t> Ann </a:t>
            </a:r>
            <a:r>
              <a:rPr lang="en-US" dirty="0" err="1"/>
              <a:t>Kennady</a:t>
            </a:r>
            <a:r>
              <a:rPr lang="en-US" dirty="0"/>
              <a:t>, </a:t>
            </a:r>
            <a:r>
              <a:rPr lang="en-US" dirty="0" err="1"/>
              <a:t>Jeethu</a:t>
            </a:r>
            <a:r>
              <a:rPr lang="en-US" dirty="0"/>
              <a:t> Sunny. Application Of </a:t>
            </a:r>
            <a:endParaRPr lang="sr-Latn-RS" dirty="0"/>
          </a:p>
          <a:p>
            <a:r>
              <a:rPr lang="en-US" dirty="0"/>
              <a:t>Child - Turcotte Pugh Scale For The Assessment Of Severity Of Liver Dysfunction And Dosage Individualization. </a:t>
            </a:r>
            <a:endParaRPr lang="sr-Latn-RS" dirty="0"/>
          </a:p>
          <a:p>
            <a:r>
              <a:rPr lang="en-US" dirty="0"/>
              <a:t>Journal Of Pharmacy. 2018; 8(11): 53-57.</a:t>
            </a:r>
          </a:p>
        </p:txBody>
      </p:sp>
    </p:spTree>
    <p:extLst>
      <p:ext uri="{BB962C8B-B14F-4D97-AF65-F5344CB8AC3E}">
        <p14:creationId xmlns:p14="http://schemas.microsoft.com/office/powerpoint/2010/main" val="12293051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DE63F-61B3-DE85-7719-0EE4BAC3C364}"/>
              </a:ext>
            </a:extLst>
          </p:cNvPr>
          <p:cNvSpPr>
            <a:spLocks noGrp="1"/>
          </p:cNvSpPr>
          <p:nvPr>
            <p:ph type="title"/>
          </p:nvPr>
        </p:nvSpPr>
        <p:spPr/>
        <p:txBody>
          <a:bodyPr>
            <a:noAutofit/>
          </a:bodyPr>
          <a:lstStyle/>
          <a:p>
            <a:r>
              <a:rPr lang="sr" sz="3200" b="1" dirty="0"/>
              <a:t>Која група антибиотика је контраиндикована за употребу код пацијената са цирозом јетре?</a:t>
            </a:r>
          </a:p>
        </p:txBody>
      </p:sp>
      <p:sp>
        <p:nvSpPr>
          <p:cNvPr id="3" name="Content Placeholder 2">
            <a:extLst>
              <a:ext uri="{FF2B5EF4-FFF2-40B4-BE49-F238E27FC236}">
                <a16:creationId xmlns:a16="http://schemas.microsoft.com/office/drawing/2014/main" id="{B46AD629-946A-7A13-12F6-2F56BB8EA23B}"/>
              </a:ext>
            </a:extLst>
          </p:cNvPr>
          <p:cNvSpPr>
            <a:spLocks noGrp="1"/>
          </p:cNvSpPr>
          <p:nvPr>
            <p:ph idx="1"/>
          </p:nvPr>
        </p:nvSpPr>
        <p:spPr>
          <a:xfrm>
            <a:off x="838200" y="1825625"/>
            <a:ext cx="10515600" cy="2651125"/>
          </a:xfrm>
        </p:spPr>
        <p:txBody>
          <a:bodyPr/>
          <a:lstStyle/>
          <a:p>
            <a:r>
              <a:rPr lang="sr" dirty="0"/>
              <a:t>У неколико студија показано је да употреба макролида код пацијената са цирозом јетре доводи до акутног токсичног хепатитиса чешће него обично.</a:t>
            </a:r>
            <a:endParaRPr lang="sr-Latn-RS" dirty="0"/>
          </a:p>
          <a:p>
            <a:r>
              <a:rPr lang="sr" dirty="0"/>
              <a:t>Поред тога, документован је повећан морталитет код пацијената са цирозом јетре који су примали азитромицин. Преовлађујућа врста оштећења јетре при употреби азитромицина је хепатоцелуларна.</a:t>
            </a:r>
          </a:p>
        </p:txBody>
      </p:sp>
      <p:sp>
        <p:nvSpPr>
          <p:cNvPr id="4" name="TextBox 3">
            <a:extLst>
              <a:ext uri="{FF2B5EF4-FFF2-40B4-BE49-F238E27FC236}">
                <a16:creationId xmlns:a16="http://schemas.microsoft.com/office/drawing/2014/main" id="{6F25DF38-0833-DF6A-C644-5BDD9421FF90}"/>
              </a:ext>
            </a:extLst>
          </p:cNvPr>
          <p:cNvSpPr txBox="1"/>
          <p:nvPr/>
        </p:nvSpPr>
        <p:spPr>
          <a:xfrm>
            <a:off x="400050" y="5514975"/>
            <a:ext cx="11250067" cy="646331"/>
          </a:xfrm>
          <a:prstGeom prst="rect">
            <a:avLst/>
          </a:prstGeom>
          <a:solidFill>
            <a:srgbClr val="FFFF00"/>
          </a:solidFill>
        </p:spPr>
        <p:txBody>
          <a:bodyPr wrap="none" rtlCol="0">
            <a:spAutoFit/>
          </a:bodyPr>
          <a:lstStyle/>
          <a:p>
            <a:r>
              <a:rPr lang="en-US" dirty="0"/>
              <a:t>Martinez MA, </a:t>
            </a:r>
            <a:r>
              <a:rPr lang="en-US" dirty="0" err="1"/>
              <a:t>Vuppalanchi</a:t>
            </a:r>
            <a:r>
              <a:rPr lang="en-US" dirty="0"/>
              <a:t> R, Fontana RJ, Stolz A, Kleiner DE, Hayashi PH, Gu J, Hoofnagle JH, </a:t>
            </a:r>
            <a:r>
              <a:rPr lang="en-US" dirty="0" err="1"/>
              <a:t>Chalasani</a:t>
            </a:r>
            <a:r>
              <a:rPr lang="en-US" dirty="0"/>
              <a:t> N. Clinical and </a:t>
            </a:r>
            <a:endParaRPr lang="sr-Latn-RS" dirty="0"/>
          </a:p>
          <a:p>
            <a:r>
              <a:rPr lang="en-US" dirty="0"/>
              <a:t>histologic features of azithromycin-induced liver injury. Clin Gastroenterol Hepatol. 2015;13(2):369-376.</a:t>
            </a:r>
          </a:p>
        </p:txBody>
      </p:sp>
    </p:spTree>
    <p:extLst>
      <p:ext uri="{BB962C8B-B14F-4D97-AF65-F5344CB8AC3E}">
        <p14:creationId xmlns:p14="http://schemas.microsoft.com/office/powerpoint/2010/main" val="22341780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16EE91-5B89-F6B4-8C6D-09F2B1BC3191}"/>
              </a:ext>
            </a:extLst>
          </p:cNvPr>
          <p:cNvSpPr>
            <a:spLocks noGrp="1"/>
          </p:cNvSpPr>
          <p:nvPr>
            <p:ph type="title"/>
          </p:nvPr>
        </p:nvSpPr>
        <p:spPr/>
        <p:txBody>
          <a:bodyPr>
            <a:noAutofit/>
          </a:bodyPr>
          <a:lstStyle/>
          <a:p>
            <a:r>
              <a:rPr lang="sr" sz="3200" b="1" dirty="0"/>
              <a:t>Зашто је метотрексат контраиндикован код пацијената са цирозом јетре?</a:t>
            </a:r>
          </a:p>
        </p:txBody>
      </p:sp>
      <p:sp>
        <p:nvSpPr>
          <p:cNvPr id="3" name="Content Placeholder 2">
            <a:extLst>
              <a:ext uri="{FF2B5EF4-FFF2-40B4-BE49-F238E27FC236}">
                <a16:creationId xmlns:a16="http://schemas.microsoft.com/office/drawing/2014/main" id="{1920AD7B-CCB9-2B0C-2C8A-2B8048A4A911}"/>
              </a:ext>
            </a:extLst>
          </p:cNvPr>
          <p:cNvSpPr>
            <a:spLocks noGrp="1"/>
          </p:cNvSpPr>
          <p:nvPr>
            <p:ph idx="1"/>
          </p:nvPr>
        </p:nvSpPr>
        <p:spPr>
          <a:xfrm>
            <a:off x="838200" y="1825625"/>
            <a:ext cx="10515600" cy="2574925"/>
          </a:xfrm>
        </p:spPr>
        <p:txBody>
          <a:bodyPr/>
          <a:lstStyle/>
          <a:p>
            <a:r>
              <a:rPr lang="sr" dirty="0"/>
              <a:t>Метотрексат као нежељени ефекат може довести до хепатоцелуларног оштећења и супресије крвних линија у коштаној сржи. Оба ефекта су пропорционална дефициту фолата који већ постоји у телу.</a:t>
            </a:r>
            <a:endParaRPr lang="sr-Latn-RS" dirty="0"/>
          </a:p>
          <a:p>
            <a:r>
              <a:rPr lang="sr" dirty="0"/>
              <a:t>Како пацијенти са цирозом јетре имају веома изражен дефицит фолата услед потхрањености, токсичност метотрексата је већа него код особа без цирозе.</a:t>
            </a:r>
          </a:p>
        </p:txBody>
      </p:sp>
      <p:sp>
        <p:nvSpPr>
          <p:cNvPr id="4" name="TextBox 3">
            <a:extLst>
              <a:ext uri="{FF2B5EF4-FFF2-40B4-BE49-F238E27FC236}">
                <a16:creationId xmlns:a16="http://schemas.microsoft.com/office/drawing/2014/main" id="{714E1AA6-0464-F01D-A891-C9B970DDD44A}"/>
              </a:ext>
            </a:extLst>
          </p:cNvPr>
          <p:cNvSpPr txBox="1"/>
          <p:nvPr/>
        </p:nvSpPr>
        <p:spPr>
          <a:xfrm>
            <a:off x="838200" y="5334000"/>
            <a:ext cx="10972619" cy="646331"/>
          </a:xfrm>
          <a:prstGeom prst="rect">
            <a:avLst/>
          </a:prstGeom>
          <a:solidFill>
            <a:srgbClr val="FFFF00"/>
          </a:solidFill>
        </p:spPr>
        <p:txBody>
          <a:bodyPr wrap="none" rtlCol="0">
            <a:spAutoFit/>
          </a:bodyPr>
          <a:lstStyle/>
          <a:p>
            <a:r>
              <a:rPr lang="en-US" dirty="0" err="1"/>
              <a:t>Telles</a:t>
            </a:r>
            <a:r>
              <a:rPr lang="en-US" dirty="0"/>
              <a:t>-Correia D, Barbosa A, Cortez-Pinto H, Campos C, Rocha NB, Machado S. Psychotropic drugs and liver disease: </a:t>
            </a:r>
            <a:endParaRPr lang="sr-Latn-RS" dirty="0"/>
          </a:p>
          <a:p>
            <a:r>
              <a:rPr lang="en-US" dirty="0"/>
              <a:t>A critical review of pharmacokinetics and liver toxicity. World J </a:t>
            </a:r>
            <a:r>
              <a:rPr lang="en-US" dirty="0" err="1"/>
              <a:t>Gastrointest</a:t>
            </a:r>
            <a:r>
              <a:rPr lang="en-US" dirty="0"/>
              <a:t> </a:t>
            </a:r>
            <a:r>
              <a:rPr lang="en-US" dirty="0" err="1"/>
              <a:t>Pharmacol</a:t>
            </a:r>
            <a:r>
              <a:rPr lang="en-US" dirty="0"/>
              <a:t> </a:t>
            </a:r>
            <a:r>
              <a:rPr lang="en-US" dirty="0" err="1"/>
              <a:t>Ther</a:t>
            </a:r>
            <a:r>
              <a:rPr lang="en-US" dirty="0"/>
              <a:t>. 2017;8(1):26-38.</a:t>
            </a:r>
          </a:p>
        </p:txBody>
      </p:sp>
    </p:spTree>
    <p:extLst>
      <p:ext uri="{BB962C8B-B14F-4D97-AF65-F5344CB8AC3E}">
        <p14:creationId xmlns:p14="http://schemas.microsoft.com/office/powerpoint/2010/main" val="27937983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99CEDE-1222-2A45-FBC2-D5DAF31A8ECE}"/>
              </a:ext>
            </a:extLst>
          </p:cNvPr>
          <p:cNvSpPr>
            <a:spLocks noGrp="1"/>
          </p:cNvSpPr>
          <p:nvPr>
            <p:ph type="title"/>
          </p:nvPr>
        </p:nvSpPr>
        <p:spPr/>
        <p:txBody>
          <a:bodyPr>
            <a:noAutofit/>
          </a:bodyPr>
          <a:lstStyle/>
          <a:p>
            <a:r>
              <a:rPr lang="sr" sz="3200" b="1" dirty="0"/>
              <a:t>Које од биљних препарата у виду додатака исхрани треба посебно избегавати код пацијената са цирозом јетре?</a:t>
            </a:r>
          </a:p>
        </p:txBody>
      </p:sp>
      <p:sp>
        <p:nvSpPr>
          <p:cNvPr id="3" name="Content Placeholder 2">
            <a:extLst>
              <a:ext uri="{FF2B5EF4-FFF2-40B4-BE49-F238E27FC236}">
                <a16:creationId xmlns:a16="http://schemas.microsoft.com/office/drawing/2014/main" id="{12861BF5-8AC6-9E74-DC44-8A5DFBEF06E5}"/>
              </a:ext>
            </a:extLst>
          </p:cNvPr>
          <p:cNvSpPr>
            <a:spLocks noGrp="1"/>
          </p:cNvSpPr>
          <p:nvPr>
            <p:ph idx="1"/>
          </p:nvPr>
        </p:nvSpPr>
        <p:spPr>
          <a:xfrm>
            <a:off x="838200" y="1825625"/>
            <a:ext cx="10515600" cy="3146425"/>
          </a:xfrm>
        </p:spPr>
        <p:txBody>
          <a:bodyPr/>
          <a:lstStyle/>
          <a:p>
            <a:r>
              <a:rPr lang="sr" dirty="0"/>
              <a:t>У литератури је описано неколико случајева акутне инсуфицијенције јетре код пацијената са цирозом јетре који су узимали велике количине зеленог чаја или његових екстраката. Постоји чак и прегледни чланак на ову тему.</a:t>
            </a:r>
            <a:endParaRPr lang="sr-Latn-RS" dirty="0"/>
          </a:p>
          <a:p>
            <a:r>
              <a:rPr lang="sr" dirty="0"/>
              <a:t>Механизам токсичности екстракта зеленог чаја није познат, али је у клиничкој пракси важно упозорити пацијенте са цирозом јетре да не треба да користе зелени чај и његове екстракте.</a:t>
            </a:r>
          </a:p>
        </p:txBody>
      </p:sp>
      <p:sp>
        <p:nvSpPr>
          <p:cNvPr id="4" name="TextBox 3">
            <a:extLst>
              <a:ext uri="{FF2B5EF4-FFF2-40B4-BE49-F238E27FC236}">
                <a16:creationId xmlns:a16="http://schemas.microsoft.com/office/drawing/2014/main" id="{CEC261AE-06BF-98C1-1C2C-B7B6A0F9AF55}"/>
              </a:ext>
            </a:extLst>
          </p:cNvPr>
          <p:cNvSpPr txBox="1"/>
          <p:nvPr/>
        </p:nvSpPr>
        <p:spPr>
          <a:xfrm>
            <a:off x="252221" y="5657850"/>
            <a:ext cx="11687558" cy="646331"/>
          </a:xfrm>
          <a:prstGeom prst="rect">
            <a:avLst/>
          </a:prstGeom>
          <a:solidFill>
            <a:srgbClr val="FFFF00"/>
          </a:solidFill>
        </p:spPr>
        <p:txBody>
          <a:bodyPr wrap="none" rtlCol="0">
            <a:spAutoFit/>
          </a:bodyPr>
          <a:lstStyle/>
          <a:p>
            <a:r>
              <a:rPr lang="en-US" dirty="0"/>
              <a:t>Molinari M, Watt KD, </a:t>
            </a:r>
            <a:r>
              <a:rPr lang="en-US" dirty="0" err="1"/>
              <a:t>Kruszyna</a:t>
            </a:r>
            <a:r>
              <a:rPr lang="en-US" dirty="0"/>
              <a:t> T, Nelson R, Walsh M, Huang WY, </a:t>
            </a:r>
            <a:r>
              <a:rPr lang="en-US" dirty="0" err="1"/>
              <a:t>Nashan</a:t>
            </a:r>
            <a:r>
              <a:rPr lang="en-US" dirty="0"/>
              <a:t> B, </a:t>
            </a:r>
            <a:r>
              <a:rPr lang="en-US" dirty="0" err="1"/>
              <a:t>Peltekian</a:t>
            </a:r>
            <a:r>
              <a:rPr lang="en-US" dirty="0"/>
              <a:t> K. Acute liver failure induced by green</a:t>
            </a:r>
            <a:endParaRPr lang="sr-Latn-RS" dirty="0"/>
          </a:p>
          <a:p>
            <a:r>
              <a:rPr lang="en-US" dirty="0"/>
              <a:t>tea extracts: case report and review of the literature. Liver </a:t>
            </a:r>
            <a:r>
              <a:rPr lang="en-US" dirty="0" err="1"/>
              <a:t>Transpl</a:t>
            </a:r>
            <a:r>
              <a:rPr lang="en-US" dirty="0"/>
              <a:t>. 2006;12(12):1892-5.</a:t>
            </a:r>
          </a:p>
        </p:txBody>
      </p:sp>
    </p:spTree>
    <p:extLst>
      <p:ext uri="{BB962C8B-B14F-4D97-AF65-F5344CB8AC3E}">
        <p14:creationId xmlns:p14="http://schemas.microsoft.com/office/powerpoint/2010/main" val="5229827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E45B0-A173-5390-D4D4-6F27F60C27E6}"/>
              </a:ext>
            </a:extLst>
          </p:cNvPr>
          <p:cNvSpPr>
            <a:spLocks noGrp="1"/>
          </p:cNvSpPr>
          <p:nvPr>
            <p:ph type="title"/>
          </p:nvPr>
        </p:nvSpPr>
        <p:spPr/>
        <p:txBody>
          <a:bodyPr>
            <a:noAutofit/>
          </a:bodyPr>
          <a:lstStyle/>
          <a:p>
            <a:r>
              <a:rPr lang="sr" sz="3200" b="1" dirty="0"/>
              <a:t>Који од антидепресива има најмањи ризик од хепатотоксичних ефеката, па га треба дати предност при прописивању пацијентима са цирозом јетре?</a:t>
            </a:r>
          </a:p>
        </p:txBody>
      </p:sp>
      <p:sp>
        <p:nvSpPr>
          <p:cNvPr id="3" name="Content Placeholder 2">
            <a:extLst>
              <a:ext uri="{FF2B5EF4-FFF2-40B4-BE49-F238E27FC236}">
                <a16:creationId xmlns:a16="http://schemas.microsoft.com/office/drawing/2014/main" id="{B4A7B2E2-15C0-B5CC-6B1B-B67F5F972BD1}"/>
              </a:ext>
            </a:extLst>
          </p:cNvPr>
          <p:cNvSpPr>
            <a:spLocks noGrp="1"/>
          </p:cNvSpPr>
          <p:nvPr>
            <p:ph idx="1"/>
          </p:nvPr>
        </p:nvSpPr>
        <p:spPr>
          <a:xfrm>
            <a:off x="838200" y="1825625"/>
            <a:ext cx="10515600" cy="2841625"/>
          </a:xfrm>
        </p:spPr>
        <p:txBody>
          <a:bodyPr>
            <a:normAutofit lnSpcReduction="10000"/>
          </a:bodyPr>
          <a:lstStyle/>
          <a:p>
            <a:r>
              <a:rPr lang="sr" dirty="0"/>
              <a:t>На основу претходног искуства и студија, разликују се антидепресиви са већим (амитриптилин, имипрамин, нефазодон, венлафаксин, дулоксетин, сертралин, бупропион, тразодон и агомелатин) и мањим (циталопрам, есциталопрам, пароксетин, флувоксамин) ризиком од оштећења јетре, посебно код пацијената. са цирозом јетре.</a:t>
            </a:r>
            <a:endParaRPr lang="sr-Latn-RS" dirty="0"/>
          </a:p>
          <a:p>
            <a:r>
              <a:rPr lang="sr" dirty="0"/>
              <a:t>Због тога у клиничкој пракси треба избегавати антидепресиве са већим ризиком од хепатотоксичности.</a:t>
            </a:r>
          </a:p>
        </p:txBody>
      </p:sp>
      <p:sp>
        <p:nvSpPr>
          <p:cNvPr id="4" name="TextBox 3">
            <a:extLst>
              <a:ext uri="{FF2B5EF4-FFF2-40B4-BE49-F238E27FC236}">
                <a16:creationId xmlns:a16="http://schemas.microsoft.com/office/drawing/2014/main" id="{054F06CF-BB2C-EB9D-A017-C46ABF3F763B}"/>
              </a:ext>
            </a:extLst>
          </p:cNvPr>
          <p:cNvSpPr txBox="1"/>
          <p:nvPr/>
        </p:nvSpPr>
        <p:spPr>
          <a:xfrm>
            <a:off x="619125" y="5562600"/>
            <a:ext cx="10972619" cy="646331"/>
          </a:xfrm>
          <a:prstGeom prst="rect">
            <a:avLst/>
          </a:prstGeom>
          <a:solidFill>
            <a:srgbClr val="FFFF00"/>
          </a:solidFill>
        </p:spPr>
        <p:txBody>
          <a:bodyPr wrap="none" rtlCol="0">
            <a:spAutoFit/>
          </a:bodyPr>
          <a:lstStyle/>
          <a:p>
            <a:r>
              <a:rPr lang="en-US" dirty="0" err="1"/>
              <a:t>Telles</a:t>
            </a:r>
            <a:r>
              <a:rPr lang="en-US" dirty="0"/>
              <a:t>-Correia D, Barbosa A, Cortez-Pinto H, Campos C, Rocha NB, Machado S. Psychotropic drugs and liver disease: </a:t>
            </a:r>
            <a:endParaRPr lang="sr-Latn-RS" dirty="0"/>
          </a:p>
          <a:p>
            <a:r>
              <a:rPr lang="en-US" dirty="0"/>
              <a:t>A critical review of pharmacokinetics and liver toxicity. World J </a:t>
            </a:r>
            <a:r>
              <a:rPr lang="en-US" dirty="0" err="1"/>
              <a:t>Gastrointest</a:t>
            </a:r>
            <a:r>
              <a:rPr lang="en-US" dirty="0"/>
              <a:t> </a:t>
            </a:r>
            <a:r>
              <a:rPr lang="en-US" dirty="0" err="1"/>
              <a:t>Pharmacol</a:t>
            </a:r>
            <a:r>
              <a:rPr lang="en-US" dirty="0"/>
              <a:t> </a:t>
            </a:r>
            <a:r>
              <a:rPr lang="en-US" dirty="0" err="1"/>
              <a:t>Ther</a:t>
            </a:r>
            <a:r>
              <a:rPr lang="en-US" dirty="0"/>
              <a:t>. 2017;8(1):26-38.</a:t>
            </a:r>
          </a:p>
        </p:txBody>
      </p:sp>
    </p:spTree>
    <p:extLst>
      <p:ext uri="{BB962C8B-B14F-4D97-AF65-F5344CB8AC3E}">
        <p14:creationId xmlns:p14="http://schemas.microsoft.com/office/powerpoint/2010/main" val="17038045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87696-1325-6A31-FCC0-07F061C1F9A8}"/>
              </a:ext>
            </a:extLst>
          </p:cNvPr>
          <p:cNvSpPr>
            <a:spLocks noGrp="1"/>
          </p:cNvSpPr>
          <p:nvPr>
            <p:ph type="title"/>
          </p:nvPr>
        </p:nvSpPr>
        <p:spPr/>
        <p:txBody>
          <a:bodyPr>
            <a:noAutofit/>
          </a:bodyPr>
          <a:lstStyle/>
          <a:p>
            <a:r>
              <a:rPr lang="sr" sz="3200" b="1" dirty="0"/>
              <a:t>Да ли постоји укупна дневна доза, без обзира на врсту лека, испод које је мање вероватно оштећење ћелија јетре код пацијената са цирозом јетре?</a:t>
            </a:r>
          </a:p>
        </p:txBody>
      </p:sp>
      <p:sp>
        <p:nvSpPr>
          <p:cNvPr id="3" name="Content Placeholder 2">
            <a:extLst>
              <a:ext uri="{FF2B5EF4-FFF2-40B4-BE49-F238E27FC236}">
                <a16:creationId xmlns:a16="http://schemas.microsoft.com/office/drawing/2014/main" id="{3EB7D62E-0098-E7A9-A460-145D9B6D2EBF}"/>
              </a:ext>
            </a:extLst>
          </p:cNvPr>
          <p:cNvSpPr>
            <a:spLocks noGrp="1"/>
          </p:cNvSpPr>
          <p:nvPr>
            <p:ph idx="1"/>
          </p:nvPr>
        </p:nvSpPr>
        <p:spPr>
          <a:xfrm>
            <a:off x="838200" y="1825625"/>
            <a:ext cx="10515600" cy="3394075"/>
          </a:xfrm>
        </p:spPr>
        <p:txBody>
          <a:bodyPr>
            <a:normAutofit lnSpcReduction="10000"/>
          </a:bodyPr>
          <a:lstStyle/>
          <a:p>
            <a:r>
              <a:rPr lang="sr" dirty="0"/>
              <a:t>Утврђено је да постоји корелација између величине укупне дневне дозе лека и вероватноће токсичних ефеката на ћелије јетре.</a:t>
            </a:r>
            <a:endParaRPr lang="sr-Latn-RS" dirty="0"/>
          </a:p>
          <a:p>
            <a:r>
              <a:rPr lang="sr" dirty="0"/>
              <a:t>Лекови чија укупна дневна доза не прелази 10 </a:t>
            </a:r>
            <a:r>
              <a:rPr lang="en-GB" dirty="0"/>
              <a:t>mg</a:t>
            </a:r>
            <a:r>
              <a:rPr lang="sr" dirty="0"/>
              <a:t> имају далеко мање шансе да изазову оштећење ћелија јетре. Разлози нису сасвим јасни, али се верује да је већа специфичност деловања оваквих лекова, који делују на ендогене механизме са високом ефикасношћу, док нема довољно молекула лека да активирају путеве одговорне за токсично дејство.</a:t>
            </a:r>
          </a:p>
        </p:txBody>
      </p:sp>
      <p:sp>
        <p:nvSpPr>
          <p:cNvPr id="4" name="TextBox 3">
            <a:extLst>
              <a:ext uri="{FF2B5EF4-FFF2-40B4-BE49-F238E27FC236}">
                <a16:creationId xmlns:a16="http://schemas.microsoft.com/office/drawing/2014/main" id="{AE44CF84-4FEC-EEF0-47C8-50D717DE77E6}"/>
              </a:ext>
            </a:extLst>
          </p:cNvPr>
          <p:cNvSpPr txBox="1"/>
          <p:nvPr/>
        </p:nvSpPr>
        <p:spPr>
          <a:xfrm>
            <a:off x="1123950" y="5846544"/>
            <a:ext cx="9775625" cy="646331"/>
          </a:xfrm>
          <a:prstGeom prst="rect">
            <a:avLst/>
          </a:prstGeom>
          <a:solidFill>
            <a:srgbClr val="FFFF00"/>
          </a:solidFill>
        </p:spPr>
        <p:txBody>
          <a:bodyPr wrap="none" rtlCol="0">
            <a:spAutoFit/>
          </a:bodyPr>
          <a:lstStyle/>
          <a:p>
            <a:r>
              <a:rPr lang="en-US" dirty="0"/>
              <a:t>Lewis JH, Stine JG. Review article: prescribing medications in patients with cirrhosis - a practical guide. </a:t>
            </a:r>
            <a:endParaRPr lang="sr-Latn-RS" dirty="0"/>
          </a:p>
          <a:p>
            <a:r>
              <a:rPr lang="en-US" dirty="0"/>
              <a:t>Aliment </a:t>
            </a:r>
            <a:r>
              <a:rPr lang="en-US" dirty="0" err="1"/>
              <a:t>Pharmacol</a:t>
            </a:r>
            <a:r>
              <a:rPr lang="en-US" dirty="0"/>
              <a:t> </a:t>
            </a:r>
            <a:r>
              <a:rPr lang="en-US" dirty="0" err="1"/>
              <a:t>Ther</a:t>
            </a:r>
            <a:r>
              <a:rPr lang="en-US" dirty="0"/>
              <a:t>. 2013;37(12):1132-56.</a:t>
            </a:r>
          </a:p>
        </p:txBody>
      </p:sp>
    </p:spTree>
    <p:extLst>
      <p:ext uri="{BB962C8B-B14F-4D97-AF65-F5344CB8AC3E}">
        <p14:creationId xmlns:p14="http://schemas.microsoft.com/office/powerpoint/2010/main" val="25215987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45D436-669A-FD0B-0F76-47E96F1971FD}"/>
              </a:ext>
            </a:extLst>
          </p:cNvPr>
          <p:cNvSpPr>
            <a:spLocks noGrp="1"/>
          </p:cNvSpPr>
          <p:nvPr>
            <p:ph type="title"/>
          </p:nvPr>
        </p:nvSpPr>
        <p:spPr/>
        <p:txBody>
          <a:bodyPr/>
          <a:lstStyle/>
          <a:p>
            <a:pPr algn="ctr"/>
            <a:r>
              <a:rPr lang="sr" b="1" dirty="0" err="1"/>
              <a:t>Екстракција</a:t>
            </a:r>
            <a:r>
              <a:rPr lang="sr" b="1" dirty="0"/>
              <a:t> </a:t>
            </a:r>
            <a:r>
              <a:rPr lang="sr" b="1" dirty="0" err="1"/>
              <a:t>однос</a:t>
            </a:r>
            <a:r>
              <a:rPr lang="sr" b="1" dirty="0"/>
              <a:t> </a:t>
            </a:r>
            <a:endParaRPr lang="en-US" b="1" dirty="0"/>
          </a:p>
        </p:txBody>
      </p:sp>
      <p:sp>
        <p:nvSpPr>
          <p:cNvPr id="3" name="Content Placeholder 2">
            <a:extLst>
              <a:ext uri="{FF2B5EF4-FFF2-40B4-BE49-F238E27FC236}">
                <a16:creationId xmlns:a16="http://schemas.microsoft.com/office/drawing/2014/main" id="{05021205-258B-15D3-8CE8-17E127CE3DE7}"/>
              </a:ext>
            </a:extLst>
          </p:cNvPr>
          <p:cNvSpPr>
            <a:spLocks noGrp="1"/>
          </p:cNvSpPr>
          <p:nvPr>
            <p:ph idx="1"/>
          </p:nvPr>
        </p:nvSpPr>
        <p:spPr>
          <a:xfrm>
            <a:off x="838200" y="1825625"/>
            <a:ext cx="10515600" cy="2403475"/>
          </a:xfrm>
        </p:spPr>
        <p:txBody>
          <a:bodyPr/>
          <a:lstStyle/>
          <a:p>
            <a:r>
              <a:rPr lang="sr" dirty="0"/>
              <a:t>Фракција лека која се елиминише из крви у једном пролазу кроз јетру одражава брзину елиминације лека у јетри. Ако је капацитет јетре да елиминише лек велики, онда ће однос екстракције бити већи (ближи јединици), и обрнуто.</a:t>
            </a:r>
          </a:p>
        </p:txBody>
      </p:sp>
      <p:sp>
        <p:nvSpPr>
          <p:cNvPr id="4" name="TextBox 3">
            <a:extLst>
              <a:ext uri="{FF2B5EF4-FFF2-40B4-BE49-F238E27FC236}">
                <a16:creationId xmlns:a16="http://schemas.microsoft.com/office/drawing/2014/main" id="{C04640F6-F316-9661-7895-96056E0E4677}"/>
              </a:ext>
            </a:extLst>
          </p:cNvPr>
          <p:cNvSpPr txBox="1"/>
          <p:nvPr/>
        </p:nvSpPr>
        <p:spPr>
          <a:xfrm>
            <a:off x="429384" y="5631458"/>
            <a:ext cx="11333231" cy="923330"/>
          </a:xfrm>
          <a:prstGeom prst="rect">
            <a:avLst/>
          </a:prstGeom>
          <a:solidFill>
            <a:srgbClr val="FFFF00"/>
          </a:solidFill>
        </p:spPr>
        <p:txBody>
          <a:bodyPr wrap="none" rtlCol="0">
            <a:spAutoFit/>
          </a:bodyPr>
          <a:lstStyle/>
          <a:p>
            <a:r>
              <a:rPr lang="en-US" dirty="0"/>
              <a:t>Pippa LF, Oliveira ML, Rocha A, de Andrade JM, </a:t>
            </a:r>
            <a:r>
              <a:rPr lang="en-US" dirty="0" err="1"/>
              <a:t>Lanchote</a:t>
            </a:r>
            <a:r>
              <a:rPr lang="en-US" dirty="0"/>
              <a:t> VL. Total, renal and hepatic clearances of doxorubicin and </a:t>
            </a:r>
            <a:endParaRPr lang="sr-Latn-RS" dirty="0"/>
          </a:p>
          <a:p>
            <a:r>
              <a:rPr lang="en-US" dirty="0"/>
              <a:t>formation clearance of </a:t>
            </a:r>
            <a:r>
              <a:rPr lang="en-US" dirty="0" err="1"/>
              <a:t>doxorubicinol</a:t>
            </a:r>
            <a:r>
              <a:rPr lang="en-US" dirty="0"/>
              <a:t> in patients with breast cancer: Estimation of doxorubicin hepatic extraction ratio. </a:t>
            </a:r>
            <a:endParaRPr lang="sr-Latn-RS" dirty="0"/>
          </a:p>
          <a:p>
            <a:r>
              <a:rPr lang="en-US" dirty="0"/>
              <a:t>J Pharm Biomed Anal. 2020;185:113231.</a:t>
            </a:r>
          </a:p>
        </p:txBody>
      </p:sp>
    </p:spTree>
    <p:extLst>
      <p:ext uri="{BB962C8B-B14F-4D97-AF65-F5344CB8AC3E}">
        <p14:creationId xmlns:p14="http://schemas.microsoft.com/office/powerpoint/2010/main" val="6271685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2CE8CB-6E8E-73C5-2921-2A1DC598474B}"/>
              </a:ext>
            </a:extLst>
          </p:cNvPr>
          <p:cNvSpPr>
            <a:spLocks noGrp="1"/>
          </p:cNvSpPr>
          <p:nvPr>
            <p:ph type="title"/>
          </p:nvPr>
        </p:nvSpPr>
        <p:spPr/>
        <p:txBody>
          <a:bodyPr>
            <a:noAutofit/>
          </a:bodyPr>
          <a:lstStyle/>
          <a:p>
            <a:r>
              <a:rPr lang="sr" sz="3200" b="1" dirty="0"/>
              <a:t>Који фактор значајно утиче на однос хепатичне екстракције лека поред протока крви у јетри и унутрашњег клиренса лека у ћелијама јетре?</a:t>
            </a:r>
          </a:p>
        </p:txBody>
      </p:sp>
      <p:sp>
        <p:nvSpPr>
          <p:cNvPr id="3" name="Content Placeholder 2">
            <a:extLst>
              <a:ext uri="{FF2B5EF4-FFF2-40B4-BE49-F238E27FC236}">
                <a16:creationId xmlns:a16="http://schemas.microsoft.com/office/drawing/2014/main" id="{06AD5CF8-EEAD-A38A-4640-7BCC4CFB3BA2}"/>
              </a:ext>
            </a:extLst>
          </p:cNvPr>
          <p:cNvSpPr>
            <a:spLocks noGrp="1"/>
          </p:cNvSpPr>
          <p:nvPr>
            <p:ph idx="1"/>
          </p:nvPr>
        </p:nvSpPr>
        <p:spPr>
          <a:xfrm>
            <a:off x="838200" y="1825625"/>
            <a:ext cx="10515600" cy="3365500"/>
          </a:xfrm>
        </p:spPr>
        <p:txBody>
          <a:bodyPr>
            <a:normAutofit/>
          </a:bodyPr>
          <a:lstStyle/>
          <a:p>
            <a:r>
              <a:rPr lang="sr" dirty="0"/>
              <a:t>Само слободни лек у плазми може да продре у ћелије јетре и да се тамо метаболише или коњугује, док се лек везан за протеине плазме понаша као нека врста депоа.</a:t>
            </a:r>
            <a:endParaRPr lang="sr-Latn-RS" dirty="0"/>
          </a:p>
          <a:p>
            <a:r>
              <a:rPr lang="sr" dirty="0"/>
              <a:t>Што је већа концентрација слободног лека у плазми, градијент концентрације лека изван и унутар хепатоцита биће већи, па ће већа количина лека у јединици времена ући у хепатоците, без обзира да ли прође само обичном дифузијом или користи посебан транспортер.</a:t>
            </a:r>
          </a:p>
        </p:txBody>
      </p:sp>
      <p:sp>
        <p:nvSpPr>
          <p:cNvPr id="4" name="TextBox 3">
            <a:extLst>
              <a:ext uri="{FF2B5EF4-FFF2-40B4-BE49-F238E27FC236}">
                <a16:creationId xmlns:a16="http://schemas.microsoft.com/office/drawing/2014/main" id="{BE4E1B84-4304-F33C-D3F8-27A000DA9A63}"/>
              </a:ext>
            </a:extLst>
          </p:cNvPr>
          <p:cNvSpPr txBox="1"/>
          <p:nvPr/>
        </p:nvSpPr>
        <p:spPr>
          <a:xfrm>
            <a:off x="647700" y="5676900"/>
            <a:ext cx="10717357" cy="646331"/>
          </a:xfrm>
          <a:prstGeom prst="rect">
            <a:avLst/>
          </a:prstGeom>
          <a:solidFill>
            <a:srgbClr val="FFFF00"/>
          </a:solidFill>
        </p:spPr>
        <p:txBody>
          <a:bodyPr wrap="none" rtlCol="0">
            <a:spAutoFit/>
          </a:bodyPr>
          <a:lstStyle/>
          <a:p>
            <a:r>
              <a:rPr lang="en-US" dirty="0"/>
              <a:t>Benet LZ, Sodhi JK. Investigating the Theoretical Basis for In Vitro-In Vivo Extrapolation (IVIVE) in Predicting Drug </a:t>
            </a:r>
            <a:endParaRPr lang="sr-Latn-RS" dirty="0"/>
          </a:p>
          <a:p>
            <a:r>
              <a:rPr lang="en-US" dirty="0"/>
              <a:t>Metabolic Clearance and Proposing Future Experimental Pathways. AAPS J. 2020;22(5):120.</a:t>
            </a:r>
          </a:p>
        </p:txBody>
      </p:sp>
    </p:spTree>
    <p:extLst>
      <p:ext uri="{BB962C8B-B14F-4D97-AF65-F5344CB8AC3E}">
        <p14:creationId xmlns:p14="http://schemas.microsoft.com/office/powerpoint/2010/main" val="4499190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2786D-4BFC-B7AD-B71D-FA25A018BACB}"/>
              </a:ext>
            </a:extLst>
          </p:cNvPr>
          <p:cNvSpPr>
            <a:spLocks noGrp="1"/>
          </p:cNvSpPr>
          <p:nvPr>
            <p:ph type="title"/>
          </p:nvPr>
        </p:nvSpPr>
        <p:spPr/>
        <p:txBody>
          <a:bodyPr/>
          <a:lstStyle/>
          <a:p>
            <a:r>
              <a:rPr lang="sr" dirty="0"/>
              <a:t>Бета </a:t>
            </a:r>
            <a:r>
              <a:rPr lang="sr" dirty="0" err="1"/>
              <a:t>блокатори</a:t>
            </a:r>
            <a:r>
              <a:rPr lang="sr" dirty="0"/>
              <a:t> </a:t>
            </a:r>
            <a:r>
              <a:rPr lang="sr" dirty="0" err="1"/>
              <a:t>и</a:t>
            </a:r>
            <a:r>
              <a:rPr lang="sr" dirty="0"/>
              <a:t> </a:t>
            </a:r>
            <a:r>
              <a:rPr lang="sr" dirty="0" err="1"/>
              <a:t>јетра</a:t>
            </a:r>
            <a:r>
              <a:rPr lang="sr" dirty="0"/>
              <a:t> </a:t>
            </a:r>
            <a:r>
              <a:rPr lang="sr" dirty="0" err="1"/>
              <a:t>цироза</a:t>
            </a:r>
            <a:endParaRPr lang="en-US" dirty="0"/>
          </a:p>
        </p:txBody>
      </p:sp>
      <p:sp>
        <p:nvSpPr>
          <p:cNvPr id="3" name="Content Placeholder 2">
            <a:extLst>
              <a:ext uri="{FF2B5EF4-FFF2-40B4-BE49-F238E27FC236}">
                <a16:creationId xmlns:a16="http://schemas.microsoft.com/office/drawing/2014/main" id="{ACB48050-C36A-007E-D12D-FFE97B88E5BB}"/>
              </a:ext>
            </a:extLst>
          </p:cNvPr>
          <p:cNvSpPr>
            <a:spLocks noGrp="1"/>
          </p:cNvSpPr>
          <p:nvPr>
            <p:ph idx="1"/>
          </p:nvPr>
        </p:nvSpPr>
        <p:spPr>
          <a:xfrm>
            <a:off x="838200" y="1825625"/>
            <a:ext cx="10515600" cy="2803525"/>
          </a:xfrm>
        </p:spPr>
        <p:txBody>
          <a:bodyPr/>
          <a:lstStyle/>
          <a:p>
            <a:r>
              <a:rPr lang="sr" dirty="0"/>
              <a:t>Већина бета блокатора, првенствено пропранолол, метопролол и карведилол, брзо се метаболишу у јетри ( </a:t>
            </a:r>
            <a:r>
              <a:rPr lang="sr" dirty="0" err="1"/>
              <a:t>тј. </a:t>
            </a:r>
            <a:r>
              <a:rPr lang="sr" dirty="0"/>
              <a:t>постоји велики унутрашњи клиренс ових лекова у самим ћелијама јетре), тако да њихов укупни клиренс зависи од протока крви кроз јетру и концентрације слободног лека у плазми.</a:t>
            </a:r>
            <a:endParaRPr lang="sr-Latn-RS" dirty="0"/>
          </a:p>
          <a:p>
            <a:r>
              <a:rPr lang="sr" dirty="0"/>
              <a:t>Бисопролол нема тако брз метаболизам.</a:t>
            </a:r>
          </a:p>
        </p:txBody>
      </p:sp>
      <p:sp>
        <p:nvSpPr>
          <p:cNvPr id="4" name="TextBox 3">
            <a:extLst>
              <a:ext uri="{FF2B5EF4-FFF2-40B4-BE49-F238E27FC236}">
                <a16:creationId xmlns:a16="http://schemas.microsoft.com/office/drawing/2014/main" id="{E9E86648-03DF-4A1E-BDB2-3AB0DC084DA4}"/>
              </a:ext>
            </a:extLst>
          </p:cNvPr>
          <p:cNvSpPr txBox="1"/>
          <p:nvPr/>
        </p:nvSpPr>
        <p:spPr>
          <a:xfrm>
            <a:off x="438150" y="5679083"/>
            <a:ext cx="11480259" cy="923330"/>
          </a:xfrm>
          <a:prstGeom prst="rect">
            <a:avLst/>
          </a:prstGeom>
          <a:solidFill>
            <a:srgbClr val="FFFF00"/>
          </a:solidFill>
        </p:spPr>
        <p:txBody>
          <a:bodyPr wrap="none" rtlCol="0">
            <a:spAutoFit/>
          </a:bodyPr>
          <a:lstStyle/>
          <a:p>
            <a:r>
              <a:rPr lang="en-US" dirty="0"/>
              <a:t>Rasool MF, Khalil F, </a:t>
            </a:r>
            <a:r>
              <a:rPr lang="en-US" dirty="0" err="1"/>
              <a:t>Läer</a:t>
            </a:r>
            <a:r>
              <a:rPr lang="en-US" dirty="0"/>
              <a:t> S. A physiologically based pharmacokinetic drug-disease model to predict carvedilol exposure in </a:t>
            </a:r>
            <a:endParaRPr lang="sr-Latn-RS" dirty="0"/>
          </a:p>
          <a:p>
            <a:r>
              <a:rPr lang="en-US" dirty="0"/>
              <a:t>adult and </a:t>
            </a:r>
            <a:r>
              <a:rPr lang="en-US" dirty="0" err="1"/>
              <a:t>paediatric</a:t>
            </a:r>
            <a:r>
              <a:rPr lang="en-US" dirty="0"/>
              <a:t> heart failure patients by incorporating pathophysiological changes in hepatic and renal blood flows. </a:t>
            </a:r>
            <a:endParaRPr lang="sr-Latn-RS" dirty="0"/>
          </a:p>
          <a:p>
            <a:r>
              <a:rPr lang="en-US" dirty="0"/>
              <a:t>Clin </a:t>
            </a:r>
            <a:r>
              <a:rPr lang="en-US" dirty="0" err="1"/>
              <a:t>Pharmacokinet</a:t>
            </a:r>
            <a:r>
              <a:rPr lang="en-US" dirty="0"/>
              <a:t>. 2015;54(9):943-62.</a:t>
            </a:r>
          </a:p>
        </p:txBody>
      </p:sp>
    </p:spTree>
    <p:extLst>
      <p:ext uri="{BB962C8B-B14F-4D97-AF65-F5344CB8AC3E}">
        <p14:creationId xmlns:p14="http://schemas.microsoft.com/office/powerpoint/2010/main" val="13131009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FF96AE-BCDE-A506-7CC8-1ADA12E78216}"/>
              </a:ext>
            </a:extLst>
          </p:cNvPr>
          <p:cNvSpPr>
            <a:spLocks noGrp="1"/>
          </p:cNvSpPr>
          <p:nvPr>
            <p:ph type="title"/>
          </p:nvPr>
        </p:nvSpPr>
        <p:spPr/>
        <p:txBody>
          <a:bodyPr>
            <a:noAutofit/>
          </a:bodyPr>
          <a:lstStyle/>
          <a:p>
            <a:r>
              <a:rPr lang="sr" sz="3200" b="1" dirty="0"/>
              <a:t>Како висина односа екстракције јетре (Е</a:t>
            </a:r>
            <a:r>
              <a:rPr lang="sr" sz="3200" baseline="-25000" dirty="0"/>
              <a:t>H</a:t>
            </a:r>
            <a:r>
              <a:rPr lang="sr" sz="3200" b="1" dirty="0"/>
              <a:t>) утиче на елиминацију лекова код пацијената са умереном до тешком цирозом?</a:t>
            </a:r>
          </a:p>
        </p:txBody>
      </p:sp>
      <p:sp>
        <p:nvSpPr>
          <p:cNvPr id="3" name="Content Placeholder 2">
            <a:extLst>
              <a:ext uri="{FF2B5EF4-FFF2-40B4-BE49-F238E27FC236}">
                <a16:creationId xmlns:a16="http://schemas.microsoft.com/office/drawing/2014/main" id="{9FD53A8E-C2CF-C8C9-E4A7-75EA89718C1A}"/>
              </a:ext>
            </a:extLst>
          </p:cNvPr>
          <p:cNvSpPr>
            <a:spLocks noGrp="1"/>
          </p:cNvSpPr>
          <p:nvPr>
            <p:ph idx="1"/>
          </p:nvPr>
        </p:nvSpPr>
        <p:spPr>
          <a:xfrm>
            <a:off x="838200" y="1825625"/>
            <a:ext cx="10515600" cy="2994025"/>
          </a:xfrm>
        </p:spPr>
        <p:txBody>
          <a:bodyPr/>
          <a:lstStyle/>
          <a:p>
            <a:r>
              <a:rPr lang="sr" dirty="0"/>
              <a:t>У почетку се сматрало да цироза јетре значајно успорава метаболизам само лекова са високим </a:t>
            </a:r>
            <a:r>
              <a:rPr lang="sr" sz="2800" b="1" dirty="0"/>
              <a:t>Е</a:t>
            </a:r>
            <a:r>
              <a:rPr lang="sr" sz="2800" baseline="-25000" dirty="0"/>
              <a:t>H</a:t>
            </a:r>
            <a:r>
              <a:rPr lang="sr" baseline="-25000" dirty="0"/>
              <a:t>, </a:t>
            </a:r>
            <a:r>
              <a:rPr lang="sr" dirty="0"/>
              <a:t>јер смањен проток крви кроз јетру код цирозе и портокавални шантови значајно смањују испоруку лека у ћелије јетре.</a:t>
            </a:r>
            <a:endParaRPr lang="sr-Latn-RS" dirty="0"/>
          </a:p>
          <a:p>
            <a:r>
              <a:rPr lang="sr" dirty="0"/>
              <a:t>Међутим, студије су показале да чак и са лековима са ниским </a:t>
            </a:r>
            <a:r>
              <a:rPr lang="sr" sz="2800" b="1" dirty="0"/>
              <a:t>Е</a:t>
            </a:r>
            <a:r>
              <a:rPr lang="sr" sz="2800" baseline="-25000" dirty="0"/>
              <a:t>H</a:t>
            </a:r>
            <a:r>
              <a:rPr lang="sr" baseline="-25000" dirty="0"/>
              <a:t>, </a:t>
            </a:r>
            <a:r>
              <a:rPr lang="sr" dirty="0"/>
              <a:t>цироза јетре може значајно повећати концентрацију слободног лека у плазми и успорити елиминацију.</a:t>
            </a:r>
          </a:p>
        </p:txBody>
      </p:sp>
      <p:sp>
        <p:nvSpPr>
          <p:cNvPr id="4" name="TextBox 3">
            <a:extLst>
              <a:ext uri="{FF2B5EF4-FFF2-40B4-BE49-F238E27FC236}">
                <a16:creationId xmlns:a16="http://schemas.microsoft.com/office/drawing/2014/main" id="{F677E559-3969-98A6-77B4-AED93A4D0DE0}"/>
              </a:ext>
            </a:extLst>
          </p:cNvPr>
          <p:cNvSpPr txBox="1"/>
          <p:nvPr/>
        </p:nvSpPr>
        <p:spPr>
          <a:xfrm>
            <a:off x="1647825" y="5846544"/>
            <a:ext cx="9099158" cy="646331"/>
          </a:xfrm>
          <a:prstGeom prst="rect">
            <a:avLst/>
          </a:prstGeom>
          <a:solidFill>
            <a:srgbClr val="FFFF00"/>
          </a:solidFill>
        </p:spPr>
        <p:txBody>
          <a:bodyPr wrap="none" rtlCol="0">
            <a:spAutoFit/>
          </a:bodyPr>
          <a:lstStyle/>
          <a:p>
            <a:r>
              <a:rPr lang="en-US" dirty="0"/>
              <a:t>Gentile JA, Boone LB, Kyle JA, Kyle LR. Drug Considerations for Medication Therapy in Cirrhosis. </a:t>
            </a:r>
            <a:endParaRPr lang="sr-Latn-RS" dirty="0"/>
          </a:p>
          <a:p>
            <a:r>
              <a:rPr lang="en-US" dirty="0"/>
              <a:t>US Pharm. 2020; 45(12): 9-12.</a:t>
            </a:r>
          </a:p>
        </p:txBody>
      </p:sp>
    </p:spTree>
    <p:extLst>
      <p:ext uri="{BB962C8B-B14F-4D97-AF65-F5344CB8AC3E}">
        <p14:creationId xmlns:p14="http://schemas.microsoft.com/office/powerpoint/2010/main" val="42171607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45C7C9-A07C-3764-42B3-B2A032057305}"/>
              </a:ext>
            </a:extLst>
          </p:cNvPr>
          <p:cNvSpPr>
            <a:spLocks noGrp="1"/>
          </p:cNvSpPr>
          <p:nvPr>
            <p:ph type="title"/>
          </p:nvPr>
        </p:nvSpPr>
        <p:spPr/>
        <p:txBody>
          <a:bodyPr>
            <a:normAutofit/>
          </a:bodyPr>
          <a:lstStyle/>
          <a:p>
            <a:r>
              <a:rPr lang="sr" sz="3200" b="1" dirty="0"/>
              <a:t>Које изоформе цитохрома у јетри су највише захваћене цирозом, односно њихова активност је највише смањена?</a:t>
            </a:r>
          </a:p>
        </p:txBody>
      </p:sp>
      <p:sp>
        <p:nvSpPr>
          <p:cNvPr id="3" name="Content Placeholder 2">
            <a:extLst>
              <a:ext uri="{FF2B5EF4-FFF2-40B4-BE49-F238E27FC236}">
                <a16:creationId xmlns:a16="http://schemas.microsoft.com/office/drawing/2014/main" id="{29D7472A-124B-B3D0-7779-C971FC82986D}"/>
              </a:ext>
            </a:extLst>
          </p:cNvPr>
          <p:cNvSpPr>
            <a:spLocks noGrp="1"/>
          </p:cNvSpPr>
          <p:nvPr>
            <p:ph idx="1"/>
          </p:nvPr>
        </p:nvSpPr>
        <p:spPr>
          <a:xfrm>
            <a:off x="838200" y="1825625"/>
            <a:ext cx="10515600" cy="3279775"/>
          </a:xfrm>
        </p:spPr>
        <p:txBody>
          <a:bodyPr>
            <a:normAutofit lnSpcReduction="10000"/>
          </a:bodyPr>
          <a:lstStyle/>
          <a:p>
            <a:r>
              <a:rPr lang="sr" dirty="0"/>
              <a:t>Цироза јетре смањује активност изоформи цитокрома ЦИП3А4 и ЦИП1А2, што није изненађујуће, јер су та два облика најзаступљенија у јетри.</a:t>
            </a:r>
            <a:endParaRPr lang="sr-Latn-RS" dirty="0"/>
          </a:p>
          <a:p>
            <a:r>
              <a:rPr lang="sr" dirty="0"/>
              <a:t>Лекови који се метаболишу преко ових изоформа, чак и ако имају низак однос екстракције, постижу значајно већу концентрацију у плазми него код људи без цирозе; потребно је смањити дозу таквих лекова или бар стриктно пратити ефекат, односно токсичност.</a:t>
            </a:r>
          </a:p>
        </p:txBody>
      </p:sp>
      <p:sp>
        <p:nvSpPr>
          <p:cNvPr id="5" name="TextBox 4">
            <a:extLst>
              <a:ext uri="{FF2B5EF4-FFF2-40B4-BE49-F238E27FC236}">
                <a16:creationId xmlns:a16="http://schemas.microsoft.com/office/drawing/2014/main" id="{E380CB00-CC36-BB7A-7330-CD48BFBC24B6}"/>
              </a:ext>
            </a:extLst>
          </p:cNvPr>
          <p:cNvSpPr txBox="1"/>
          <p:nvPr/>
        </p:nvSpPr>
        <p:spPr>
          <a:xfrm>
            <a:off x="1647825" y="5846544"/>
            <a:ext cx="9099158" cy="646331"/>
          </a:xfrm>
          <a:prstGeom prst="rect">
            <a:avLst/>
          </a:prstGeom>
          <a:solidFill>
            <a:srgbClr val="FFFF00"/>
          </a:solidFill>
        </p:spPr>
        <p:txBody>
          <a:bodyPr wrap="none" rtlCol="0">
            <a:spAutoFit/>
          </a:bodyPr>
          <a:lstStyle/>
          <a:p>
            <a:r>
              <a:rPr lang="en-US" dirty="0"/>
              <a:t>Gentile JA, Boone LB, Kyle JA, Kyle LR. Drug Considerations for Medication Therapy in Cirrhosis. </a:t>
            </a:r>
            <a:endParaRPr lang="sr-Latn-RS" dirty="0"/>
          </a:p>
          <a:p>
            <a:r>
              <a:rPr lang="en-US" dirty="0"/>
              <a:t>US Pharm. 2020; 45(12): 9-12.</a:t>
            </a:r>
          </a:p>
        </p:txBody>
      </p:sp>
    </p:spTree>
    <p:extLst>
      <p:ext uri="{BB962C8B-B14F-4D97-AF65-F5344CB8AC3E}">
        <p14:creationId xmlns:p14="http://schemas.microsoft.com/office/powerpoint/2010/main" val="21200514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E724D4-64B5-FFC8-7DF2-ABDD93F4C7F9}"/>
              </a:ext>
            </a:extLst>
          </p:cNvPr>
          <p:cNvSpPr>
            <a:spLocks noGrp="1"/>
          </p:cNvSpPr>
          <p:nvPr>
            <p:ph type="title"/>
          </p:nvPr>
        </p:nvSpPr>
        <p:spPr/>
        <p:txBody>
          <a:bodyPr>
            <a:noAutofit/>
          </a:bodyPr>
          <a:lstStyle/>
          <a:p>
            <a:r>
              <a:rPr lang="sr" sz="3200" b="1" dirty="0"/>
              <a:t>После ко</a:t>
            </a:r>
            <a:r>
              <a:rPr lang="sr-Cyrl-RS" sz="3200" b="1" dirty="0"/>
              <a:t>г</a:t>
            </a:r>
            <a:r>
              <a:rPr lang="sr" sz="3200" b="1" dirty="0"/>
              <a:t> </a:t>
            </a:r>
            <a:r>
              <a:rPr lang="sr-Cyrl-RS" sz="3200" b="1" dirty="0"/>
              <a:t>пута примене лека</a:t>
            </a:r>
            <a:r>
              <a:rPr lang="sr" sz="3200" b="1" dirty="0"/>
              <a:t> лека </a:t>
            </a:r>
            <a:r>
              <a:rPr lang="sr-Cyrl-RS" sz="3200" b="1" dirty="0"/>
              <a:t>п</a:t>
            </a:r>
            <a:r>
              <a:rPr lang="sr" sz="3200" b="1" dirty="0"/>
              <a:t>овећање концентрације лека у плазми у поређењу са здравим људима је највеће код пацијената са цирозом?</a:t>
            </a:r>
            <a:endParaRPr lang="en-US" sz="3200" b="1" dirty="0"/>
          </a:p>
        </p:txBody>
      </p:sp>
      <p:sp>
        <p:nvSpPr>
          <p:cNvPr id="3" name="Content Placeholder 2">
            <a:extLst>
              <a:ext uri="{FF2B5EF4-FFF2-40B4-BE49-F238E27FC236}">
                <a16:creationId xmlns:a16="http://schemas.microsoft.com/office/drawing/2014/main" id="{6F9AE01F-E083-30FB-2962-93F8FD2A834D}"/>
              </a:ext>
            </a:extLst>
          </p:cNvPr>
          <p:cNvSpPr>
            <a:spLocks noGrp="1"/>
          </p:cNvSpPr>
          <p:nvPr>
            <p:ph idx="1"/>
          </p:nvPr>
        </p:nvSpPr>
        <p:spPr>
          <a:xfrm>
            <a:off x="838200" y="1825625"/>
            <a:ext cx="10515600" cy="3603625"/>
          </a:xfrm>
        </p:spPr>
        <p:txBody>
          <a:bodyPr>
            <a:normAutofit fontScale="92500"/>
          </a:bodyPr>
          <a:lstStyle/>
          <a:p>
            <a:pPr marL="0" indent="0">
              <a:buNone/>
            </a:pPr>
            <a:endParaRPr lang="en-US" dirty="0"/>
          </a:p>
          <a:p>
            <a:r>
              <a:rPr lang="sr" dirty="0"/>
              <a:t>Код цирозе, </a:t>
            </a:r>
            <a:r>
              <a:rPr lang="sr" dirty="0" err="1"/>
              <a:t>порто-кавални </a:t>
            </a:r>
            <a:r>
              <a:rPr lang="sr" dirty="0"/>
              <a:t>шантови се развијају због повишеног порталног притиска. Пошто након оралне примене, целокупна количина апсорбованог лека мора проћи кроз порталну вену у јетри, појава шантова омогућава заобилажење јетре и велико повећање концентрације лека у крви.</a:t>
            </a:r>
            <a:endParaRPr lang="sr-Latn-RS" dirty="0"/>
          </a:p>
          <a:p>
            <a:r>
              <a:rPr lang="sr" dirty="0"/>
              <a:t>Када се примењује другим путевима, овај ефекат не постоји, па иако постоји повећање концентрације у крви због смањеног протока артеријске крви кроз јетру и смањене активности хепатоцита, он је много мањи.</a:t>
            </a:r>
          </a:p>
        </p:txBody>
      </p:sp>
      <p:sp>
        <p:nvSpPr>
          <p:cNvPr id="4" name="TextBox 3">
            <a:extLst>
              <a:ext uri="{FF2B5EF4-FFF2-40B4-BE49-F238E27FC236}">
                <a16:creationId xmlns:a16="http://schemas.microsoft.com/office/drawing/2014/main" id="{47542560-129E-3C1D-EADA-26F578469805}"/>
              </a:ext>
            </a:extLst>
          </p:cNvPr>
          <p:cNvSpPr txBox="1"/>
          <p:nvPr/>
        </p:nvSpPr>
        <p:spPr>
          <a:xfrm>
            <a:off x="438150" y="5648325"/>
            <a:ext cx="11565538" cy="923330"/>
          </a:xfrm>
          <a:prstGeom prst="rect">
            <a:avLst/>
          </a:prstGeom>
          <a:solidFill>
            <a:srgbClr val="FFFF00"/>
          </a:solidFill>
        </p:spPr>
        <p:txBody>
          <a:bodyPr wrap="none" rtlCol="0">
            <a:spAutoFit/>
          </a:bodyPr>
          <a:lstStyle/>
          <a:p>
            <a:r>
              <a:rPr lang="en-US"/>
              <a:t>Nasser AF, Heidbreder C, Liu Y, et al. Pharmacokinetics of sublingual buprenorphine and naloxone in subjects with mild to </a:t>
            </a:r>
            <a:endParaRPr lang="sr-Latn-RS"/>
          </a:p>
          <a:p>
            <a:r>
              <a:rPr lang="en-US"/>
              <a:t>severe hepatic impairment (Child-Pugh classes A, B, and C), in hepatitis C virus-seropositive subjects, and in healthy </a:t>
            </a:r>
            <a:endParaRPr lang="sr-Latn-RS"/>
          </a:p>
          <a:p>
            <a:r>
              <a:rPr lang="en-US"/>
              <a:t>volunteers. Clin Pharmacokinet. 2015;54(8):837-849.</a:t>
            </a:r>
            <a:endParaRPr lang="en-US" dirty="0"/>
          </a:p>
        </p:txBody>
      </p:sp>
    </p:spTree>
    <p:extLst>
      <p:ext uri="{BB962C8B-B14F-4D97-AF65-F5344CB8AC3E}">
        <p14:creationId xmlns:p14="http://schemas.microsoft.com/office/powerpoint/2010/main" val="25751656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81E571-45E6-C07E-D690-B918680B1E89}"/>
              </a:ext>
            </a:extLst>
          </p:cNvPr>
          <p:cNvSpPr>
            <a:spLocks noGrp="1"/>
          </p:cNvSpPr>
          <p:nvPr>
            <p:ph type="title"/>
          </p:nvPr>
        </p:nvSpPr>
        <p:spPr/>
        <p:txBody>
          <a:bodyPr>
            <a:noAutofit/>
          </a:bodyPr>
          <a:lstStyle/>
          <a:p>
            <a:r>
              <a:rPr lang="sr" sz="3200" b="1" dirty="0"/>
              <a:t>Да ли је повећање концентрације лека у плазми у поређењу са здравим људима код пацијената са цирозом пропорционално тежини цирозе ?</a:t>
            </a:r>
            <a:endParaRPr lang="en-US" sz="3200" b="1" dirty="0"/>
          </a:p>
        </p:txBody>
      </p:sp>
      <p:sp>
        <p:nvSpPr>
          <p:cNvPr id="3" name="Content Placeholder 2">
            <a:extLst>
              <a:ext uri="{FF2B5EF4-FFF2-40B4-BE49-F238E27FC236}">
                <a16:creationId xmlns:a16="http://schemas.microsoft.com/office/drawing/2014/main" id="{4466C023-DD30-8920-5DB0-94FAF3A307A7}"/>
              </a:ext>
            </a:extLst>
          </p:cNvPr>
          <p:cNvSpPr>
            <a:spLocks noGrp="1"/>
          </p:cNvSpPr>
          <p:nvPr>
            <p:ph idx="1"/>
          </p:nvPr>
        </p:nvSpPr>
        <p:spPr>
          <a:xfrm>
            <a:off x="838200" y="1825625"/>
            <a:ext cx="10515600" cy="3517900"/>
          </a:xfrm>
        </p:spPr>
        <p:txBody>
          <a:bodyPr/>
          <a:lstStyle/>
          <a:p>
            <a:r>
              <a:rPr lang="sr" dirty="0"/>
              <a:t>Бројне студије су показале да је тежи степен цирозе јетре повезан са споријим метаболизмом и елиминацијом лекова.</a:t>
            </a:r>
            <a:endParaRPr lang="sr-Latn-RS" dirty="0"/>
          </a:p>
          <a:p>
            <a:r>
              <a:rPr lang="sr" dirty="0"/>
              <a:t>Због споре елиминације, концентрација лека у плазми се повећава, тако да се повећава изложеност ткива леку, а самим тим и ефекат лека.</a:t>
            </a:r>
            <a:endParaRPr lang="sr-Latn-RS" dirty="0"/>
          </a:p>
          <a:p>
            <a:r>
              <a:rPr lang="sr" dirty="0"/>
              <a:t>Дакле, тежи степен цирозе је повезан са већом изложеношћу ткива леку.</a:t>
            </a:r>
          </a:p>
        </p:txBody>
      </p:sp>
      <p:sp>
        <p:nvSpPr>
          <p:cNvPr id="4" name="TextBox 3">
            <a:extLst>
              <a:ext uri="{FF2B5EF4-FFF2-40B4-BE49-F238E27FC236}">
                <a16:creationId xmlns:a16="http://schemas.microsoft.com/office/drawing/2014/main" id="{5222DE37-B65F-00C1-2890-FA1657824965}"/>
              </a:ext>
            </a:extLst>
          </p:cNvPr>
          <p:cNvSpPr txBox="1"/>
          <p:nvPr/>
        </p:nvSpPr>
        <p:spPr>
          <a:xfrm>
            <a:off x="485775" y="5867400"/>
            <a:ext cx="11364521" cy="646331"/>
          </a:xfrm>
          <a:prstGeom prst="rect">
            <a:avLst/>
          </a:prstGeom>
          <a:solidFill>
            <a:srgbClr val="FFFF00"/>
          </a:solidFill>
        </p:spPr>
        <p:txBody>
          <a:bodyPr wrap="none" rtlCol="0">
            <a:spAutoFit/>
          </a:bodyPr>
          <a:lstStyle/>
          <a:p>
            <a:r>
              <a:rPr lang="en-US" dirty="0"/>
              <a:t>Dayal S, </a:t>
            </a:r>
            <a:r>
              <a:rPr lang="en-US" dirty="0" err="1"/>
              <a:t>Aluri</a:t>
            </a:r>
            <a:r>
              <a:rPr lang="en-US" dirty="0"/>
              <a:t> J, Hall N, Filippov G, Moline M, </a:t>
            </a:r>
            <a:r>
              <a:rPr lang="en-US" dirty="0" err="1"/>
              <a:t>Reyderman</a:t>
            </a:r>
            <a:r>
              <a:rPr lang="en-US" dirty="0"/>
              <a:t> L, Landry I. Effect of hepatic impairment on pharmacokinetics, </a:t>
            </a:r>
            <a:endParaRPr lang="sr-Latn-RS" dirty="0"/>
          </a:p>
          <a:p>
            <a:r>
              <a:rPr lang="en-US" dirty="0"/>
              <a:t>safety, and tolerability of </a:t>
            </a:r>
            <a:r>
              <a:rPr lang="en-US" dirty="0" err="1"/>
              <a:t>lemborexant</a:t>
            </a:r>
            <a:r>
              <a:rPr lang="en-US" dirty="0"/>
              <a:t>. </a:t>
            </a:r>
            <a:r>
              <a:rPr lang="en-US" dirty="0" err="1"/>
              <a:t>Pharmacol</a:t>
            </a:r>
            <a:r>
              <a:rPr lang="en-US" dirty="0"/>
              <a:t> Res </a:t>
            </a:r>
            <a:r>
              <a:rPr lang="en-US" dirty="0" err="1"/>
              <a:t>Perspect</a:t>
            </a:r>
            <a:r>
              <a:rPr lang="en-US" dirty="0"/>
              <a:t>. 2021; 9(2): e00758.</a:t>
            </a:r>
          </a:p>
        </p:txBody>
      </p:sp>
    </p:spTree>
    <p:extLst>
      <p:ext uri="{BB962C8B-B14F-4D97-AF65-F5344CB8AC3E}">
        <p14:creationId xmlns:p14="http://schemas.microsoft.com/office/powerpoint/2010/main" val="26675392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131</TotalTime>
  <Words>2949</Words>
  <Application>Microsoft Office PowerPoint</Application>
  <PresentationFormat>Widescreen</PresentationFormat>
  <Paragraphs>140</Paragraphs>
  <Slides>26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Arial</vt:lpstr>
      <vt:lpstr>Calibri</vt:lpstr>
      <vt:lpstr>Calibri Light</vt:lpstr>
      <vt:lpstr>Office Theme</vt:lpstr>
      <vt:lpstr>БЕЗБЕДНА УПОТРЕБА ЛЕКОВА КОД БОЛЕСНИКА ОД ЦИРОЗЕ ЈЕТРЕ</vt:lpstr>
      <vt:lpstr>Цироза јетре и лекови – образложење и епидемиологија </vt:lpstr>
      <vt:lpstr>Екстракција однос </vt:lpstr>
      <vt:lpstr>Који фактор значајно утиче на однос хепатичне екстракције лека поред протока крви у јетри и унутрашњег клиренса лека у ћелијама јетре?</vt:lpstr>
      <vt:lpstr>Бета блокатори и јетра цироза</vt:lpstr>
      <vt:lpstr>Како висина односа екстракције јетре (ЕH) утиче на елиминацију лекова код пацијената са умереном до тешком цирозом?</vt:lpstr>
      <vt:lpstr>Које изоформе цитохрома у јетри су највише захваћене цирозом, односно њихова активност је највише смањена?</vt:lpstr>
      <vt:lpstr>После ког пута примене лека лека повећање концентрације лека у плазми у поређењу са здравим људима је највеће код пацијената са цирозом?</vt:lpstr>
      <vt:lpstr>Да ли је повећање концентрације лека у плазми у поређењу са здравим људима код пацијената са цирозом пропорционално тежини цирозе ?</vt:lpstr>
      <vt:lpstr>Ако пацијент са цирозом и трансјугуларним интрахепатичним портосистемским шантом узима лекове орално, шта ће се десити са концентрацијом лека у плазми?</vt:lpstr>
      <vt:lpstr>Који тип цирозе јетре има најмању количину преосталих ензима за метаболизам лека, па је његов утицај на фармакокинетику лека највећи?</vt:lpstr>
      <vt:lpstr>Код које врсте цирозе ће токсични ефекат исте дозе парацетамола бити највећи?</vt:lpstr>
      <vt:lpstr>Диуретици код цирозе</vt:lpstr>
      <vt:lpstr>Да ли је токсичност АЦЕ инхибитора и блокатора рецептора ангиотензина 2 повећана код пацијената са цирозом јетре?</vt:lpstr>
      <vt:lpstr>Да ли је токсичност нестероидних антиинфламаторних лекова повећана код пацијената са цирозом јетре?</vt:lpstr>
      <vt:lpstr>Како се хемато-енцефалична баријера понаша за лекове код пацијената са цирозом јетре?</vt:lpstr>
      <vt:lpstr>За које рецепторе постоји највише доказа да је њихов број повећан у централном нервном систему код пацијената са цирозом јетре?</vt:lpstr>
      <vt:lpstr>Да ли су пацијенти са цирозом јетре мање отпорни од других на инфекције?</vt:lpstr>
      <vt:lpstr>Која врста инфекције је најчешћа код пацијената са цирозом јетре?</vt:lpstr>
      <vt:lpstr>Код цирозе јетре, производња албумина се смањује, па пацијент може имати тешку хипоалбуминемију (мање од 20 грама по литру). За које се лекове може очекивати појачан ефекат или токсичност услед хипоалбуминемије?</vt:lpstr>
      <vt:lpstr>Коју оцену функције јетре треба користити да би се одредило у којој мери је потребно прилагодити дозе лека код пацијената са цирозом јетре?</vt:lpstr>
      <vt:lpstr>Која група антибиотика је контраиндикована за употребу код пацијената са цирозом јетре?</vt:lpstr>
      <vt:lpstr>Зашто је метотрексат контраиндикован код пацијената са цирозом јетре?</vt:lpstr>
      <vt:lpstr>Које од биљних препарата у виду додатака исхрани треба посебно избегавати код пацијената са цирозом јетре?</vt:lpstr>
      <vt:lpstr>Који од антидепресива има најмањи ризик од хепатотоксичних ефеката, па га треба дати предност при прописивању пацијентима са цирозом јетре?</vt:lpstr>
      <vt:lpstr>Да ли постоји укупна дневна доза, без обзира на врсту лека, испод које је мање вероватно оштећење ћелија јетре код пацијената са цирозом јетре?</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Boj</dc:creator>
  <cp:lastModifiedBy>Master Box</cp:lastModifiedBy>
  <cp:revision>38</cp:revision>
  <dcterms:created xsi:type="dcterms:W3CDTF">2022-09-03T16:20:27Z</dcterms:created>
  <dcterms:modified xsi:type="dcterms:W3CDTF">2024-02-06T13:26:50Z</dcterms:modified>
</cp:coreProperties>
</file>