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74" r:id="rId4"/>
    <p:sldId id="257" r:id="rId5"/>
    <p:sldId id="258" r:id="rId6"/>
    <p:sldId id="259" r:id="rId7"/>
    <p:sldId id="275" r:id="rId8"/>
    <p:sldId id="260" r:id="rId9"/>
    <p:sldId id="261" r:id="rId10"/>
    <p:sldId id="262" r:id="rId11"/>
    <p:sldId id="263" r:id="rId12"/>
    <p:sldId id="264" r:id="rId13"/>
    <p:sldId id="276" r:id="rId14"/>
    <p:sldId id="265" r:id="rId15"/>
    <p:sldId id="26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A4269-F4B1-4163-8D99-8D4D5FA6FE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553AAC-8721-46E8-961D-D344F8B865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975086-14C1-417D-8E8E-3F5CD4F25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BEBCB-E070-474B-B30D-AB6830CDEE2D}" type="datetimeFigureOut">
              <a:rPr lang="en-US" smtClean="0"/>
              <a:t>12/22/2019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995AB1-7A0B-40F3-BB66-80923DC04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0BD328-8FBD-4318-8DCC-FABD4CEDA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B91A8-BD0C-4154-B2DB-1F97C12D7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257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FC6E0-70EE-466B-BFC3-43DD0DC5E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A70504-562E-4B61-A940-44C845D286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5802E7-0C92-49B2-B304-27C37FB09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BEBCB-E070-474B-B30D-AB6830CDEE2D}" type="datetimeFigureOut">
              <a:rPr lang="en-US" smtClean="0"/>
              <a:t>12/22/2019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56C2BD-0773-4FE0-9C74-7FDFD83ED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FB7B78-C753-4759-818B-87C2FA5BE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B91A8-BD0C-4154-B2DB-1F97C12D7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559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7067CC-8494-4003-BD89-0321015A2B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6F2233-CAD8-4F40-B483-72BA9066AA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43A98E-D539-491D-8AC6-227683315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BEBCB-E070-474B-B30D-AB6830CDEE2D}" type="datetimeFigureOut">
              <a:rPr lang="en-US" smtClean="0"/>
              <a:t>12/22/2019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661486-6655-45A2-9A2E-13FB594F3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62DBB3-6658-4C8E-8913-4A8536424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B91A8-BD0C-4154-B2DB-1F97C12D7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800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A0E55-2FE5-4FD6-AEBF-78FA4DFA8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BC5E1C-53D2-4D96-A30D-97A057F667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1E186E-5560-4490-AC51-E19C87759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BEBCB-E070-474B-B30D-AB6830CDEE2D}" type="datetimeFigureOut">
              <a:rPr lang="en-US" smtClean="0"/>
              <a:t>12/22/2019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7E2256-9832-46EB-9CC6-516205245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A6F709-9700-4D8B-BBCF-BE6F8AD11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B91A8-BD0C-4154-B2DB-1F97C12D7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399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DA22A-AA90-41B8-9707-1888B7FB3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ED887D-D757-40FE-9927-1E5239E77B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C5B8E9-15A3-49FE-B22A-B832D2A57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BEBCB-E070-474B-B30D-AB6830CDEE2D}" type="datetimeFigureOut">
              <a:rPr lang="en-US" smtClean="0"/>
              <a:t>12/22/2019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D6B9AC-6408-4BC4-8B0C-C6655BA52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7E56BD-5A7A-4964-AC18-E7289F649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B91A8-BD0C-4154-B2DB-1F97C12D7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715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72CB6-9000-41C6-905C-D12F5AE26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34F5F-E1D0-49F4-A541-53DAC69F99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CE82D8-72FB-4CD7-BC73-5A4E2433B3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BEB8BB-7108-4DFE-AF8B-2C5AB8EA9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BEBCB-E070-474B-B30D-AB6830CDEE2D}" type="datetimeFigureOut">
              <a:rPr lang="en-US" smtClean="0"/>
              <a:t>12/22/2019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B6D25F-AEE8-4FF2-B3D3-4DED79A50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576C87-C4FC-43F9-BD0B-55DAFFCC0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B91A8-BD0C-4154-B2DB-1F97C12D7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73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5A1AF-91AD-41BD-91C3-BA55A1F7B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C2ED63-E4E3-44F3-93DF-B405641C57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52E7DA-FA97-4613-A64D-48E81A6F93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18A4F1-895D-4C4A-BC5A-44648CCC84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63C03B-923C-49E0-8F13-83D278B0D7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B908EF-E24C-40F8-B897-71C2DFAC6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BEBCB-E070-474B-B30D-AB6830CDEE2D}" type="datetimeFigureOut">
              <a:rPr lang="en-US" smtClean="0"/>
              <a:t>12/22/2019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F35EEA2-453E-4E11-A351-4A0B83FFB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F8DD2D-CB97-4551-BADF-D38C9380A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B91A8-BD0C-4154-B2DB-1F97C12D7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124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003BD-6183-44C6-BC22-B9763969E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2315E5-835A-4ADF-B9A8-B23F6AC4E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BEBCB-E070-474B-B30D-AB6830CDEE2D}" type="datetimeFigureOut">
              <a:rPr lang="en-US" smtClean="0"/>
              <a:t>12/22/2019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2F5243-54A2-4A6C-9A52-6A015C9AF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21EB8D-B1E0-4400-A283-3C159D869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B91A8-BD0C-4154-B2DB-1F97C12D7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976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3A0BFD-9501-4000-B9F7-A0F0B9455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BEBCB-E070-474B-B30D-AB6830CDEE2D}" type="datetimeFigureOut">
              <a:rPr lang="en-US" smtClean="0"/>
              <a:t>12/22/2019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33C46A-CEDF-4ED9-859B-19B05DFAB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1DDC36-5547-4351-8AE1-95B292A55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B91A8-BD0C-4154-B2DB-1F97C12D7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372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0039C-460F-4E36-BB80-A3751703F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D92A3F-61CF-48A5-95C4-C4FBA5F992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4F5E37-97A3-4899-9A38-AC99EA1CB0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4B390D-58DC-45A5-A1EC-330879995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BEBCB-E070-474B-B30D-AB6830CDEE2D}" type="datetimeFigureOut">
              <a:rPr lang="en-US" smtClean="0"/>
              <a:t>12/22/2019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FE2534-53F3-46D7-AF47-2B5871485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29B1F5-42C4-483F-936C-7458FD5D4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B91A8-BD0C-4154-B2DB-1F97C12D7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832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89543-BFEE-47DD-BEFD-8E814006E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F81F62-12B5-48B6-ADA8-05CA5E10D6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8FCF9E-F8BF-4409-9C72-E526330A7B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A815BF-B930-41FF-853D-93AB5F2B3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BEBCB-E070-474B-B30D-AB6830CDEE2D}" type="datetimeFigureOut">
              <a:rPr lang="en-US" smtClean="0"/>
              <a:t>12/22/2019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F03D7E-8DBB-4206-BF3A-E12BC7232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C83C8E-E371-4E54-B8C3-18503CD5B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B91A8-BD0C-4154-B2DB-1F97C12D7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32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632E1C-F25F-4EC6-B12B-C4FC65360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E76BEE-5703-45DC-A9E9-C88C72405D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D3E420-967D-46B6-85DF-E2A943D08D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BEBCB-E070-474B-B30D-AB6830CDEE2D}" type="datetimeFigureOut">
              <a:rPr lang="en-US" smtClean="0"/>
              <a:t>12/22/2019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CBE101-C8B4-4C99-9FD2-1879B96264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A3C520-5794-4D2E-95AA-0541D94311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3B91A8-BD0C-4154-B2DB-1F97C12D7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012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ice.org.uk/guidance/ng109/documents/draft-guideline-2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se.ie/eng/about/who/acute-hospitals-division/woman-infants/clinical-guidelines/management-of-urinary-tract-infections-in-pregnancy.pdf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bpac.org.nz/BPJ/2011/" TargetMode="External"/><Relationship Id="rId2" Type="http://schemas.openxmlformats.org/officeDocument/2006/relationships/hyperlink" Target="https://bpac.org.nz/BPJ/BPJ.aspx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bpac.org.nz/bpj/2011/april/pregnant-uti.aspx" TargetMode="External"/><Relationship Id="rId4" Type="http://schemas.openxmlformats.org/officeDocument/2006/relationships/hyperlink" Target="https://bpac.org.nz/BPJ/2011/april/contents.aspx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35C89-2C55-48DE-9EF7-11E714FC3A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Terapija asimptomatske bakteriurije i urinarnih infekcija tokom trudnoće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380BAF-72D2-42C3-A59C-BCC62FEFFCD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/>
              <a:t>prof. dr Slobodan Janković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5767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3296E-AC92-4A3D-BE03-4EDEAFE4C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Faktori rizika za nastanak urinarnih infekcija u trudnoći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640900-E4C1-454D-8153-49BE7424A4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Prethodna urinarna infekcija</a:t>
            </a:r>
          </a:p>
          <a:p>
            <a:r>
              <a:rPr lang="sr-Latn-RS" dirty="0"/>
              <a:t>Anatomske anomalije urinarnog trakta</a:t>
            </a:r>
          </a:p>
          <a:p>
            <a:r>
              <a:rPr lang="sr-Latn-RS" dirty="0"/>
              <a:t>Funkcionalne anomalije urinarnog trakta</a:t>
            </a:r>
          </a:p>
          <a:p>
            <a:r>
              <a:rPr lang="sr-Latn-RS" dirty="0"/>
              <a:t>Dijabetes melitus</a:t>
            </a:r>
          </a:p>
          <a:p>
            <a:r>
              <a:rPr lang="sr-Latn-RS" dirty="0"/>
              <a:t>Anemija srpastih ćelija</a:t>
            </a:r>
          </a:p>
          <a:p>
            <a:r>
              <a:rPr lang="sr-Latn-RS" dirty="0"/>
              <a:t>Nizak socioekonomski status</a:t>
            </a:r>
          </a:p>
          <a:p>
            <a:r>
              <a:rPr lang="sr-Latn-RS" dirty="0"/>
              <a:t>Ponovljena trudnoća</a:t>
            </a:r>
          </a:p>
          <a:p>
            <a:r>
              <a:rPr lang="sr-Latn-RS" dirty="0"/>
              <a:t>Veća učestalost seksualne aktivnosti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3292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7F931-6302-4CB6-A714-173908C66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Antibiotici izbora za asimptomatsku bakteriuriju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6BC42D-A76E-492B-AA5A-46DE1CBE90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6795052" cy="4351338"/>
          </a:xfrm>
        </p:spPr>
        <p:txBody>
          <a:bodyPr>
            <a:normAutofit fontScale="92500" lnSpcReduction="20000"/>
          </a:bodyPr>
          <a:lstStyle/>
          <a:p>
            <a:r>
              <a:rPr lang="sr-Latn-RS" dirty="0" err="1"/>
              <a:t>Asimptomatska</a:t>
            </a:r>
            <a:r>
              <a:rPr lang="sr-Latn-RS" dirty="0"/>
              <a:t> </a:t>
            </a:r>
            <a:r>
              <a:rPr lang="sr-Latn-RS" dirty="0" err="1"/>
              <a:t>bakteriurija</a:t>
            </a:r>
            <a:r>
              <a:rPr lang="sr-Latn-RS" dirty="0"/>
              <a:t> se leči antibioticima</a:t>
            </a:r>
          </a:p>
          <a:p>
            <a:r>
              <a:rPr lang="sr-Latn-RS" dirty="0" err="1"/>
              <a:t>Fosfomicin</a:t>
            </a:r>
            <a:r>
              <a:rPr lang="sr-Latn-RS" dirty="0"/>
              <a:t> ili </a:t>
            </a:r>
            <a:r>
              <a:rPr lang="sr-Latn-RS" dirty="0" err="1"/>
              <a:t>amoksicilin-klavulanat</a:t>
            </a:r>
            <a:r>
              <a:rPr lang="sr-Latn-RS" dirty="0"/>
              <a:t> ili </a:t>
            </a:r>
            <a:r>
              <a:rPr lang="sr-Latn-RS" dirty="0" err="1"/>
              <a:t>nitrofurantoin</a:t>
            </a:r>
            <a:r>
              <a:rPr lang="sr-Latn-RS" dirty="0"/>
              <a:t> (50mg na 6h) ili  </a:t>
            </a:r>
            <a:r>
              <a:rPr lang="sr-Latn-RS" dirty="0" err="1"/>
              <a:t>cefaleksin</a:t>
            </a:r>
            <a:r>
              <a:rPr lang="sr-Latn-RS" dirty="0"/>
              <a:t> (500mg na 12h)</a:t>
            </a:r>
          </a:p>
          <a:p>
            <a:r>
              <a:rPr lang="sr-Latn-RS" dirty="0"/>
              <a:t>Terapija treba da traje 7 dana, kod ponovljenih bakteriurija 14 dana</a:t>
            </a:r>
          </a:p>
          <a:p>
            <a:r>
              <a:rPr lang="sr-Latn-RS" dirty="0"/>
              <a:t>Ako je streptokok grupe B bio otkriven tokom trudnoće, neophodna je primena profilaktički antibiotika tokom porođaja kako bi se sprečila vertikalna transmisija na novorođenče  - primeniti penicilin ili cefazolin više od 4 sata pre porođaja</a:t>
            </a:r>
            <a:endParaRPr lang="en-US" dirty="0"/>
          </a:p>
        </p:txBody>
      </p:sp>
      <p:sp>
        <p:nvSpPr>
          <p:cNvPr id="4" name="Okvir za tekst 3">
            <a:extLst>
              <a:ext uri="{FF2B5EF4-FFF2-40B4-BE49-F238E27FC236}">
                <a16:creationId xmlns:a16="http://schemas.microsoft.com/office/drawing/2014/main" id="{A5D16678-7E6A-41E3-B31B-2B82A6E21305}"/>
              </a:ext>
            </a:extLst>
          </p:cNvPr>
          <p:cNvSpPr txBox="1"/>
          <p:nvPr/>
        </p:nvSpPr>
        <p:spPr>
          <a:xfrm>
            <a:off x="7858539" y="3790121"/>
            <a:ext cx="4068418" cy="203132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r-Latn-RS" dirty="0" err="1"/>
              <a:t>Wingert</a:t>
            </a:r>
            <a:r>
              <a:rPr lang="sr-Latn-RS" dirty="0"/>
              <a:t> A, </a:t>
            </a:r>
            <a:r>
              <a:rPr lang="sr-Latn-RS" dirty="0" err="1"/>
              <a:t>Pillay</a:t>
            </a:r>
            <a:r>
              <a:rPr lang="sr-Latn-RS" dirty="0"/>
              <a:t> J, </a:t>
            </a:r>
            <a:r>
              <a:rPr lang="sr-Latn-RS" dirty="0" err="1"/>
              <a:t>Sebastianski</a:t>
            </a:r>
            <a:r>
              <a:rPr lang="sr-Latn-RS" dirty="0"/>
              <a:t> M, </a:t>
            </a:r>
            <a:r>
              <a:rPr lang="sr-Latn-RS" dirty="0" err="1"/>
              <a:t>Gates</a:t>
            </a:r>
            <a:r>
              <a:rPr lang="sr-Latn-RS" dirty="0"/>
              <a:t> M, </a:t>
            </a:r>
            <a:r>
              <a:rPr lang="sr-Latn-RS" dirty="0" err="1"/>
              <a:t>Featherstone</a:t>
            </a:r>
            <a:r>
              <a:rPr lang="sr-Latn-RS" dirty="0"/>
              <a:t> R, </a:t>
            </a:r>
            <a:r>
              <a:rPr lang="sr-Latn-RS" dirty="0" err="1"/>
              <a:t>Shave</a:t>
            </a:r>
            <a:r>
              <a:rPr lang="sr-Latn-RS" dirty="0"/>
              <a:t> K, </a:t>
            </a:r>
            <a:r>
              <a:rPr lang="sr-Latn-RS" dirty="0" err="1"/>
              <a:t>Vandermeer</a:t>
            </a:r>
            <a:r>
              <a:rPr lang="sr-Latn-RS" dirty="0"/>
              <a:t> B, </a:t>
            </a:r>
            <a:r>
              <a:rPr lang="sr-Latn-RS" dirty="0" err="1"/>
              <a:t>Hartling</a:t>
            </a:r>
            <a:r>
              <a:rPr lang="sr-Latn-RS" dirty="0"/>
              <a:t> L. </a:t>
            </a:r>
            <a:r>
              <a:rPr lang="sr-Latn-RS" dirty="0" err="1"/>
              <a:t>Asymptomatic</a:t>
            </a:r>
            <a:r>
              <a:rPr lang="sr-Latn-RS" dirty="0"/>
              <a:t> </a:t>
            </a:r>
            <a:r>
              <a:rPr lang="sr-Latn-RS" dirty="0" err="1"/>
              <a:t>bacteriuria</a:t>
            </a:r>
            <a:r>
              <a:rPr lang="sr-Latn-RS" dirty="0"/>
              <a:t> in </a:t>
            </a:r>
            <a:r>
              <a:rPr lang="sr-Latn-RS" dirty="0" err="1"/>
              <a:t>pregnancy</a:t>
            </a:r>
            <a:r>
              <a:rPr lang="sr-Latn-RS" dirty="0"/>
              <a:t>: </a:t>
            </a:r>
            <a:r>
              <a:rPr lang="sr-Latn-RS" dirty="0" err="1"/>
              <a:t>systematic</a:t>
            </a:r>
            <a:r>
              <a:rPr lang="sr-Latn-RS" dirty="0"/>
              <a:t> </a:t>
            </a:r>
            <a:r>
              <a:rPr lang="sr-Latn-RS" dirty="0" err="1"/>
              <a:t>reviews</a:t>
            </a:r>
            <a:r>
              <a:rPr lang="sr-Latn-RS" dirty="0"/>
              <a:t> </a:t>
            </a:r>
            <a:r>
              <a:rPr lang="sr-Latn-RS" dirty="0" err="1"/>
              <a:t>of</a:t>
            </a:r>
            <a:r>
              <a:rPr lang="sr-Latn-RS" dirty="0"/>
              <a:t> </a:t>
            </a:r>
            <a:r>
              <a:rPr lang="sr-Latn-RS" dirty="0" err="1"/>
              <a:t>screening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treatment</a:t>
            </a:r>
            <a:r>
              <a:rPr lang="sr-Latn-RS" dirty="0"/>
              <a:t> </a:t>
            </a:r>
            <a:r>
              <a:rPr lang="sr-Latn-RS" dirty="0" err="1"/>
              <a:t>effectiveness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patient</a:t>
            </a:r>
            <a:r>
              <a:rPr lang="sr-Latn-RS" dirty="0"/>
              <a:t> </a:t>
            </a:r>
            <a:r>
              <a:rPr lang="sr-Latn-RS" dirty="0" err="1"/>
              <a:t>preferences</a:t>
            </a:r>
            <a:r>
              <a:rPr lang="sr-Latn-RS" dirty="0"/>
              <a:t>. BMJ </a:t>
            </a:r>
            <a:r>
              <a:rPr lang="sr-Latn-RS" dirty="0" err="1"/>
              <a:t>open</a:t>
            </a:r>
            <a:r>
              <a:rPr lang="sr-Latn-RS" dirty="0"/>
              <a:t>. 2019 Mar 1;9(3):e021347.</a:t>
            </a:r>
          </a:p>
        </p:txBody>
      </p:sp>
    </p:spTree>
    <p:extLst>
      <p:ext uri="{BB962C8B-B14F-4D97-AF65-F5344CB8AC3E}">
        <p14:creationId xmlns:p14="http://schemas.microsoft.com/office/powerpoint/2010/main" val="38705597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FE5895-5CAA-4175-B0BA-62A345EE1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Antibiotici za akutni pijelonefritis tokom trudnoće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576B93-C2CE-41E2-9E35-947A5B8CB0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Hospitalizovati pacijentkinju i primeniti parenteralno antibiotike bar 2 dana, posle čega se može preći na oralnu terapiju</a:t>
            </a:r>
          </a:p>
          <a:p>
            <a:r>
              <a:rPr lang="sr-Latn-RS" dirty="0"/>
              <a:t>Terapija treba da traje 10-14 dana</a:t>
            </a:r>
          </a:p>
          <a:p>
            <a:r>
              <a:rPr lang="sr-Latn-RS" dirty="0"/>
              <a:t>Uzeti </a:t>
            </a:r>
            <a:r>
              <a:rPr lang="sr-Latn-RS" dirty="0" err="1"/>
              <a:t>urinokulturu</a:t>
            </a:r>
            <a:r>
              <a:rPr lang="sr-Latn-RS" dirty="0"/>
              <a:t> pre početka </a:t>
            </a:r>
            <a:r>
              <a:rPr lang="sr-Latn-RS" dirty="0" err="1"/>
              <a:t>antibiotske</a:t>
            </a:r>
            <a:r>
              <a:rPr lang="sr-Latn-RS" dirty="0"/>
              <a:t> terapije</a:t>
            </a:r>
          </a:p>
          <a:p>
            <a:r>
              <a:rPr lang="sr-Latn-RS" dirty="0" err="1"/>
              <a:t>Ceftriakson</a:t>
            </a:r>
            <a:r>
              <a:rPr lang="sr-Latn-RS" dirty="0"/>
              <a:t> 1g na 24 sata dok se ne postigne </a:t>
            </a:r>
            <a:r>
              <a:rPr lang="sr-Latn-RS" dirty="0" err="1"/>
              <a:t>afebrilnost</a:t>
            </a:r>
            <a:r>
              <a:rPr lang="sr-Latn-RS" dirty="0"/>
              <a:t> bar dva dana, zatim oralni </a:t>
            </a:r>
            <a:r>
              <a:rPr lang="sr-Latn-RS" dirty="0" err="1"/>
              <a:t>cefaleksin</a:t>
            </a:r>
            <a:endParaRPr lang="en-US" dirty="0"/>
          </a:p>
        </p:txBody>
      </p:sp>
      <p:sp>
        <p:nvSpPr>
          <p:cNvPr id="4" name="Okvir za tekst 3">
            <a:extLst>
              <a:ext uri="{FF2B5EF4-FFF2-40B4-BE49-F238E27FC236}">
                <a16:creationId xmlns:a16="http://schemas.microsoft.com/office/drawing/2014/main" id="{E8D36EBB-E261-40C9-8133-B511250D93B0}"/>
              </a:ext>
            </a:extLst>
          </p:cNvPr>
          <p:cNvSpPr txBox="1"/>
          <p:nvPr/>
        </p:nvSpPr>
        <p:spPr>
          <a:xfrm>
            <a:off x="5022574" y="5665569"/>
            <a:ext cx="694671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/>
              <a:t>McCormickT</a:t>
            </a:r>
            <a:r>
              <a:rPr lang="en-US" dirty="0"/>
              <a:t>, Ashe RG, Kearney PM. Urinary tract infection in pregnancy.</a:t>
            </a:r>
            <a:endParaRPr lang="sr-Latn-RS" dirty="0"/>
          </a:p>
          <a:p>
            <a:r>
              <a:rPr lang="en-US" dirty="0"/>
              <a:t> The Obstetrician &amp; </a:t>
            </a:r>
            <a:r>
              <a:rPr lang="en-US" dirty="0" err="1"/>
              <a:t>Gynaecologist</a:t>
            </a:r>
            <a:r>
              <a:rPr lang="en-US" dirty="0"/>
              <a:t> 2008;10:156–162.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6628519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1ED177B-0379-4202-9C9B-BA39C16E2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Upozorenja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90EE42DF-328B-4228-925A-72F6A5E7AC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b="1" dirty="0" err="1"/>
              <a:t>Nitrofurantoin</a:t>
            </a:r>
            <a:r>
              <a:rPr lang="sr-Latn-RS" dirty="0"/>
              <a:t> ne koristiti neposredno pre porođaja zbog rizika od </a:t>
            </a:r>
            <a:r>
              <a:rPr lang="sr-Latn-RS" dirty="0" err="1"/>
              <a:t>neonatalne</a:t>
            </a:r>
            <a:r>
              <a:rPr lang="sr-Latn-RS" dirty="0"/>
              <a:t> </a:t>
            </a:r>
            <a:r>
              <a:rPr lang="sr-Latn-RS" dirty="0" err="1"/>
              <a:t>hemolize</a:t>
            </a:r>
            <a:r>
              <a:rPr lang="sr-Latn-RS" dirty="0"/>
              <a:t>, ne može se koristiti kod insuficijencije bubrega i kod osoba sa glukoza-6-fosfat </a:t>
            </a:r>
            <a:r>
              <a:rPr lang="sr-Latn-RS" dirty="0" err="1"/>
              <a:t>dehidrogenaza</a:t>
            </a:r>
            <a:r>
              <a:rPr lang="sr-Latn-RS" dirty="0"/>
              <a:t> deficitom izaziva </a:t>
            </a:r>
            <a:r>
              <a:rPr lang="sr-Latn-RS" dirty="0" err="1"/>
              <a:t>hemolizu</a:t>
            </a:r>
            <a:endParaRPr lang="sr-Latn-RS" dirty="0"/>
          </a:p>
          <a:p>
            <a:endParaRPr lang="sr-Latn-RS" dirty="0"/>
          </a:p>
        </p:txBody>
      </p:sp>
      <p:sp>
        <p:nvSpPr>
          <p:cNvPr id="4" name="Okvir za tekst 3">
            <a:extLst>
              <a:ext uri="{FF2B5EF4-FFF2-40B4-BE49-F238E27FC236}">
                <a16:creationId xmlns:a16="http://schemas.microsoft.com/office/drawing/2014/main" id="{7192F0CF-E374-4859-834B-AAF3DFFBF79F}"/>
              </a:ext>
            </a:extLst>
          </p:cNvPr>
          <p:cNvSpPr txBox="1"/>
          <p:nvPr/>
        </p:nvSpPr>
        <p:spPr>
          <a:xfrm>
            <a:off x="4558748" y="5388570"/>
            <a:ext cx="6898492" cy="92333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Urinary tract infection (lower): antimicrobial prescribing NICE guideline </a:t>
            </a:r>
            <a:endParaRPr lang="sr-Latn-RS" dirty="0"/>
          </a:p>
          <a:p>
            <a:r>
              <a:rPr lang="en-US" dirty="0"/>
              <a:t>Draft for consultation, May 2018</a:t>
            </a:r>
            <a:r>
              <a:rPr lang="sr-Latn-RS" dirty="0"/>
              <a:t>, dostupno na: </a:t>
            </a:r>
          </a:p>
          <a:p>
            <a:r>
              <a:rPr lang="sr-Latn-RS" dirty="0">
                <a:hlinkClick r:id="rId2"/>
              </a:rPr>
              <a:t>https://www.nice.org.uk/guidance/ng109/documents/draft-guideline-2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5405196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2A123-A81D-4A29-AE1D-C8475652F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Praćenje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81E6A9-56BA-4FC6-8480-8711D27630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428323"/>
          </a:xfrm>
        </p:spPr>
        <p:txBody>
          <a:bodyPr/>
          <a:lstStyle/>
          <a:p>
            <a:r>
              <a:rPr lang="sr-Latn-RS" dirty="0"/>
              <a:t>Sedam dana posle </a:t>
            </a:r>
            <a:r>
              <a:rPr lang="sr-Latn-RS" dirty="0" err="1"/>
              <a:t>antibiotske</a:t>
            </a:r>
            <a:r>
              <a:rPr lang="sr-Latn-RS" dirty="0"/>
              <a:t> terapije treba uzeti ponovo </a:t>
            </a:r>
            <a:r>
              <a:rPr lang="sr-Latn-RS" dirty="0" err="1"/>
              <a:t>urinokulturu</a:t>
            </a:r>
            <a:r>
              <a:rPr lang="sr-Latn-RS" dirty="0"/>
              <a:t> kako bi se utvrdilo da je došlo do </a:t>
            </a:r>
            <a:r>
              <a:rPr lang="sr-Latn-RS" dirty="0" err="1"/>
              <a:t>eradikacije</a:t>
            </a:r>
            <a:r>
              <a:rPr lang="sr-Latn-RS" dirty="0"/>
              <a:t> mikroorganizama</a:t>
            </a:r>
            <a:endParaRPr lang="en-US" dirty="0"/>
          </a:p>
        </p:txBody>
      </p:sp>
      <p:sp>
        <p:nvSpPr>
          <p:cNvPr id="4" name="Okvir za tekst 3">
            <a:extLst>
              <a:ext uri="{FF2B5EF4-FFF2-40B4-BE49-F238E27FC236}">
                <a16:creationId xmlns:a16="http://schemas.microsoft.com/office/drawing/2014/main" id="{8493CC5E-7C29-4CB3-A639-681627081A7C}"/>
              </a:ext>
            </a:extLst>
          </p:cNvPr>
          <p:cNvSpPr txBox="1"/>
          <p:nvPr/>
        </p:nvSpPr>
        <p:spPr>
          <a:xfrm>
            <a:off x="1182609" y="4896761"/>
            <a:ext cx="10618291" cy="147732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CLINICAL PRACTICE GUIDELINE MANAGEMENT OF URINARY TRACT INFECTIONS IN PREGNANCY Institute of </a:t>
            </a:r>
            <a:endParaRPr lang="sr-Latn-RS" dirty="0"/>
          </a:p>
          <a:p>
            <a:r>
              <a:rPr lang="en-US" dirty="0"/>
              <a:t>Obstetricians and </a:t>
            </a:r>
            <a:r>
              <a:rPr lang="en-US" dirty="0" err="1"/>
              <a:t>Gynaecologists</a:t>
            </a:r>
            <a:r>
              <a:rPr lang="en-US" dirty="0"/>
              <a:t>, Royal College of Physicians of Ireland and the Clinical Strategy and </a:t>
            </a:r>
            <a:endParaRPr lang="sr-Latn-RS" dirty="0"/>
          </a:p>
          <a:p>
            <a:r>
              <a:rPr lang="en-US" dirty="0" err="1"/>
              <a:t>Programmes</a:t>
            </a:r>
            <a:r>
              <a:rPr lang="en-US" dirty="0"/>
              <a:t> Division, Health Service Executive</a:t>
            </a:r>
            <a:r>
              <a:rPr lang="sr-Latn-RS" dirty="0"/>
              <a:t>, </a:t>
            </a:r>
            <a:r>
              <a:rPr lang="sr-Latn-RS" dirty="0" err="1"/>
              <a:t>November</a:t>
            </a:r>
            <a:r>
              <a:rPr lang="sr-Latn-RS" dirty="0"/>
              <a:t> 2018, dostupno na: </a:t>
            </a:r>
            <a:r>
              <a:rPr lang="sr-Latn-RS" dirty="0">
                <a:hlinkClick r:id="rId2"/>
              </a:rPr>
              <a:t>https://www.hse.ie/eng/</a:t>
            </a:r>
          </a:p>
          <a:p>
            <a:r>
              <a:rPr lang="sr-Latn-RS" dirty="0" err="1">
                <a:hlinkClick r:id="rId2"/>
              </a:rPr>
              <a:t>about</a:t>
            </a:r>
            <a:r>
              <a:rPr lang="sr-Latn-RS" dirty="0">
                <a:hlinkClick r:id="rId2"/>
              </a:rPr>
              <a:t>/</a:t>
            </a:r>
            <a:r>
              <a:rPr lang="sr-Latn-RS" dirty="0" err="1">
                <a:hlinkClick r:id="rId2"/>
              </a:rPr>
              <a:t>who</a:t>
            </a:r>
            <a:r>
              <a:rPr lang="sr-Latn-RS" dirty="0">
                <a:hlinkClick r:id="rId2"/>
              </a:rPr>
              <a:t>/</a:t>
            </a:r>
            <a:r>
              <a:rPr lang="sr-Latn-RS" dirty="0" err="1">
                <a:hlinkClick r:id="rId2"/>
              </a:rPr>
              <a:t>acute-hospitals-division</a:t>
            </a:r>
            <a:r>
              <a:rPr lang="sr-Latn-RS" dirty="0">
                <a:hlinkClick r:id="rId2"/>
              </a:rPr>
              <a:t>/</a:t>
            </a:r>
            <a:r>
              <a:rPr lang="sr-Latn-RS" dirty="0" err="1">
                <a:hlinkClick r:id="rId2"/>
              </a:rPr>
              <a:t>woman-infants</a:t>
            </a:r>
            <a:r>
              <a:rPr lang="sr-Latn-RS" dirty="0">
                <a:hlinkClick r:id="rId2"/>
              </a:rPr>
              <a:t>/</a:t>
            </a:r>
            <a:r>
              <a:rPr lang="sr-Latn-RS" dirty="0" err="1">
                <a:hlinkClick r:id="rId2"/>
              </a:rPr>
              <a:t>clinical-guidelines</a:t>
            </a:r>
            <a:r>
              <a:rPr lang="sr-Latn-RS" dirty="0">
                <a:hlinkClick r:id="rId2"/>
              </a:rPr>
              <a:t>/management-</a:t>
            </a:r>
            <a:r>
              <a:rPr lang="sr-Latn-RS" dirty="0" err="1">
                <a:hlinkClick r:id="rId2"/>
              </a:rPr>
              <a:t>of</a:t>
            </a:r>
            <a:r>
              <a:rPr lang="sr-Latn-RS" dirty="0">
                <a:hlinkClick r:id="rId2"/>
              </a:rPr>
              <a:t>-</a:t>
            </a:r>
            <a:r>
              <a:rPr lang="sr-Latn-RS" dirty="0" err="1">
                <a:hlinkClick r:id="rId2"/>
              </a:rPr>
              <a:t>urinary-tract-infections</a:t>
            </a:r>
            <a:endParaRPr lang="sr-Latn-RS" dirty="0">
              <a:hlinkClick r:id="rId2"/>
            </a:endParaRPr>
          </a:p>
          <a:p>
            <a:r>
              <a:rPr lang="sr-Latn-RS" dirty="0">
                <a:hlinkClick r:id="rId2"/>
              </a:rPr>
              <a:t>-in-pregnancy.pdf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2750418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03C02-32F5-4400-BEEC-3E83F7ED8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err="1"/>
              <a:t>Recidivantna</a:t>
            </a:r>
            <a:r>
              <a:rPr lang="sr-Latn-RS" dirty="0"/>
              <a:t> infekcija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C6A9AD-168D-444D-87AE-E4AE962AEB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105939" cy="4482410"/>
          </a:xfrm>
        </p:spPr>
        <p:txBody>
          <a:bodyPr/>
          <a:lstStyle/>
          <a:p>
            <a:r>
              <a:rPr lang="sr-Latn-RS" dirty="0"/>
              <a:t>Kod </a:t>
            </a:r>
            <a:r>
              <a:rPr lang="sr-Latn-RS" dirty="0" err="1"/>
              <a:t>recidivantne</a:t>
            </a:r>
            <a:r>
              <a:rPr lang="sr-Latn-RS" dirty="0"/>
              <a:t> infekcije </a:t>
            </a:r>
            <a:r>
              <a:rPr lang="sr-Latn-RS" dirty="0" err="1"/>
              <a:t>indikovana</a:t>
            </a:r>
            <a:r>
              <a:rPr lang="sr-Latn-RS" dirty="0"/>
              <a:t> je </a:t>
            </a:r>
            <a:r>
              <a:rPr lang="sr-Latn-RS" dirty="0" err="1"/>
              <a:t>antibiotska</a:t>
            </a:r>
            <a:r>
              <a:rPr lang="sr-Latn-RS" dirty="0"/>
              <a:t> profilaksa</a:t>
            </a:r>
          </a:p>
          <a:p>
            <a:r>
              <a:rPr lang="sr-Latn-RS" dirty="0"/>
              <a:t>Ako je infekcija vezana za seksualne odnose, onda primenjivati </a:t>
            </a:r>
            <a:r>
              <a:rPr lang="sr-Latn-RS" dirty="0" err="1"/>
              <a:t>postkoitalnu</a:t>
            </a:r>
            <a:r>
              <a:rPr lang="sr-Latn-RS" dirty="0"/>
              <a:t> profilaksu, 50mg </a:t>
            </a:r>
            <a:r>
              <a:rPr lang="sr-Latn-RS" dirty="0" err="1"/>
              <a:t>nitrofurantoina</a:t>
            </a:r>
            <a:r>
              <a:rPr lang="sr-Latn-RS" dirty="0"/>
              <a:t> ili 250mg </a:t>
            </a:r>
            <a:r>
              <a:rPr lang="sr-Latn-RS" dirty="0" err="1"/>
              <a:t>cefaleksina</a:t>
            </a:r>
            <a:r>
              <a:rPr lang="sr-Latn-RS" dirty="0"/>
              <a:t>, u jednoj dozi</a:t>
            </a:r>
            <a:endParaRPr lang="en-US" dirty="0"/>
          </a:p>
        </p:txBody>
      </p:sp>
      <p:sp>
        <p:nvSpPr>
          <p:cNvPr id="4" name="Okvir za tekst 3">
            <a:extLst>
              <a:ext uri="{FF2B5EF4-FFF2-40B4-BE49-F238E27FC236}">
                <a16:creationId xmlns:a16="http://schemas.microsoft.com/office/drawing/2014/main" id="{4F4B5BD8-4719-431D-A89F-7074D4FF394B}"/>
              </a:ext>
            </a:extLst>
          </p:cNvPr>
          <p:cNvSpPr txBox="1"/>
          <p:nvPr/>
        </p:nvSpPr>
        <p:spPr>
          <a:xfrm>
            <a:off x="6493565" y="5384705"/>
            <a:ext cx="5144357" cy="92333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Managing urinary tract infections in pregnancy</a:t>
            </a:r>
          </a:p>
          <a:p>
            <a:r>
              <a:rPr lang="sr-Latn-RS" dirty="0"/>
              <a:t> </a:t>
            </a:r>
            <a:r>
              <a:rPr lang="sr-Latn-RS" u="sng" dirty="0">
                <a:hlinkClick r:id="rId2" tooltip="Display a list of journals"/>
              </a:rPr>
              <a:t>Best </a:t>
            </a:r>
            <a:r>
              <a:rPr lang="sr-Latn-RS" u="sng" dirty="0" err="1">
                <a:hlinkClick r:id="rId2" tooltip="Display a list of journals"/>
              </a:rPr>
              <a:t>Practice</a:t>
            </a:r>
            <a:r>
              <a:rPr lang="sr-Latn-RS" u="sng" dirty="0">
                <a:hlinkClick r:id="rId2" tooltip="Display a list of journals"/>
              </a:rPr>
              <a:t> </a:t>
            </a:r>
            <a:r>
              <a:rPr lang="sr-Latn-RS" u="sng" dirty="0" err="1">
                <a:hlinkClick r:id="rId2" tooltip="Display a list of journals"/>
              </a:rPr>
              <a:t>Journal</a:t>
            </a:r>
            <a:r>
              <a:rPr lang="sr-Latn-RS" dirty="0"/>
              <a:t> &gt; </a:t>
            </a:r>
            <a:r>
              <a:rPr lang="sr-Latn-RS" u="sng" dirty="0">
                <a:hlinkClick r:id="rId3"/>
              </a:rPr>
              <a:t>2011</a:t>
            </a:r>
            <a:r>
              <a:rPr lang="sr-Latn-RS" dirty="0"/>
              <a:t> &gt; </a:t>
            </a:r>
            <a:r>
              <a:rPr lang="sr-Latn-RS" u="sng" dirty="0">
                <a:hlinkClick r:id="rId4" tooltip="Display the content page of BPJ: 35"/>
              </a:rPr>
              <a:t>BPJ: 35</a:t>
            </a:r>
            <a:r>
              <a:rPr lang="sr-Latn-RS" dirty="0"/>
              <a:t> , dostupno na:</a:t>
            </a:r>
          </a:p>
          <a:p>
            <a:r>
              <a:rPr lang="sr-Latn-RS" dirty="0">
                <a:hlinkClick r:id="rId5"/>
              </a:rPr>
              <a:t>https://bpac.org.nz/bpj/2011/april/pregnant-uti.aspx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740157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A6E8EF4-E0AE-4B7E-95C4-E19FE40BE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Sadržaj predavanja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6D6A032E-03A5-4620-90E2-4D6EBCC9EC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Definicije</a:t>
            </a:r>
          </a:p>
          <a:p>
            <a:r>
              <a:rPr lang="sr-Latn-RS" dirty="0" err="1"/>
              <a:t>Patofiziologija</a:t>
            </a:r>
            <a:endParaRPr lang="sr-Latn-RS" dirty="0"/>
          </a:p>
          <a:p>
            <a:r>
              <a:rPr lang="sr-Latn-RS" dirty="0"/>
              <a:t>Epidemiologija</a:t>
            </a:r>
          </a:p>
          <a:p>
            <a:r>
              <a:rPr lang="sr-Latn-RS" dirty="0" err="1"/>
              <a:t>Kl</a:t>
            </a:r>
            <a:r>
              <a:rPr lang="sr-Latn-RS" dirty="0"/>
              <a:t>. Slika</a:t>
            </a:r>
          </a:p>
          <a:p>
            <a:r>
              <a:rPr lang="sr-Latn-RS" dirty="0"/>
              <a:t>Dijagnoza i uzročnici</a:t>
            </a:r>
          </a:p>
          <a:p>
            <a:r>
              <a:rPr lang="sr-Latn-RS" dirty="0"/>
              <a:t>Faktori rizika</a:t>
            </a:r>
          </a:p>
          <a:p>
            <a:r>
              <a:rPr lang="sr-Latn-RS" dirty="0"/>
              <a:t>Izbor antibiotika</a:t>
            </a:r>
          </a:p>
          <a:p>
            <a:r>
              <a:rPr lang="sr-Latn-RS" dirty="0" err="1"/>
              <a:t>Recidivantne</a:t>
            </a:r>
            <a:r>
              <a:rPr lang="sr-Latn-RS" dirty="0"/>
              <a:t> infekcije</a:t>
            </a:r>
          </a:p>
          <a:p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642853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80562-2264-4596-B912-E96BCD316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Definicije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282871-A4D5-4AEF-B7E2-2424688788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err="1"/>
              <a:t>Asimptomatska</a:t>
            </a:r>
            <a:r>
              <a:rPr lang="sr-Latn-RS" dirty="0"/>
              <a:t> </a:t>
            </a:r>
            <a:r>
              <a:rPr lang="sr-Latn-RS" dirty="0" err="1"/>
              <a:t>bakteriurija</a:t>
            </a:r>
            <a:r>
              <a:rPr lang="sr-Latn-RS" dirty="0"/>
              <a:t> je izolacija najmanje 100,000 </a:t>
            </a:r>
            <a:r>
              <a:rPr lang="sr-Latn-RS" dirty="0" err="1"/>
              <a:t>cfu</a:t>
            </a:r>
            <a:r>
              <a:rPr lang="sr-Latn-RS" dirty="0"/>
              <a:t>/ml urina, pri čemu nema simptoma i znakova </a:t>
            </a:r>
            <a:r>
              <a:rPr lang="sr-Latn-RS" dirty="0" err="1"/>
              <a:t>urinarne</a:t>
            </a:r>
            <a:r>
              <a:rPr lang="sr-Latn-RS" dirty="0"/>
              <a:t> infekcije</a:t>
            </a:r>
            <a:r>
              <a:rPr lang="en-GB" dirty="0"/>
              <a:t>.</a:t>
            </a:r>
            <a:endParaRPr lang="sr-Latn-RS" dirty="0"/>
          </a:p>
          <a:p>
            <a:r>
              <a:rPr lang="sr-Latn-RS" dirty="0" err="1"/>
              <a:t>Simptomatska</a:t>
            </a:r>
            <a:r>
              <a:rPr lang="sr-Latn-RS" dirty="0"/>
              <a:t> infekcija </a:t>
            </a:r>
            <a:r>
              <a:rPr lang="sr-Latn-RS" dirty="0" err="1"/>
              <a:t>urinarnog</a:t>
            </a:r>
            <a:r>
              <a:rPr lang="sr-Latn-RS" dirty="0"/>
              <a:t> trakta se deli na infekcije donjih delova (akutni cistitis) i infekcije gornjih delova </a:t>
            </a:r>
            <a:r>
              <a:rPr lang="sr-Latn-RS" dirty="0" err="1"/>
              <a:t>urinarnog</a:t>
            </a:r>
            <a:r>
              <a:rPr lang="sr-Latn-RS" dirty="0"/>
              <a:t> trakta (akutni </a:t>
            </a:r>
            <a:r>
              <a:rPr lang="sr-Latn-RS" dirty="0" err="1"/>
              <a:t>pijelonefritis</a:t>
            </a:r>
            <a:r>
              <a:rPr lang="sr-Latn-RS" dirty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561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39078-25AE-426C-BCB9-9E366EFA0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Patofiziologija – faktori koji doprinose naseljavanju bakterija u urinarnim putevima tokom trudnoće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A7D124-38CF-4DE6-9F59-F559D8192F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Od 7. nedelje trudnoće počinje dilatacija uretera zbog visoke konventracije progesterona u krvi</a:t>
            </a:r>
          </a:p>
          <a:p>
            <a:r>
              <a:rPr lang="sr-Latn-RS" dirty="0"/>
              <a:t>Od 22. nedelje javlja se hidronefroza zbog kompresije uterusa na uretere</a:t>
            </a:r>
          </a:p>
          <a:p>
            <a:r>
              <a:rPr lang="sr-Latn-RS" dirty="0"/>
              <a:t>Glikozurija</a:t>
            </a:r>
          </a:p>
          <a:p>
            <a:r>
              <a:rPr lang="sr-Latn-RS" dirty="0"/>
              <a:t>Aminoacidurija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195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B4712-5BCF-4229-B21C-4F9C147B4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Epidemiologija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7D4747-DE98-434E-A0D2-5B22575775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Prevalencija asimptomatske bakteriurije je 2-15%</a:t>
            </a:r>
          </a:p>
          <a:p>
            <a:r>
              <a:rPr lang="sr-Latn-RS" dirty="0"/>
              <a:t>Prevalencija simptomatske urinarne infekcije je 1-2%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995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93151-67B0-4A2C-BE45-1CE7BC5CD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Klinička slika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75C508-80A9-4D72-B87B-20EDD4A9B3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Simptomi cistitisa: </a:t>
            </a:r>
            <a:r>
              <a:rPr lang="sr-Latn-RS" dirty="0" err="1"/>
              <a:t>dizurija</a:t>
            </a:r>
            <a:r>
              <a:rPr lang="sr-Latn-RS" dirty="0"/>
              <a:t>, učestalo mokrenje, neodložno mokrenje, ponekada postoji </a:t>
            </a:r>
            <a:r>
              <a:rPr lang="sr-Latn-RS" dirty="0" err="1"/>
              <a:t>suprapubična</a:t>
            </a:r>
            <a:r>
              <a:rPr lang="sr-Latn-RS" dirty="0"/>
              <a:t> osetljivost.</a:t>
            </a:r>
          </a:p>
          <a:p>
            <a:r>
              <a:rPr lang="sr-Latn-RS" dirty="0"/>
              <a:t>Simptomi </a:t>
            </a:r>
            <a:r>
              <a:rPr lang="sr-Latn-RS" dirty="0" err="1"/>
              <a:t>pijelonefritisa</a:t>
            </a:r>
            <a:r>
              <a:rPr lang="sr-Latn-RS" dirty="0"/>
              <a:t>: povišena temperatura, bol u lumbalnom predelu, mučnina i povraćanje</a:t>
            </a:r>
            <a:r>
              <a:rPr lang="en-GB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3661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6695631-CDD3-489E-B2CE-B4F393F1B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Dijagnoza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6C78446F-BA10-43AD-A4A7-E00760D973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Skrining na </a:t>
            </a:r>
            <a:r>
              <a:rPr lang="sr-Latn-RS" dirty="0" err="1"/>
              <a:t>asimptomatsku</a:t>
            </a:r>
            <a:r>
              <a:rPr lang="sr-Latn-RS" dirty="0"/>
              <a:t> </a:t>
            </a:r>
            <a:r>
              <a:rPr lang="sr-Latn-RS" dirty="0" err="1"/>
              <a:t>bakteriuriju</a:t>
            </a:r>
            <a:r>
              <a:rPr lang="sr-Latn-RS" dirty="0"/>
              <a:t> treba sprovesti kod svih trudnica od 12. do 16. nedelje </a:t>
            </a:r>
            <a:r>
              <a:rPr lang="sr-Latn-RS" dirty="0" err="1"/>
              <a:t>gestacije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1664156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1FE49-5BAE-4FCC-AF69-9D92046D3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Posledice nelečene asimptomatske bakteriurije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3E5C68-B713-45EF-9484-CA12EE81D5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U </a:t>
            </a:r>
            <a:r>
              <a:rPr lang="en-GB" dirty="0"/>
              <a:t>20–40% </a:t>
            </a:r>
            <a:r>
              <a:rPr lang="sr-Latn-RS" dirty="0"/>
              <a:t>slučajeva </a:t>
            </a:r>
            <a:r>
              <a:rPr lang="sr-Latn-RS" dirty="0" err="1"/>
              <a:t>progredira</a:t>
            </a:r>
            <a:r>
              <a:rPr lang="sr-Latn-RS" dirty="0"/>
              <a:t> do akutne infekcije </a:t>
            </a:r>
            <a:r>
              <a:rPr lang="sr-Latn-RS" dirty="0" err="1"/>
              <a:t>urotrakta</a:t>
            </a:r>
            <a:r>
              <a:rPr lang="sr-Latn-RS" dirty="0"/>
              <a:t>, kao što je </a:t>
            </a:r>
            <a:r>
              <a:rPr lang="sr-Latn-RS" dirty="0" err="1"/>
              <a:t>piijelonefritis</a:t>
            </a:r>
            <a:r>
              <a:rPr lang="sr-Latn-RS" dirty="0"/>
              <a:t>, što je skopčano sa sledećim komplikacijama:</a:t>
            </a:r>
          </a:p>
          <a:p>
            <a:pPr lvl="1"/>
            <a:r>
              <a:rPr lang="sr-Latn-RS" dirty="0"/>
              <a:t>Prevremeni porođaj u </a:t>
            </a:r>
            <a:r>
              <a:rPr lang="en-US" dirty="0"/>
              <a:t>20–50% </a:t>
            </a:r>
            <a:r>
              <a:rPr lang="sr-Latn-RS" dirty="0"/>
              <a:t>slučajeva</a:t>
            </a:r>
          </a:p>
          <a:p>
            <a:pPr lvl="1"/>
            <a:r>
              <a:rPr lang="sr-Latn-RS" dirty="0"/>
              <a:t>Preeklampsija</a:t>
            </a:r>
          </a:p>
          <a:p>
            <a:pPr lvl="1"/>
            <a:r>
              <a:rPr lang="sr-Latn-RS" dirty="0"/>
              <a:t>Usporen intrauterine rast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DAC47F0-A350-4168-BCE1-74D1C81E6796}"/>
              </a:ext>
            </a:extLst>
          </p:cNvPr>
          <p:cNvSpPr txBox="1"/>
          <p:nvPr/>
        </p:nvSpPr>
        <p:spPr>
          <a:xfrm>
            <a:off x="7122254" y="4280575"/>
            <a:ext cx="4152550" cy="203132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/>
              <a:t>Kalinderi</a:t>
            </a:r>
            <a:r>
              <a:rPr lang="en-US" dirty="0"/>
              <a:t> K, </a:t>
            </a:r>
            <a:r>
              <a:rPr lang="en-US" dirty="0" err="1"/>
              <a:t>Delkos</a:t>
            </a:r>
            <a:r>
              <a:rPr lang="en-US" dirty="0"/>
              <a:t> D, </a:t>
            </a:r>
            <a:r>
              <a:rPr lang="en-US" dirty="0" err="1"/>
              <a:t>Kalinderis</a:t>
            </a:r>
            <a:r>
              <a:rPr lang="en-US" dirty="0"/>
              <a:t> M, </a:t>
            </a:r>
            <a:r>
              <a:rPr lang="en-US" dirty="0" err="1"/>
              <a:t>Athanasiadis</a:t>
            </a:r>
            <a:r>
              <a:rPr lang="en-US" dirty="0"/>
              <a:t> A, </a:t>
            </a:r>
            <a:r>
              <a:rPr lang="en-US" dirty="0" err="1"/>
              <a:t>Kalogiannidis</a:t>
            </a:r>
            <a:r>
              <a:rPr lang="en-US" dirty="0"/>
              <a:t> I. Urinary tract infection during </a:t>
            </a:r>
            <a:endParaRPr lang="sr-Latn-RS" dirty="0"/>
          </a:p>
          <a:p>
            <a:r>
              <a:rPr lang="en-US" dirty="0"/>
              <a:t>pregnancy: current concepts on a common multifaceted problem. Journal of Obstetrics and </a:t>
            </a:r>
            <a:endParaRPr lang="sr-Latn-RS" dirty="0"/>
          </a:p>
          <a:p>
            <a:r>
              <a:rPr lang="en-US" dirty="0" err="1"/>
              <a:t>Gynaecology</a:t>
            </a:r>
            <a:r>
              <a:rPr lang="en-US" dirty="0"/>
              <a:t>. 2018 May 19;38(4):448-53.</a:t>
            </a:r>
          </a:p>
        </p:txBody>
      </p:sp>
    </p:spTree>
    <p:extLst>
      <p:ext uri="{BB962C8B-B14F-4D97-AF65-F5344CB8AC3E}">
        <p14:creationId xmlns:p14="http://schemas.microsoft.com/office/powerpoint/2010/main" val="14010904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955A4-5374-4EB0-96BC-4E50C43B7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Glavni uzročnici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67F60A-E46A-4FA7-83BD-2651EEB09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1980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Escherichia coli, </a:t>
            </a:r>
            <a:r>
              <a:rPr lang="sr-Latn-RS" dirty="0"/>
              <a:t>oko </a:t>
            </a:r>
            <a:r>
              <a:rPr lang="en-US" dirty="0"/>
              <a:t>86%,</a:t>
            </a:r>
          </a:p>
          <a:p>
            <a:r>
              <a:rPr lang="en-US" dirty="0"/>
              <a:t>Staphylococcus saprophyticus</a:t>
            </a:r>
            <a:r>
              <a:rPr lang="sr-Latn-RS" dirty="0"/>
              <a:t> (nije osetljiv na </a:t>
            </a:r>
            <a:r>
              <a:rPr lang="sr-Latn-RS" dirty="0" err="1"/>
              <a:t>cefaleksin</a:t>
            </a:r>
            <a:r>
              <a:rPr lang="sr-Latn-RS" dirty="0"/>
              <a:t>, već na </a:t>
            </a:r>
            <a:r>
              <a:rPr lang="sr-Latn-RS" dirty="0" err="1"/>
              <a:t>amoksicilin-klabvulanat</a:t>
            </a:r>
            <a:r>
              <a:rPr lang="sr-Latn-RS" dirty="0"/>
              <a:t>)</a:t>
            </a:r>
            <a:r>
              <a:rPr lang="en-US" dirty="0"/>
              <a:t>, </a:t>
            </a:r>
            <a:endParaRPr lang="sr-Latn-RS" dirty="0"/>
          </a:p>
          <a:p>
            <a:r>
              <a:rPr lang="en-US" dirty="0"/>
              <a:t>Klebsiella </a:t>
            </a:r>
            <a:r>
              <a:rPr lang="en-US" dirty="0" err="1"/>
              <a:t>spp</a:t>
            </a:r>
            <a:r>
              <a:rPr lang="en-US" dirty="0"/>
              <a:t>, </a:t>
            </a:r>
            <a:endParaRPr lang="sr-Latn-RS" dirty="0"/>
          </a:p>
          <a:p>
            <a:r>
              <a:rPr lang="en-US" dirty="0"/>
              <a:t>Enterobacter </a:t>
            </a:r>
            <a:r>
              <a:rPr lang="en-US" dirty="0" err="1"/>
              <a:t>spp</a:t>
            </a:r>
            <a:r>
              <a:rPr lang="en-US" dirty="0"/>
              <a:t>,</a:t>
            </a:r>
          </a:p>
          <a:p>
            <a:r>
              <a:rPr lang="en-US" dirty="0"/>
              <a:t>Proteus </a:t>
            </a:r>
            <a:r>
              <a:rPr lang="en-US" dirty="0" err="1"/>
              <a:t>spp</a:t>
            </a:r>
            <a:r>
              <a:rPr lang="en-US" dirty="0"/>
              <a:t>, </a:t>
            </a:r>
            <a:endParaRPr lang="sr-Latn-RS" dirty="0"/>
          </a:p>
          <a:p>
            <a:r>
              <a:rPr lang="en-US" dirty="0"/>
              <a:t>Enterococcus </a:t>
            </a:r>
            <a:r>
              <a:rPr lang="en-US" dirty="0" err="1"/>
              <a:t>spp</a:t>
            </a:r>
            <a:r>
              <a:rPr lang="sr-Latn-RS" dirty="0"/>
              <a:t> (osetljiv 100% na </a:t>
            </a:r>
            <a:r>
              <a:rPr lang="sr-Latn-RS" dirty="0" err="1"/>
              <a:t>ampicilin</a:t>
            </a:r>
            <a:r>
              <a:rPr lang="sr-Latn-RS" dirty="0"/>
              <a:t>)</a:t>
            </a:r>
            <a:r>
              <a:rPr lang="en-US" dirty="0"/>
              <a:t>, </a:t>
            </a:r>
            <a:endParaRPr lang="sr-Latn-RS" dirty="0"/>
          </a:p>
          <a:p>
            <a:r>
              <a:rPr lang="sr-Latn-RS" dirty="0"/>
              <a:t>grupa</a:t>
            </a:r>
            <a:r>
              <a:rPr lang="en-US" dirty="0"/>
              <a:t> B Streptococcus, </a:t>
            </a:r>
            <a:r>
              <a:rPr lang="sr-Latn-RS" dirty="0"/>
              <a:t>i dr</a:t>
            </a:r>
            <a:r>
              <a:rPr lang="en-US" dirty="0"/>
              <a:t>.</a:t>
            </a:r>
          </a:p>
        </p:txBody>
      </p:sp>
      <p:sp>
        <p:nvSpPr>
          <p:cNvPr id="4" name="Okvir za tekst 3">
            <a:extLst>
              <a:ext uri="{FF2B5EF4-FFF2-40B4-BE49-F238E27FC236}">
                <a16:creationId xmlns:a16="http://schemas.microsoft.com/office/drawing/2014/main" id="{58BE7DD9-4735-4475-A398-C0A9E599E078}"/>
              </a:ext>
            </a:extLst>
          </p:cNvPr>
          <p:cNvSpPr txBox="1"/>
          <p:nvPr/>
        </p:nvSpPr>
        <p:spPr>
          <a:xfrm>
            <a:off x="1696278" y="5846544"/>
            <a:ext cx="9931565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r-Latn-RS" dirty="0"/>
              <a:t>Bose AM, </a:t>
            </a:r>
            <a:r>
              <a:rPr lang="sr-Latn-RS" dirty="0" err="1"/>
              <a:t>Sreekumary</a:t>
            </a:r>
            <a:r>
              <a:rPr lang="sr-Latn-RS" dirty="0"/>
              <a:t> PK, </a:t>
            </a:r>
            <a:r>
              <a:rPr lang="sr-Latn-RS" dirty="0" err="1"/>
              <a:t>Pulikkottil</a:t>
            </a:r>
            <a:r>
              <a:rPr lang="sr-Latn-RS" dirty="0"/>
              <a:t> SK. </a:t>
            </a:r>
            <a:r>
              <a:rPr lang="sr-Latn-RS" dirty="0" err="1"/>
              <a:t>Microbiological</a:t>
            </a:r>
            <a:r>
              <a:rPr lang="sr-Latn-RS" dirty="0"/>
              <a:t> profile </a:t>
            </a:r>
            <a:r>
              <a:rPr lang="sr-Latn-RS" dirty="0" err="1"/>
              <a:t>of</a:t>
            </a:r>
            <a:r>
              <a:rPr lang="sr-Latn-RS" dirty="0"/>
              <a:t> </a:t>
            </a:r>
            <a:r>
              <a:rPr lang="sr-Latn-RS" dirty="0" err="1"/>
              <a:t>asyptomatic</a:t>
            </a:r>
            <a:r>
              <a:rPr lang="sr-Latn-RS" dirty="0"/>
              <a:t> </a:t>
            </a:r>
            <a:r>
              <a:rPr lang="sr-Latn-RS" dirty="0" err="1"/>
              <a:t>bacteriuria</a:t>
            </a:r>
            <a:r>
              <a:rPr lang="sr-Latn-RS" dirty="0"/>
              <a:t> in </a:t>
            </a:r>
            <a:r>
              <a:rPr lang="sr-Latn-RS" dirty="0" err="1"/>
              <a:t>pregnancy</a:t>
            </a:r>
            <a:r>
              <a:rPr lang="sr-Latn-RS" dirty="0"/>
              <a:t>. </a:t>
            </a:r>
          </a:p>
          <a:p>
            <a:r>
              <a:rPr lang="sr-Latn-RS" dirty="0" err="1"/>
              <a:t>Crit</a:t>
            </a:r>
            <a:r>
              <a:rPr lang="sr-Latn-RS" dirty="0"/>
              <a:t> Care </a:t>
            </a:r>
            <a:r>
              <a:rPr lang="sr-Latn-RS" dirty="0" err="1"/>
              <a:t>Obst</a:t>
            </a:r>
            <a:r>
              <a:rPr lang="sr-Latn-RS" dirty="0"/>
              <a:t> &amp; </a:t>
            </a:r>
            <a:r>
              <a:rPr lang="sr-Latn-RS" dirty="0" err="1"/>
              <a:t>Gyne</a:t>
            </a:r>
            <a:r>
              <a:rPr lang="sr-Latn-RS" dirty="0"/>
              <a:t>. 2016;2:26.</a:t>
            </a:r>
          </a:p>
        </p:txBody>
      </p:sp>
    </p:spTree>
    <p:extLst>
      <p:ext uri="{BB962C8B-B14F-4D97-AF65-F5344CB8AC3E}">
        <p14:creationId xmlns:p14="http://schemas.microsoft.com/office/powerpoint/2010/main" val="29660327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779</Words>
  <Application>Microsoft Office PowerPoint</Application>
  <PresentationFormat>Široki ekran</PresentationFormat>
  <Paragraphs>85</Paragraphs>
  <Slides>15</Slides>
  <Notes>0</Notes>
  <HiddenSlides>0</HiddenSlides>
  <MMClips>0</MMClips>
  <ScaleCrop>false</ScaleCrop>
  <HeadingPairs>
    <vt:vector size="6" baseType="variant">
      <vt:variant>
        <vt:lpstr>Korišćeni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Terapija asimptomatske bakteriurije i urinarnih infekcija tokom trudnoće</vt:lpstr>
      <vt:lpstr>Sadržaj predavanja</vt:lpstr>
      <vt:lpstr>Definicije</vt:lpstr>
      <vt:lpstr>Patofiziologija – faktori koji doprinose naseljavanju bakterija u urinarnim putevima tokom trudnoće</vt:lpstr>
      <vt:lpstr>Epidemiologija</vt:lpstr>
      <vt:lpstr>Klinička slika</vt:lpstr>
      <vt:lpstr>Dijagnoza</vt:lpstr>
      <vt:lpstr>Posledice nelečene asimptomatske bakteriurije</vt:lpstr>
      <vt:lpstr>Glavni uzročnici</vt:lpstr>
      <vt:lpstr>Faktori rizika za nastanak urinarnih infekcija u trudnoći</vt:lpstr>
      <vt:lpstr>Antibiotici izbora za asimptomatsku bakteriuriju</vt:lpstr>
      <vt:lpstr>Antibiotici za akutni pijelonefritis tokom trudnoće</vt:lpstr>
      <vt:lpstr>Upozorenja</vt:lpstr>
      <vt:lpstr>Praćenje</vt:lpstr>
      <vt:lpstr>Recidivantna infekcija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Master Box</dc:creator>
  <cp:lastModifiedBy>Windows korisnik</cp:lastModifiedBy>
  <cp:revision>22</cp:revision>
  <dcterms:created xsi:type="dcterms:W3CDTF">2019-12-10T11:59:16Z</dcterms:created>
  <dcterms:modified xsi:type="dcterms:W3CDTF">2019-12-22T15:05:43Z</dcterms:modified>
</cp:coreProperties>
</file>