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65" r:id="rId4"/>
    <p:sldId id="266" r:id="rId5"/>
    <p:sldId id="264" r:id="rId6"/>
    <p:sldId id="258" r:id="rId7"/>
    <p:sldId id="268" r:id="rId8"/>
    <p:sldId id="259" r:id="rId9"/>
    <p:sldId id="260" r:id="rId10"/>
    <p:sldId id="261" r:id="rId11"/>
    <p:sldId id="267" r:id="rId12"/>
    <p:sldId id="269" r:id="rId13"/>
    <p:sldId id="270" r:id="rId14"/>
    <p:sldId id="262" r:id="rId15"/>
    <p:sldId id="263" r:id="rId16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07" d="100"/>
          <a:sy n="107" d="100"/>
        </p:scale>
        <p:origin x="682" y="-4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80724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7ED36E-9715-107E-40AA-5ED8554916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81EB89E-BF25-0A2D-4790-FD6F483679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E2DB6C0-B377-01BB-E0E5-6921557276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67B998-1949-856F-AF62-E4744BFE61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9515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TzNBbWBb_Oo" TargetMode="Externa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3D6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01168" cy="5143500"/>
          </a:xfrm>
          <a:prstGeom prst="rect">
            <a:avLst/>
          </a:prstGeom>
          <a:solidFill>
            <a:srgbClr val="14A085"/>
          </a:solidFill>
          <a:ln w="12700">
            <a:solidFill>
              <a:srgbClr val="14A08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6858000" y="-1371600"/>
            <a:ext cx="4114800" cy="4114800"/>
          </a:xfrm>
          <a:prstGeom prst="ellipse">
            <a:avLst/>
          </a:prstGeom>
          <a:solidFill>
            <a:srgbClr val="0D7377">
              <a:alpha val="20000"/>
            </a:srgbClr>
          </a:solidFill>
          <a:ln w="12700">
            <a:solidFill>
              <a:srgbClr val="0D737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7223760" y="-731520"/>
            <a:ext cx="2743200" cy="2743200"/>
          </a:xfrm>
          <a:prstGeom prst="ellipse">
            <a:avLst/>
          </a:prstGeom>
          <a:solidFill>
            <a:srgbClr val="14A085">
              <a:alpha val="15000"/>
            </a:srgbClr>
          </a:solidFill>
          <a:ln w="12700">
            <a:solidFill>
              <a:srgbClr val="14A08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0" y="4663440"/>
            <a:ext cx="9144000" cy="480060"/>
          </a:xfrm>
          <a:prstGeom prst="rect">
            <a:avLst/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457200" y="914400"/>
            <a:ext cx="8229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000" b="1" kern="0" spc="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LAMINARNA KOMORA</a:t>
            </a:r>
            <a:endParaRPr lang="en-US" sz="4000" dirty="0"/>
          </a:p>
        </p:txBody>
      </p:sp>
      <p:sp>
        <p:nvSpPr>
          <p:cNvPr id="7" name="Text 5"/>
          <p:cNvSpPr/>
          <p:nvPr/>
        </p:nvSpPr>
        <p:spPr>
          <a:xfrm>
            <a:off x="457200" y="1783080"/>
            <a:ext cx="77724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A9D4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Princip rada, održavanje i tehnika rada u aseptičnim uslovima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457200" y="2468880"/>
            <a:ext cx="5029200" cy="36576"/>
          </a:xfrm>
          <a:prstGeom prst="rect">
            <a:avLst/>
          </a:prstGeom>
          <a:solidFill>
            <a:srgbClr val="14A085"/>
          </a:solidFill>
          <a:ln w="12700">
            <a:solidFill>
              <a:srgbClr val="14A08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502920" y="2606040"/>
            <a:ext cx="68580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 algn="l">
              <a:buSzPct val="100000"/>
              <a:buChar char="•"/>
            </a:pPr>
            <a:r>
              <a:rPr lang="en-US" sz="1400" dirty="0">
                <a:solidFill>
                  <a:srgbClr val="C0D9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Definicija i klasifikacija</a:t>
            </a:r>
            <a:endParaRPr lang="en-US" sz="1400" dirty="0"/>
          </a:p>
          <a:p>
            <a:pPr marL="342900" indent="-342900" algn="l">
              <a:buSzPct val="100000"/>
              <a:buChar char="•"/>
            </a:pPr>
            <a:r>
              <a:rPr lang="en-US" sz="1400" dirty="0">
                <a:solidFill>
                  <a:srgbClr val="C0D9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Laminarni protok vazduha – HEPA filtracija</a:t>
            </a:r>
            <a:endParaRPr lang="en-US" sz="1400" dirty="0"/>
          </a:p>
          <a:p>
            <a:pPr marL="342900" indent="-342900" algn="l">
              <a:buSzPct val="100000"/>
              <a:buChar char="•"/>
            </a:pPr>
            <a:r>
              <a:rPr lang="en-US" sz="1400" dirty="0">
                <a:solidFill>
                  <a:srgbClr val="C0D9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Aseptična tehnika rada</a:t>
            </a:r>
            <a:endParaRPr lang="en-US" sz="1400" dirty="0"/>
          </a:p>
          <a:p>
            <a:pPr marL="342900" indent="-342900" algn="l">
              <a:buSzPct val="100000"/>
              <a:buChar char="•"/>
            </a:pPr>
            <a:r>
              <a:rPr lang="en-US" sz="1400" dirty="0">
                <a:solidFill>
                  <a:srgbClr val="C0D9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Redovno održavanje i validacija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5029200" y="4617720"/>
            <a:ext cx="3840480" cy="384048"/>
          </a:xfrm>
          <a:prstGeom prst="rect">
            <a:avLst/>
          </a:prstGeom>
          <a:solidFill>
            <a:srgbClr val="EBF5FB"/>
          </a:solidFill>
          <a:ln w="19050">
            <a:solidFill>
              <a:srgbClr val="2471A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5102352" y="4626864"/>
            <a:ext cx="3694176" cy="34747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marL="0" indent="0" algn="l">
              <a:buNone/>
            </a:pPr>
            <a:r>
              <a:rPr lang="en-US" sz="750" i="1" dirty="0">
                <a:solidFill>
                  <a:srgbClr val="0A3D62"/>
                </a:solidFill>
              </a:rPr>
              <a:t>Izvor: WHO Good Manufacturing Practices (GMP) Guidelines, 2011.</a:t>
            </a:r>
            <a:endParaRPr lang="en-US" sz="7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0A3D62"/>
          </a:solidFill>
          <a:ln w="12700">
            <a:solidFill>
              <a:srgbClr val="0A3D6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1005840"/>
            <a:ext cx="9144000" cy="50292"/>
          </a:xfrm>
          <a:prstGeom prst="rect">
            <a:avLst/>
          </a:prstGeom>
          <a:solidFill>
            <a:srgbClr val="14A085"/>
          </a:solidFill>
          <a:ln w="12700">
            <a:solidFill>
              <a:srgbClr val="14A08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Održavanje i validacija laminarne komore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365760" y="658368"/>
            <a:ext cx="8412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i="1" dirty="0">
                <a:solidFill>
                  <a:srgbClr val="A9CC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Redovni protokol za bezbednost i ispravnost uređaja</a:t>
            </a:r>
            <a:endParaRPr lang="en-US" sz="1200" dirty="0"/>
          </a:p>
        </p:txBody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3445093"/>
              </p:ext>
            </p:extLst>
          </p:nvPr>
        </p:nvGraphicFramePr>
        <p:xfrm>
          <a:off x="274320" y="1188720"/>
          <a:ext cx="8138160" cy="2852928"/>
        </p:xfrm>
        <a:graphic>
          <a:graphicData uri="http://schemas.openxmlformats.org/drawingml/2006/table">
            <a:tbl>
              <a:tblPr/>
              <a:tblGrid>
                <a:gridCol w="2194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7548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Učestalost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0" anchor="ctr">
                    <a:lnL w="9525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3D6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Aktivnost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0" anchor="ctr">
                    <a:lnL w="9525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3D6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Odgovorna osoba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0" anchor="ctr">
                    <a:lnL w="9525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3D6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dirty="0">
                          <a:solidFill>
                            <a:srgbClr val="0A1F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Svaki dan (pre i posle rada)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0" anchor="ctr">
                    <a:lnL w="9525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4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0A1F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Dezinfekcija radne površine; vizuelna inspekcija filtera </a:t>
                      </a:r>
                      <a:r>
                        <a:rPr lang="en-US" sz="950" dirty="0" err="1">
                          <a:solidFill>
                            <a:srgbClr val="0A1F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</a:t>
                      </a:r>
                      <a:r>
                        <a:rPr lang="en-US" sz="950" dirty="0">
                          <a:solidFill>
                            <a:srgbClr val="0A1F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 </a:t>
                      </a:r>
                      <a:r>
                        <a:rPr lang="en-US" sz="950" dirty="0" err="1">
                          <a:solidFill>
                            <a:srgbClr val="0A1F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predfil</a:t>
                      </a:r>
                      <a:r>
                        <a:rPr lang="sr-Latn-RS" sz="950" dirty="0">
                          <a:solidFill>
                            <a:srgbClr val="0A1F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</a:t>
                      </a:r>
                      <a:r>
                        <a:rPr lang="en-US" sz="950" dirty="0">
                          <a:solidFill>
                            <a:srgbClr val="0A1F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er</a:t>
                      </a:r>
                      <a:r>
                        <a:rPr lang="sr-Latn-RS" sz="950" dirty="0">
                          <a:solidFill>
                            <a:srgbClr val="0A1F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0" anchor="ctr">
                    <a:lnL w="9525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4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0A1F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Korisnik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0" anchor="ctr">
                    <a:lnL w="9525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4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dirty="0">
                          <a:solidFill>
                            <a:srgbClr val="0A1F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Nedeljno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0" anchor="ctr">
                    <a:lnL w="9525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0A1F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Detaljna dezinfekcija unutrašnjosti; provjera UV lampe; čišćenje ventilacionih rešetki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0" anchor="ctr">
                    <a:lnL w="9525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0A1F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Korisnik / Lab. tehničar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0" anchor="ctr">
                    <a:lnL w="9525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dirty="0">
                          <a:solidFill>
                            <a:srgbClr val="0A1F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Mesečno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0" anchor="ctr">
                    <a:lnL w="9525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4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0A1F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Inspekcija HEPA filtera vizualno; </a:t>
                      </a:r>
                      <a:r>
                        <a:rPr lang="en-US" sz="950" dirty="0" err="1">
                          <a:solidFill>
                            <a:srgbClr val="0A1F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provera</a:t>
                      </a:r>
                      <a:r>
                        <a:rPr lang="en-US" sz="950" dirty="0">
                          <a:solidFill>
                            <a:srgbClr val="0A1F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 buke i vibracija; čišćenje spoljašnjosti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0" anchor="ctr">
                    <a:lnL w="9525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4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0A1F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Lab. tehničar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0" anchor="ctr">
                    <a:lnL w="9525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4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dirty="0">
                          <a:solidFill>
                            <a:srgbClr val="0A1F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Godišnje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0" anchor="ctr">
                    <a:lnL w="9525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0A1F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Kvalifikacioni test: brzina vazduha, integritet HEPA filtera (DOP/PAO test), mikrobiol. uzorkovanje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0" anchor="ctr">
                    <a:lnL w="9525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0A1F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Ovlašćeni servis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0" anchor="ctr">
                    <a:lnL w="9525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dirty="0">
                          <a:solidFill>
                            <a:srgbClr val="0A1F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Po potrebi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0" anchor="ctr">
                    <a:lnL w="9525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4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0A1F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Zamena HEPA filtera; zamena UV lampe; kalibracija senzora pritiska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0" anchor="ctr">
                    <a:lnL w="9525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4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0A1F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Ovlašćeni servis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63500" marT="38100" marB="0" anchor="ctr">
                    <a:lnL w="9525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4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Text 4"/>
          <p:cNvSpPr/>
          <p:nvPr/>
        </p:nvSpPr>
        <p:spPr>
          <a:xfrm>
            <a:off x="320040" y="4636008"/>
            <a:ext cx="45720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1B4F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🔧  Validacija se obavlja prema standardima EN 12469, NSF/ANSI 49 i zahtevima GMP-a. Rezultati se dokumentuju u protokolu o kvalifikaciji uređaja.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5029200" y="4617720"/>
            <a:ext cx="3840480" cy="384048"/>
          </a:xfrm>
          <a:prstGeom prst="rect">
            <a:avLst/>
          </a:prstGeom>
          <a:solidFill>
            <a:srgbClr val="EBF5FB"/>
          </a:solidFill>
          <a:ln w="19050">
            <a:solidFill>
              <a:srgbClr val="2471A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5102352" y="4626864"/>
            <a:ext cx="3694176" cy="34747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marL="0" indent="0" algn="l">
              <a:buNone/>
            </a:pPr>
            <a:r>
              <a:rPr lang="en-US" sz="750" i="1" dirty="0">
                <a:solidFill>
                  <a:srgbClr val="0A3D62"/>
                </a:solidFill>
              </a:rPr>
              <a:t>Izvor: EN 12469:2000 – Biotechnology: performance criteria for microbiological safety cabinets.</a:t>
            </a:r>
            <a:endParaRPr lang="en-US" sz="7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75A0CD4-2033-C770-8245-5A8BEE08AF87}"/>
              </a:ext>
            </a:extLst>
          </p:cNvPr>
          <p:cNvSpPr txBox="1"/>
          <p:nvPr/>
        </p:nvSpPr>
        <p:spPr>
          <a:xfrm>
            <a:off x="220088" y="1170528"/>
            <a:ext cx="8571577" cy="24622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Pre </a:t>
            </a:r>
            <a:r>
              <a:rPr lang="en-US" sz="1400" dirty="0" err="1"/>
              <a:t>svake</a:t>
            </a:r>
            <a:r>
              <a:rPr lang="en-US" sz="1400" dirty="0"/>
              <a:t> </a:t>
            </a:r>
            <a:r>
              <a:rPr lang="en-US" sz="1400" dirty="0" err="1"/>
              <a:t>radne</a:t>
            </a:r>
            <a:r>
              <a:rPr lang="en-US" sz="1400" dirty="0"/>
              <a:t> </a:t>
            </a:r>
            <a:r>
              <a:rPr lang="en-US" sz="1400" dirty="0" err="1"/>
              <a:t>sesije</a:t>
            </a:r>
            <a:r>
              <a:rPr lang="en-US" sz="1400" dirty="0"/>
              <a:t> </a:t>
            </a:r>
            <a:r>
              <a:rPr lang="en-US" sz="1400" dirty="0" err="1"/>
              <a:t>i</a:t>
            </a:r>
            <a:r>
              <a:rPr lang="en-US" sz="1400" dirty="0"/>
              <a:t> </a:t>
            </a:r>
            <a:r>
              <a:rPr lang="en-US" sz="1400" dirty="0" err="1"/>
              <a:t>nakon</a:t>
            </a:r>
            <a:r>
              <a:rPr lang="en-US" sz="1400" dirty="0"/>
              <a:t> </a:t>
            </a:r>
            <a:r>
              <a:rPr lang="sr-Latn-RS" sz="1400" dirty="0"/>
              <a:t>oblačenja lične zaštitne opreme</a:t>
            </a:r>
            <a:r>
              <a:rPr lang="en-US" sz="1400" dirty="0"/>
              <a:t>, </a:t>
            </a:r>
            <a:r>
              <a:rPr lang="sr-Latn-RS" sz="1400" dirty="0"/>
              <a:t>komoru</a:t>
            </a:r>
            <a:r>
              <a:rPr lang="en-US" sz="1400" dirty="0"/>
              <a:t> </a:t>
            </a:r>
            <a:r>
              <a:rPr lang="en-US" sz="1400" dirty="0" err="1"/>
              <a:t>treba</a:t>
            </a:r>
            <a:r>
              <a:rPr lang="en-US" sz="1400" dirty="0"/>
              <a:t> </a:t>
            </a:r>
            <a:r>
              <a:rPr lang="en-US" sz="1400" dirty="0" err="1"/>
              <a:t>očistiti</a:t>
            </a:r>
            <a:r>
              <a:rPr lang="en-US" sz="1400" dirty="0"/>
              <a:t> </a:t>
            </a:r>
            <a:r>
              <a:rPr lang="sr-Latn-RS" sz="1400" dirty="0"/>
              <a:t>70%-tnim </a:t>
            </a:r>
            <a:r>
              <a:rPr lang="en-US" sz="1400" dirty="0" err="1"/>
              <a:t>alkohol</a:t>
            </a:r>
            <a:r>
              <a:rPr lang="sr-Latn-RS" sz="1400" dirty="0"/>
              <a:t>om</a:t>
            </a:r>
            <a:r>
              <a:rPr lang="en-US" sz="1400" dirty="0"/>
              <a:t>. </a:t>
            </a:r>
            <a:endParaRPr lang="sr-Latn-RS" sz="1400" dirty="0"/>
          </a:p>
          <a:p>
            <a:r>
              <a:rPr lang="en-US" sz="1400" dirty="0"/>
              <a:t>Za </a:t>
            </a:r>
            <a:r>
              <a:rPr lang="sr-Latn-RS" sz="1400" dirty="0"/>
              <a:t>komoru</a:t>
            </a:r>
            <a:r>
              <a:rPr lang="en-US" sz="1400" dirty="0"/>
              <a:t> koji </a:t>
            </a:r>
            <a:r>
              <a:rPr lang="en-US" sz="1400" dirty="0" err="1"/>
              <a:t>radi</a:t>
            </a:r>
            <a:r>
              <a:rPr lang="en-US" sz="1400" dirty="0"/>
              <a:t> 24 </a:t>
            </a:r>
            <a:r>
              <a:rPr lang="en-US" sz="1400" dirty="0" err="1"/>
              <a:t>sata</a:t>
            </a:r>
            <a:r>
              <a:rPr lang="en-US" sz="1400" dirty="0"/>
              <a:t>, </a:t>
            </a:r>
            <a:r>
              <a:rPr lang="en-US" sz="1400" dirty="0" err="1"/>
              <a:t>preporučuje</a:t>
            </a:r>
            <a:r>
              <a:rPr lang="en-US" sz="1400" dirty="0"/>
              <a:t> se </a:t>
            </a:r>
            <a:r>
              <a:rPr lang="en-US" sz="1400" dirty="0" err="1"/>
              <a:t>čišćenje</a:t>
            </a:r>
            <a:r>
              <a:rPr lang="en-US" sz="1400" dirty="0"/>
              <a:t> 2do 3 puta </a:t>
            </a:r>
            <a:r>
              <a:rPr lang="en-US" sz="1400" dirty="0" err="1"/>
              <a:t>dnevno</a:t>
            </a:r>
            <a:r>
              <a:rPr lang="en-US" sz="1400" dirty="0"/>
              <a:t>. </a:t>
            </a:r>
            <a:endParaRPr lang="sr-Latn-RS" sz="1400" dirty="0"/>
          </a:p>
          <a:p>
            <a:r>
              <a:rPr lang="en-US" sz="1400" dirty="0" err="1"/>
              <a:t>Dezinfekcija</a:t>
            </a:r>
            <a:r>
              <a:rPr lang="en-US" sz="1400" dirty="0"/>
              <a:t> </a:t>
            </a:r>
            <a:r>
              <a:rPr lang="en-US" sz="1400" dirty="0" err="1"/>
              <a:t>treba</a:t>
            </a:r>
            <a:r>
              <a:rPr lang="en-US" sz="1400" dirty="0"/>
              <a:t> da </a:t>
            </a:r>
            <a:r>
              <a:rPr lang="en-US" sz="1400" dirty="0" err="1"/>
              <a:t>obuhvati</a:t>
            </a:r>
            <a:r>
              <a:rPr lang="en-US" sz="1400" dirty="0"/>
              <a:t> </a:t>
            </a:r>
            <a:r>
              <a:rPr lang="en-US" sz="1400" dirty="0" err="1"/>
              <a:t>sve</a:t>
            </a:r>
            <a:r>
              <a:rPr lang="en-US" sz="1400" dirty="0"/>
              <a:t> </a:t>
            </a:r>
            <a:r>
              <a:rPr lang="en-US" sz="1400" dirty="0" err="1"/>
              <a:t>površine</a:t>
            </a:r>
            <a:r>
              <a:rPr lang="en-US" sz="1400" dirty="0"/>
              <a:t> </a:t>
            </a:r>
            <a:r>
              <a:rPr lang="en-US" sz="1400" dirty="0" err="1"/>
              <a:t>komore</a:t>
            </a:r>
            <a:r>
              <a:rPr lang="en-US" sz="1400" dirty="0"/>
              <a:t> </a:t>
            </a:r>
            <a:r>
              <a:rPr lang="en-US" sz="1400" dirty="0" err="1"/>
              <a:t>i</a:t>
            </a:r>
            <a:r>
              <a:rPr lang="en-US" sz="1400" dirty="0"/>
              <a:t> </a:t>
            </a:r>
            <a:r>
              <a:rPr lang="en-US" sz="1400" dirty="0" err="1"/>
              <a:t>treba</a:t>
            </a:r>
            <a:r>
              <a:rPr lang="en-US" sz="1400" dirty="0"/>
              <a:t> da se </a:t>
            </a:r>
            <a:r>
              <a:rPr lang="en-US" sz="1400" dirty="0" err="1"/>
              <a:t>izvodi</a:t>
            </a:r>
            <a:r>
              <a:rPr lang="en-US" sz="1400" dirty="0"/>
              <a:t> </a:t>
            </a:r>
            <a:r>
              <a:rPr lang="en-US" sz="1400" dirty="0" err="1"/>
              <a:t>odozgo</a:t>
            </a:r>
            <a:r>
              <a:rPr lang="en-US" sz="1400" dirty="0"/>
              <a:t> </a:t>
            </a:r>
            <a:r>
              <a:rPr lang="en-US" sz="1400" dirty="0" err="1"/>
              <a:t>nadole</a:t>
            </a:r>
            <a:r>
              <a:rPr lang="sr-Latn-RS" sz="1400" dirty="0"/>
              <a:t> </a:t>
            </a:r>
            <a:r>
              <a:rPr lang="en-US" sz="1400" dirty="0"/>
              <a:t>(u </a:t>
            </a:r>
            <a:r>
              <a:rPr lang="en-US" sz="1400" dirty="0" err="1"/>
              <a:t>smeru</a:t>
            </a:r>
            <a:r>
              <a:rPr lang="en-US" sz="1400" dirty="0"/>
              <a:t> </a:t>
            </a:r>
            <a:r>
              <a:rPr lang="en-US" sz="1400" dirty="0" err="1"/>
              <a:t>protoka</a:t>
            </a:r>
            <a:r>
              <a:rPr lang="en-US" sz="1400" dirty="0"/>
              <a:t> </a:t>
            </a:r>
            <a:r>
              <a:rPr lang="en-US" sz="1400" dirty="0" err="1"/>
              <a:t>vazduha</a:t>
            </a:r>
            <a:r>
              <a:rPr lang="en-US" sz="1400" dirty="0"/>
              <a:t>) </a:t>
            </a:r>
            <a:endParaRPr lang="sr-Latn-RS" sz="1400" dirty="0"/>
          </a:p>
          <a:p>
            <a:r>
              <a:rPr lang="en-US" sz="1400" dirty="0" err="1"/>
              <a:t>počevši</a:t>
            </a:r>
            <a:r>
              <a:rPr lang="en-US" sz="1400" dirty="0"/>
              <a:t> od </a:t>
            </a:r>
            <a:r>
              <a:rPr lang="en-US" sz="1400" dirty="0" err="1"/>
              <a:t>zadnjeg</a:t>
            </a:r>
            <a:r>
              <a:rPr lang="en-US" sz="1400" dirty="0"/>
              <a:t> </a:t>
            </a:r>
            <a:r>
              <a:rPr lang="en-US" sz="1400" dirty="0" err="1"/>
              <a:t>zida</a:t>
            </a:r>
            <a:r>
              <a:rPr lang="en-US" sz="1400" dirty="0"/>
              <a:t> u </a:t>
            </a:r>
            <a:r>
              <a:rPr lang="en-US" sz="1400" dirty="0" err="1"/>
              <a:t>paralelnim</a:t>
            </a:r>
            <a:r>
              <a:rPr lang="en-US" sz="1400" dirty="0"/>
              <a:t> </a:t>
            </a:r>
            <a:r>
              <a:rPr lang="sr-Latn-RS" sz="1400" dirty="0"/>
              <a:t>potezima</a:t>
            </a:r>
            <a:r>
              <a:rPr lang="en-US" sz="1400" dirty="0"/>
              <a:t>. </a:t>
            </a:r>
            <a:r>
              <a:rPr lang="en-US" sz="1400" dirty="0" err="1"/>
              <a:t>Radna</a:t>
            </a:r>
            <a:r>
              <a:rPr lang="en-US" sz="1400" dirty="0"/>
              <a:t> </a:t>
            </a:r>
            <a:r>
              <a:rPr lang="en-US" sz="1400" dirty="0" err="1"/>
              <a:t>površina</a:t>
            </a:r>
            <a:r>
              <a:rPr lang="en-US" sz="1400" dirty="0"/>
              <a:t> je </a:t>
            </a:r>
            <a:r>
              <a:rPr lang="en-US" sz="1400" dirty="0" err="1"/>
              <a:t>poslednji</a:t>
            </a:r>
            <a:r>
              <a:rPr lang="sr-Latn-RS" sz="1400" dirty="0"/>
              <a:t> </a:t>
            </a:r>
            <a:r>
              <a:rPr lang="en-US" sz="1400" dirty="0"/>
              <a:t>deo koji se </a:t>
            </a:r>
            <a:r>
              <a:rPr lang="en-US" sz="1400" dirty="0" err="1"/>
              <a:t>dezinfikuje</a:t>
            </a:r>
            <a:r>
              <a:rPr lang="en-US" sz="1400" dirty="0"/>
              <a:t>. </a:t>
            </a:r>
            <a:endParaRPr lang="sr-Latn-RS" sz="1400" dirty="0"/>
          </a:p>
          <a:p>
            <a:r>
              <a:rPr lang="en-US" sz="1400" dirty="0" err="1"/>
              <a:t>Nakon</a:t>
            </a:r>
            <a:r>
              <a:rPr lang="en-US" sz="1400" dirty="0"/>
              <a:t> </a:t>
            </a:r>
            <a:r>
              <a:rPr lang="en-US" sz="1400" dirty="0" err="1"/>
              <a:t>dezinfekcije</a:t>
            </a:r>
            <a:r>
              <a:rPr lang="en-US" sz="1400" dirty="0"/>
              <a:t>, </a:t>
            </a:r>
            <a:r>
              <a:rPr lang="en-US" sz="1400" dirty="0" err="1"/>
              <a:t>sačekajte</a:t>
            </a:r>
            <a:r>
              <a:rPr lang="en-US" sz="1400" dirty="0"/>
              <a:t> 5 </a:t>
            </a:r>
            <a:r>
              <a:rPr lang="en-US" sz="1400" dirty="0" err="1"/>
              <a:t>minuta</a:t>
            </a:r>
            <a:r>
              <a:rPr lang="en-US" sz="1400" dirty="0"/>
              <a:t>. Sav </a:t>
            </a:r>
            <a:r>
              <a:rPr lang="en-US" sz="1400" dirty="0" err="1"/>
              <a:t>materijal</a:t>
            </a:r>
            <a:r>
              <a:rPr lang="en-US" sz="1400" dirty="0"/>
              <a:t> </a:t>
            </a:r>
            <a:r>
              <a:rPr lang="en-US" sz="1400" dirty="0" err="1"/>
              <a:t>stavljen</a:t>
            </a:r>
            <a:r>
              <a:rPr lang="en-US" sz="1400" dirty="0"/>
              <a:t> </a:t>
            </a:r>
            <a:r>
              <a:rPr lang="en-US" sz="1400" dirty="0" err="1"/>
              <a:t>unutar</a:t>
            </a:r>
            <a:r>
              <a:rPr lang="en-US" sz="1400" dirty="0"/>
              <a:t> </a:t>
            </a:r>
            <a:r>
              <a:rPr lang="sr-Latn-RS" sz="1400" dirty="0"/>
              <a:t>komore </a:t>
            </a:r>
            <a:r>
              <a:rPr lang="en-US" sz="1400" dirty="0" err="1"/>
              <a:t>treba</a:t>
            </a:r>
            <a:r>
              <a:rPr lang="en-US" sz="1400" dirty="0"/>
              <a:t> </a:t>
            </a:r>
            <a:r>
              <a:rPr lang="en-US" sz="1400" dirty="0" err="1"/>
              <a:t>poprskati</a:t>
            </a:r>
            <a:r>
              <a:rPr lang="sr-Latn-RS" sz="1400" dirty="0"/>
              <a:t> 70%-tnim </a:t>
            </a:r>
            <a:r>
              <a:rPr lang="en-US" sz="1400" dirty="0" err="1"/>
              <a:t>alkoholom</a:t>
            </a:r>
            <a:r>
              <a:rPr lang="en-US" sz="1400" dirty="0"/>
              <a:t>.</a:t>
            </a:r>
            <a:endParaRPr lang="sr-Latn-RS" sz="1400" dirty="0"/>
          </a:p>
          <a:p>
            <a:endParaRPr lang="sr-Latn-RS" sz="1400" dirty="0"/>
          </a:p>
          <a:p>
            <a:r>
              <a:rPr lang="en-US" sz="1400" dirty="0" err="1"/>
              <a:t>Takođe</a:t>
            </a:r>
            <a:r>
              <a:rPr lang="en-US" sz="1400" dirty="0"/>
              <a:t> je </a:t>
            </a:r>
            <a:r>
              <a:rPr lang="en-US" sz="1400" dirty="0" err="1"/>
              <a:t>važno</a:t>
            </a:r>
            <a:r>
              <a:rPr lang="en-US" sz="1400" dirty="0"/>
              <a:t> </a:t>
            </a:r>
            <a:r>
              <a:rPr lang="en-US" sz="1400" dirty="0" err="1"/>
              <a:t>istaći</a:t>
            </a:r>
            <a:r>
              <a:rPr lang="en-US" sz="1400" dirty="0"/>
              <a:t> da </a:t>
            </a:r>
            <a:r>
              <a:rPr lang="en-US" sz="1400" dirty="0" err="1"/>
              <a:t>dekontaminaciju</a:t>
            </a:r>
            <a:r>
              <a:rPr lang="en-US" sz="1400" dirty="0"/>
              <a:t> </a:t>
            </a:r>
            <a:r>
              <a:rPr lang="en-US" sz="1400" dirty="0" err="1"/>
              <a:t>treba</a:t>
            </a:r>
            <a:r>
              <a:rPr lang="en-US" sz="1400" dirty="0"/>
              <a:t> </a:t>
            </a:r>
            <a:r>
              <a:rPr lang="en-US" sz="1400" dirty="0" err="1"/>
              <a:t>sprovoditi</a:t>
            </a:r>
            <a:r>
              <a:rPr lang="sr-Latn-RS" sz="1400" dirty="0"/>
              <a:t>:</a:t>
            </a:r>
            <a:r>
              <a:rPr lang="en-US" sz="1400" dirty="0"/>
              <a:t> </a:t>
            </a:r>
            <a:r>
              <a:rPr lang="en-US" sz="1400" dirty="0" err="1"/>
              <a:t>kad</a:t>
            </a:r>
            <a:r>
              <a:rPr lang="en-US" sz="1400" dirty="0"/>
              <a:t> god se </a:t>
            </a:r>
            <a:r>
              <a:rPr lang="en-US" sz="1400" dirty="0" err="1"/>
              <a:t>rukuje</a:t>
            </a:r>
            <a:r>
              <a:rPr lang="en-US" sz="1400" dirty="0"/>
              <a:t> </a:t>
            </a:r>
            <a:r>
              <a:rPr lang="en-US" sz="1400" dirty="0" err="1"/>
              <a:t>lekovima</a:t>
            </a:r>
            <a:r>
              <a:rPr lang="en-US" sz="1400" dirty="0"/>
              <a:t> </a:t>
            </a:r>
            <a:r>
              <a:rPr lang="en-US" sz="1400" dirty="0" err="1"/>
              <a:t>različite</a:t>
            </a:r>
            <a:r>
              <a:rPr lang="sr-Latn-RS" sz="1400" dirty="0"/>
              <a:t> </a:t>
            </a:r>
            <a:r>
              <a:rPr lang="en-US" sz="1400" dirty="0" err="1"/>
              <a:t>prirode</a:t>
            </a:r>
            <a:r>
              <a:rPr lang="en-US" sz="1400" dirty="0"/>
              <a:t> </a:t>
            </a:r>
            <a:r>
              <a:rPr lang="en-US" sz="1400" dirty="0" err="1"/>
              <a:t>kako</a:t>
            </a:r>
            <a:r>
              <a:rPr lang="en-US" sz="1400" dirty="0"/>
              <a:t> bi se </a:t>
            </a:r>
            <a:endParaRPr lang="sr-Latn-RS" sz="1400" dirty="0"/>
          </a:p>
          <a:p>
            <a:r>
              <a:rPr lang="en-US" sz="1400" dirty="0" err="1"/>
              <a:t>izbegla</a:t>
            </a:r>
            <a:r>
              <a:rPr lang="en-US" sz="1400" dirty="0"/>
              <a:t> </a:t>
            </a:r>
            <a:r>
              <a:rPr lang="en-US" sz="1400" dirty="0" err="1"/>
              <a:t>unakrsna</a:t>
            </a:r>
            <a:r>
              <a:rPr lang="en-US" sz="1400" dirty="0"/>
              <a:t> </a:t>
            </a:r>
            <a:r>
              <a:rPr lang="en-US" sz="1400" dirty="0" err="1"/>
              <a:t>kontaminacija</a:t>
            </a:r>
            <a:r>
              <a:rPr lang="en-US" sz="1400" dirty="0"/>
              <a:t>; </a:t>
            </a:r>
            <a:r>
              <a:rPr lang="en-US" sz="1400" dirty="0" err="1"/>
              <a:t>na</a:t>
            </a:r>
            <a:r>
              <a:rPr lang="en-US" sz="1400" dirty="0"/>
              <a:t> </a:t>
            </a:r>
            <a:r>
              <a:rPr lang="en-US" sz="1400" dirty="0" err="1"/>
              <a:t>kraju</a:t>
            </a:r>
            <a:r>
              <a:rPr lang="en-US" sz="1400" dirty="0"/>
              <a:t> </a:t>
            </a:r>
            <a:r>
              <a:rPr lang="en-US" sz="1400" dirty="0" err="1"/>
              <a:t>radnog</a:t>
            </a:r>
            <a:r>
              <a:rPr lang="en-US" sz="1400" dirty="0"/>
              <a:t> dana; </a:t>
            </a:r>
            <a:r>
              <a:rPr lang="en-US" sz="1400" dirty="0" err="1"/>
              <a:t>i</a:t>
            </a:r>
            <a:r>
              <a:rPr lang="en-US" sz="1400" dirty="0"/>
              <a:t> </a:t>
            </a:r>
            <a:r>
              <a:rPr lang="en-US" sz="1400" dirty="0" err="1"/>
              <a:t>tokom</a:t>
            </a:r>
            <a:r>
              <a:rPr lang="en-US" sz="1400" dirty="0"/>
              <a:t> </a:t>
            </a:r>
            <a:r>
              <a:rPr lang="en-US" sz="1400" dirty="0" err="1"/>
              <a:t>održavanja</a:t>
            </a:r>
            <a:r>
              <a:rPr lang="en-US" sz="1400" dirty="0"/>
              <a:t>.</a:t>
            </a:r>
          </a:p>
          <a:p>
            <a:endParaRPr lang="sr-Latn-RS" sz="1400" dirty="0"/>
          </a:p>
          <a:p>
            <a:r>
              <a:rPr lang="en-US" sz="1400" dirty="0" err="1"/>
              <a:t>Međutim</a:t>
            </a:r>
            <a:r>
              <a:rPr lang="en-US" sz="1400" dirty="0"/>
              <a:t>, </a:t>
            </a:r>
            <a:r>
              <a:rPr lang="en-US" sz="1400" dirty="0" err="1"/>
              <a:t>dublje</a:t>
            </a:r>
            <a:r>
              <a:rPr lang="en-US" sz="1400" dirty="0"/>
              <a:t> </a:t>
            </a:r>
            <a:r>
              <a:rPr lang="en-US" sz="1400" dirty="0" err="1"/>
              <a:t>čišćenje</a:t>
            </a:r>
            <a:r>
              <a:rPr lang="en-US" sz="1400" dirty="0"/>
              <a:t> VLFC-a (</a:t>
            </a:r>
            <a:r>
              <a:rPr lang="en-US" sz="1400" dirty="0" err="1"/>
              <a:t>uklanjanje</a:t>
            </a:r>
            <a:r>
              <a:rPr lang="en-US" sz="1400" dirty="0"/>
              <a:t> </a:t>
            </a:r>
            <a:r>
              <a:rPr lang="en-US" sz="1400" dirty="0" err="1"/>
              <a:t>površinske</a:t>
            </a:r>
            <a:r>
              <a:rPr lang="en-US" sz="1400" dirty="0"/>
              <a:t> </a:t>
            </a:r>
            <a:r>
              <a:rPr lang="en-US" sz="1400" dirty="0" err="1"/>
              <a:t>rešetke</a:t>
            </a:r>
            <a:r>
              <a:rPr lang="en-US" sz="1400" dirty="0"/>
              <a:t> </a:t>
            </a:r>
            <a:r>
              <a:rPr lang="en-US" sz="1400" dirty="0" err="1"/>
              <a:t>ili</a:t>
            </a:r>
            <a:r>
              <a:rPr lang="en-US" sz="1400" dirty="0"/>
              <a:t> </a:t>
            </a:r>
            <a:r>
              <a:rPr lang="en-US" sz="1400" dirty="0" err="1"/>
              <a:t>donje</a:t>
            </a:r>
            <a:r>
              <a:rPr lang="en-US" sz="1400" dirty="0"/>
              <a:t> </a:t>
            </a:r>
            <a:r>
              <a:rPr lang="en-US" sz="1400" dirty="0" err="1"/>
              <a:t>radne</a:t>
            </a:r>
            <a:r>
              <a:rPr lang="en-US" sz="1400" dirty="0"/>
              <a:t> </a:t>
            </a:r>
            <a:r>
              <a:rPr lang="en-US" sz="1400" dirty="0" err="1"/>
              <a:t>ploče</a:t>
            </a:r>
            <a:r>
              <a:rPr lang="en-US" sz="1400" dirty="0"/>
              <a:t>) </a:t>
            </a:r>
            <a:r>
              <a:rPr lang="en-US" sz="1400" dirty="0" err="1"/>
              <a:t>treba</a:t>
            </a:r>
            <a:r>
              <a:rPr lang="en-US" sz="1400" dirty="0"/>
              <a:t> </a:t>
            </a:r>
            <a:r>
              <a:rPr lang="en-US" sz="1400" dirty="0" err="1"/>
              <a:t>obaviti</a:t>
            </a:r>
            <a:r>
              <a:rPr lang="en-US" sz="1400" dirty="0"/>
              <a:t> </a:t>
            </a:r>
            <a:r>
              <a:rPr lang="en-US" sz="1400" dirty="0" err="1"/>
              <a:t>jednom</a:t>
            </a:r>
            <a:endParaRPr lang="en-US" sz="1400" dirty="0"/>
          </a:p>
          <a:p>
            <a:r>
              <a:rPr lang="en-US" sz="1400" dirty="0" err="1"/>
              <a:t>nedeljno</a:t>
            </a:r>
            <a:r>
              <a:rPr lang="en-US" sz="1400" dirty="0"/>
              <a:t>. </a:t>
            </a:r>
            <a:r>
              <a:rPr lang="en-US" sz="1400" dirty="0" err="1"/>
              <a:t>Ovaj</a:t>
            </a:r>
            <a:r>
              <a:rPr lang="en-US" sz="1400" dirty="0"/>
              <a:t> </a:t>
            </a:r>
            <a:r>
              <a:rPr lang="en-US" sz="1400" dirty="0" err="1"/>
              <a:t>postupak</a:t>
            </a:r>
            <a:r>
              <a:rPr lang="en-US" sz="1400" dirty="0"/>
              <a:t> </a:t>
            </a:r>
            <a:r>
              <a:rPr lang="en-US" sz="1400" dirty="0" err="1"/>
              <a:t>treba</a:t>
            </a:r>
            <a:r>
              <a:rPr lang="en-US" sz="1400" dirty="0"/>
              <a:t> </a:t>
            </a:r>
            <a:r>
              <a:rPr lang="en-US" sz="1400" dirty="0" err="1"/>
              <a:t>sprovesti</a:t>
            </a:r>
            <a:r>
              <a:rPr lang="en-US" sz="1400" dirty="0"/>
              <a:t> </a:t>
            </a:r>
            <a:r>
              <a:rPr lang="en-US" sz="1400" dirty="0" err="1"/>
              <a:t>i</a:t>
            </a:r>
            <a:r>
              <a:rPr lang="en-US" sz="1400" dirty="0"/>
              <a:t> </a:t>
            </a:r>
            <a:r>
              <a:rPr lang="en-US" sz="1400" dirty="0" err="1"/>
              <a:t>kad</a:t>
            </a:r>
            <a:r>
              <a:rPr lang="en-US" sz="1400" dirty="0"/>
              <a:t> god </a:t>
            </a:r>
            <a:r>
              <a:rPr lang="en-US" sz="1400" dirty="0" err="1"/>
              <a:t>dođe</a:t>
            </a:r>
            <a:r>
              <a:rPr lang="en-US" sz="1400" dirty="0"/>
              <a:t> do </a:t>
            </a:r>
            <a:r>
              <a:rPr lang="en-US" sz="1400" dirty="0" err="1"/>
              <a:t>kontaminacije</a:t>
            </a:r>
            <a:r>
              <a:rPr lang="en-US" sz="1400" dirty="0"/>
              <a:t> </a:t>
            </a:r>
            <a:r>
              <a:rPr lang="en-US" sz="1400" dirty="0" err="1"/>
              <a:t>ili</a:t>
            </a:r>
            <a:r>
              <a:rPr lang="en-US" sz="1400" dirty="0"/>
              <a:t> </a:t>
            </a:r>
            <a:r>
              <a:rPr lang="en-US" sz="1400" dirty="0" err="1"/>
              <a:t>kada</a:t>
            </a:r>
            <a:r>
              <a:rPr lang="en-US" sz="1400" dirty="0"/>
              <a:t> se </a:t>
            </a:r>
            <a:r>
              <a:rPr lang="en-US" sz="1400" dirty="0" err="1"/>
              <a:t>primet</a:t>
            </a:r>
            <a:r>
              <a:rPr lang="sr-Latn-RS" sz="1400" dirty="0"/>
              <a:t>i</a:t>
            </a:r>
            <a:r>
              <a:rPr lang="en-US" sz="1400" dirty="0"/>
              <a:t> </a:t>
            </a:r>
            <a:r>
              <a:rPr lang="en-US" sz="1400" dirty="0" err="1"/>
              <a:t>vec</a:t>
            </a:r>
            <a:r>
              <a:rPr lang="en-US" sz="1400" dirty="0"/>
              <a:t>́</a:t>
            </a:r>
            <a:r>
              <a:rPr lang="sr-Latn-RS" sz="1400" dirty="0"/>
              <a:t>a</a:t>
            </a:r>
            <a:r>
              <a:rPr lang="en-US" sz="1400" dirty="0"/>
              <a:t> </a:t>
            </a:r>
            <a:r>
              <a:rPr lang="sr-Latn-RS" sz="1400" dirty="0"/>
              <a:t>zaprljanost.</a:t>
            </a:r>
            <a:endParaRPr lang="en-US" sz="1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FEE4167-254D-F95A-5F63-7723802CDD9F}"/>
              </a:ext>
            </a:extLst>
          </p:cNvPr>
          <p:cNvSpPr txBox="1"/>
          <p:nvPr/>
        </p:nvSpPr>
        <p:spPr>
          <a:xfrm>
            <a:off x="347730" y="402465"/>
            <a:ext cx="30315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dirty="0"/>
              <a:t>Održavanje laminarne komore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0D06E1D-6902-7A16-2F25-820DED468665}"/>
              </a:ext>
            </a:extLst>
          </p:cNvPr>
          <p:cNvSpPr txBox="1"/>
          <p:nvPr/>
        </p:nvSpPr>
        <p:spPr>
          <a:xfrm>
            <a:off x="1810629" y="4629955"/>
            <a:ext cx="6510115" cy="40011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000" dirty="0"/>
              <a:t>Gonçalves A, de Oliveira RA, Fernandes PO. Protective Equipment Applicable to a Centralized Cytostatic Preparation Unit. </a:t>
            </a:r>
            <a:endParaRPr lang="sr-Latn-RS" sz="1000" dirty="0"/>
          </a:p>
          <a:p>
            <a:r>
              <a:rPr lang="en-US" sz="1000" dirty="0"/>
              <a:t>Procedia Computer Science. 2022;196:663-72.</a:t>
            </a:r>
          </a:p>
        </p:txBody>
      </p:sp>
    </p:spTree>
    <p:extLst>
      <p:ext uri="{BB962C8B-B14F-4D97-AF65-F5344CB8AC3E}">
        <p14:creationId xmlns:p14="http://schemas.microsoft.com/office/powerpoint/2010/main" val="33850817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79383B7-9F86-BB48-5AD5-A5535E1B31AF}"/>
              </a:ext>
            </a:extLst>
          </p:cNvPr>
          <p:cNvSpPr txBox="1"/>
          <p:nvPr/>
        </p:nvSpPr>
        <p:spPr>
          <a:xfrm>
            <a:off x="1155031" y="208184"/>
            <a:ext cx="4240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b="1" dirty="0"/>
              <a:t>T</a:t>
            </a:r>
            <a:r>
              <a:rPr lang="en-GB" b="1" dirty="0" err="1"/>
              <a:t>est</a:t>
            </a:r>
            <a:r>
              <a:rPr lang="en-GB" b="1" dirty="0"/>
              <a:t> </a:t>
            </a:r>
            <a:r>
              <a:rPr lang="en-GB" b="1" dirty="0" err="1"/>
              <a:t>punjenja</a:t>
            </a:r>
            <a:r>
              <a:rPr lang="en-GB" b="1" dirty="0"/>
              <a:t> </a:t>
            </a:r>
            <a:r>
              <a:rPr lang="en-GB" b="1" dirty="0" err="1"/>
              <a:t>medijumom</a:t>
            </a:r>
            <a:r>
              <a:rPr lang="en-GB" b="1" dirty="0"/>
              <a:t> (Media Fill Test)</a:t>
            </a:r>
            <a:endParaRPr lang="en-US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9CFBA56-6815-1E0B-D89C-EB9A20FFDB3B}"/>
              </a:ext>
            </a:extLst>
          </p:cNvPr>
          <p:cNvSpPr txBox="1"/>
          <p:nvPr/>
        </p:nvSpPr>
        <p:spPr>
          <a:xfrm>
            <a:off x="255069" y="697242"/>
            <a:ext cx="875417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Test </a:t>
            </a:r>
            <a:r>
              <a:rPr lang="en-US" sz="1400" dirty="0" err="1"/>
              <a:t>punjenja</a:t>
            </a:r>
            <a:r>
              <a:rPr lang="en-US" sz="1400" dirty="0"/>
              <a:t> </a:t>
            </a:r>
            <a:r>
              <a:rPr lang="en-US" sz="1400" dirty="0" err="1"/>
              <a:t>medijumom</a:t>
            </a:r>
            <a:r>
              <a:rPr lang="en-US" sz="1400" dirty="0"/>
              <a:t> (</a:t>
            </a:r>
            <a:r>
              <a:rPr lang="en-US" sz="1400" dirty="0" err="1"/>
              <a:t>ili</a:t>
            </a:r>
            <a:r>
              <a:rPr lang="en-US" sz="1400" dirty="0"/>
              <a:t> </a:t>
            </a:r>
            <a:r>
              <a:rPr lang="en-US" sz="1400" dirty="0" err="1"/>
              <a:t>simulacija</a:t>
            </a:r>
            <a:r>
              <a:rPr lang="en-US" sz="1400" dirty="0"/>
              <a:t> </a:t>
            </a:r>
            <a:r>
              <a:rPr lang="en-US" sz="1400" dirty="0" err="1"/>
              <a:t>aseptičnog</a:t>
            </a:r>
            <a:r>
              <a:rPr lang="en-US" sz="1400" dirty="0"/>
              <a:t> </a:t>
            </a:r>
            <a:r>
              <a:rPr lang="en-US" sz="1400" dirty="0" err="1"/>
              <a:t>procesa</a:t>
            </a:r>
            <a:r>
              <a:rPr lang="en-US" sz="1400" dirty="0"/>
              <a:t> - APS) </a:t>
            </a:r>
            <a:r>
              <a:rPr lang="en-US" sz="1400" dirty="0" err="1"/>
              <a:t>potvrđuje</a:t>
            </a:r>
            <a:r>
              <a:rPr lang="en-US" sz="1400" dirty="0"/>
              <a:t> </a:t>
            </a:r>
            <a:r>
              <a:rPr lang="en-US" sz="1400" dirty="0" err="1"/>
              <a:t>ispravnost</a:t>
            </a:r>
            <a:r>
              <a:rPr lang="en-US" sz="1400" dirty="0"/>
              <a:t> </a:t>
            </a:r>
            <a:r>
              <a:rPr lang="en-US" sz="1400" dirty="0" err="1"/>
              <a:t>procedura</a:t>
            </a:r>
            <a:r>
              <a:rPr lang="en-US" sz="1400" dirty="0"/>
              <a:t> </a:t>
            </a:r>
            <a:r>
              <a:rPr lang="en-US" sz="1400" dirty="0" err="1"/>
              <a:t>sterilne</a:t>
            </a:r>
            <a:r>
              <a:rPr lang="en-US" sz="1400" dirty="0"/>
              <a:t> </a:t>
            </a:r>
            <a:r>
              <a:rPr lang="en-US" sz="1400" dirty="0" err="1"/>
              <a:t>pripreme</a:t>
            </a:r>
            <a:r>
              <a:rPr lang="en-US" sz="1400" dirty="0"/>
              <a:t> </a:t>
            </a:r>
            <a:r>
              <a:rPr lang="en-US" sz="1400" dirty="0" err="1"/>
              <a:t>lekova</a:t>
            </a:r>
            <a:r>
              <a:rPr lang="en-US" sz="1400" dirty="0"/>
              <a:t>. </a:t>
            </a:r>
            <a:r>
              <a:rPr lang="en-US" sz="1400" dirty="0" err="1"/>
              <a:t>Tokom</a:t>
            </a:r>
            <a:r>
              <a:rPr lang="en-US" sz="1400" dirty="0"/>
              <a:t> </a:t>
            </a:r>
            <a:r>
              <a:rPr lang="en-US" sz="1400" dirty="0" err="1"/>
              <a:t>testa</a:t>
            </a:r>
            <a:r>
              <a:rPr lang="en-US" sz="1400" dirty="0"/>
              <a:t>, lek se </a:t>
            </a:r>
            <a:r>
              <a:rPr lang="en-US" sz="1400" dirty="0" err="1"/>
              <a:t>zamenjuje</a:t>
            </a:r>
            <a:r>
              <a:rPr lang="en-US" sz="1400" dirty="0"/>
              <a:t> </a:t>
            </a:r>
            <a:r>
              <a:rPr lang="en-US" sz="1400" dirty="0" err="1"/>
              <a:t>sterilnim</a:t>
            </a:r>
            <a:r>
              <a:rPr lang="en-US" sz="1400" dirty="0"/>
              <a:t> </a:t>
            </a:r>
            <a:r>
              <a:rPr lang="en-US" sz="1400" dirty="0" err="1"/>
              <a:t>hranljivim</a:t>
            </a:r>
            <a:r>
              <a:rPr lang="en-US" sz="1400" dirty="0"/>
              <a:t> </a:t>
            </a:r>
            <a:r>
              <a:rPr lang="sr-Latn-RS" sz="1400" dirty="0"/>
              <a:t> </a:t>
            </a:r>
            <a:r>
              <a:rPr lang="en-US" sz="1400" dirty="0" err="1"/>
              <a:t>medijumom</a:t>
            </a:r>
            <a:r>
              <a:rPr lang="en-US" sz="1400" dirty="0"/>
              <a:t> (</a:t>
            </a:r>
            <a:r>
              <a:rPr lang="en-US" sz="1400" dirty="0" err="1"/>
              <a:t>npr</a:t>
            </a:r>
            <a:r>
              <a:rPr lang="en-US" sz="1400" dirty="0"/>
              <a:t>. </a:t>
            </a:r>
            <a:r>
              <a:rPr lang="en-US" sz="1400" dirty="0" err="1"/>
              <a:t>triptikaza</a:t>
            </a:r>
            <a:r>
              <a:rPr lang="en-US" sz="1400" dirty="0"/>
              <a:t>-soja </a:t>
            </a:r>
            <a:r>
              <a:rPr lang="en-US" sz="1400" dirty="0" err="1"/>
              <a:t>bujon</a:t>
            </a:r>
            <a:r>
              <a:rPr lang="en-US" sz="1400" dirty="0"/>
              <a:t>) </a:t>
            </a:r>
            <a:r>
              <a:rPr lang="en-US" sz="1400" dirty="0" err="1"/>
              <a:t>radi</a:t>
            </a:r>
            <a:r>
              <a:rPr lang="en-US" sz="1400" dirty="0"/>
              <a:t> </a:t>
            </a:r>
            <a:r>
              <a:rPr lang="en-US" sz="1400" dirty="0" err="1"/>
              <a:t>otkrivanja</a:t>
            </a:r>
            <a:r>
              <a:rPr lang="en-US" sz="1400" dirty="0"/>
              <a:t> </a:t>
            </a:r>
            <a:r>
              <a:rPr lang="en-US" sz="1400" dirty="0" err="1"/>
              <a:t>rizika</a:t>
            </a:r>
            <a:r>
              <a:rPr lang="en-US" sz="1400" dirty="0"/>
              <a:t> od </a:t>
            </a:r>
            <a:r>
              <a:rPr lang="en-US" sz="1400" dirty="0" err="1"/>
              <a:t>kontaminacije</a:t>
            </a:r>
            <a:r>
              <a:rPr lang="en-US" sz="1400" dirty="0"/>
              <a:t>. </a:t>
            </a:r>
            <a:r>
              <a:rPr lang="en-US" sz="1400" dirty="0" err="1"/>
              <a:t>Proces</a:t>
            </a:r>
            <a:r>
              <a:rPr lang="en-US" sz="1400" dirty="0"/>
              <a:t> </a:t>
            </a:r>
            <a:r>
              <a:rPr lang="sr-Latn-RS" sz="1400" dirty="0"/>
              <a:t> </a:t>
            </a:r>
            <a:r>
              <a:rPr lang="en-US" sz="1400" dirty="0" err="1"/>
              <a:t>obuhvata</a:t>
            </a:r>
            <a:r>
              <a:rPr lang="en-US" sz="1400" dirty="0"/>
              <a:t> </a:t>
            </a:r>
            <a:r>
              <a:rPr lang="en-US" sz="1400" dirty="0" err="1"/>
              <a:t>pripremu</a:t>
            </a:r>
            <a:r>
              <a:rPr lang="en-US" sz="1400" dirty="0"/>
              <a:t> </a:t>
            </a:r>
            <a:r>
              <a:rPr lang="en-US" sz="1400" dirty="0" err="1"/>
              <a:t>komponenti</a:t>
            </a:r>
            <a:r>
              <a:rPr lang="en-US" sz="1400" dirty="0"/>
              <a:t>, </a:t>
            </a:r>
            <a:r>
              <a:rPr lang="en-US" sz="1400" dirty="0" err="1"/>
              <a:t>simulaciju</a:t>
            </a:r>
            <a:r>
              <a:rPr lang="en-US" sz="1400" dirty="0"/>
              <a:t> </a:t>
            </a:r>
            <a:r>
              <a:rPr lang="en-US" sz="1400" dirty="0" err="1"/>
              <a:t>svih</a:t>
            </a:r>
            <a:r>
              <a:rPr lang="en-US" sz="1400" dirty="0"/>
              <a:t> </a:t>
            </a:r>
            <a:r>
              <a:rPr lang="en-US" sz="1400" dirty="0" err="1"/>
              <a:t>aseptičnih</a:t>
            </a:r>
            <a:r>
              <a:rPr lang="en-US" sz="1400" dirty="0"/>
              <a:t> </a:t>
            </a:r>
            <a:r>
              <a:rPr lang="en-US" sz="1400" dirty="0" err="1"/>
              <a:t>intervencija</a:t>
            </a:r>
            <a:r>
              <a:rPr lang="en-US" sz="1400" dirty="0"/>
              <a:t>, </a:t>
            </a:r>
            <a:r>
              <a:rPr lang="en-US" sz="1400" dirty="0" err="1"/>
              <a:t>inkubaciju</a:t>
            </a:r>
            <a:r>
              <a:rPr lang="en-US" sz="1400" dirty="0"/>
              <a:t> </a:t>
            </a:r>
            <a:endParaRPr lang="sr-Latn-RS" sz="1400" dirty="0"/>
          </a:p>
          <a:p>
            <a:r>
              <a:rPr lang="en-US" sz="1400" dirty="0" err="1"/>
              <a:t>napunjenih</a:t>
            </a:r>
            <a:r>
              <a:rPr lang="en-US" sz="1400" dirty="0"/>
              <a:t> </a:t>
            </a:r>
            <a:r>
              <a:rPr lang="en-US" sz="1400" dirty="0" err="1"/>
              <a:t>kontejnera</a:t>
            </a:r>
            <a:r>
              <a:rPr lang="en-US" sz="1400" dirty="0"/>
              <a:t> (</a:t>
            </a:r>
            <a:r>
              <a:rPr lang="en-US" sz="1400" dirty="0" err="1"/>
              <a:t>obično</a:t>
            </a:r>
            <a:r>
              <a:rPr lang="en-US" sz="1400" dirty="0"/>
              <a:t> 14 dana) </a:t>
            </a:r>
            <a:r>
              <a:rPr lang="en-US" sz="1400" dirty="0" err="1"/>
              <a:t>i</a:t>
            </a:r>
            <a:r>
              <a:rPr lang="en-US" sz="1400" dirty="0"/>
              <a:t> </a:t>
            </a:r>
            <a:r>
              <a:rPr lang="en-US" sz="1400" dirty="0" err="1"/>
              <a:t>praćenje</a:t>
            </a:r>
            <a:r>
              <a:rPr lang="en-US" sz="1400" dirty="0"/>
              <a:t> </a:t>
            </a:r>
            <a:r>
              <a:rPr lang="en-US" sz="1400" dirty="0" err="1"/>
              <a:t>mikrobiološkog</a:t>
            </a:r>
            <a:r>
              <a:rPr lang="en-US" sz="1400" dirty="0"/>
              <a:t> rasta.</a:t>
            </a:r>
            <a:endParaRPr lang="sr-Latn-RS" sz="1400" dirty="0"/>
          </a:p>
          <a:p>
            <a:endParaRPr lang="sr-Latn-RS" sz="1400" dirty="0"/>
          </a:p>
          <a:p>
            <a:pPr marL="342900" indent="-342900">
              <a:buAutoNum type="arabicPeriod"/>
            </a:pPr>
            <a:r>
              <a:rPr lang="en-US" sz="1400" b="1" dirty="0" err="1"/>
              <a:t>Priprema</a:t>
            </a:r>
            <a:r>
              <a:rPr lang="en-US" sz="1400" b="1" dirty="0"/>
              <a:t> </a:t>
            </a:r>
            <a:r>
              <a:rPr lang="en-US" sz="1400" b="1" dirty="0" err="1"/>
              <a:t>i</a:t>
            </a:r>
            <a:r>
              <a:rPr lang="en-US" sz="1400" b="1" dirty="0"/>
              <a:t> </a:t>
            </a:r>
            <a:r>
              <a:rPr lang="en-US" sz="1400" b="1" dirty="0" err="1"/>
              <a:t>postavljanje</a:t>
            </a:r>
            <a:r>
              <a:rPr lang="sr-Latn-RS" sz="1400" dirty="0"/>
              <a:t>: </a:t>
            </a:r>
            <a:r>
              <a:rPr lang="en-US" sz="1400" dirty="0" err="1"/>
              <a:t>Sakupite</a:t>
            </a:r>
            <a:r>
              <a:rPr lang="en-US" sz="1400" dirty="0"/>
              <a:t> sav </a:t>
            </a:r>
            <a:r>
              <a:rPr lang="en-US" sz="1400" dirty="0" err="1"/>
              <a:t>materijal</a:t>
            </a:r>
            <a:r>
              <a:rPr lang="en-US" sz="1400" dirty="0"/>
              <a:t>, </a:t>
            </a:r>
            <a:r>
              <a:rPr lang="en-US" sz="1400" dirty="0" err="1"/>
              <a:t>uključujući</a:t>
            </a:r>
            <a:r>
              <a:rPr lang="en-US" sz="1400" dirty="0"/>
              <a:t> </a:t>
            </a:r>
            <a:r>
              <a:rPr lang="en-US" sz="1400" dirty="0" err="1"/>
              <a:t>sterilan</a:t>
            </a:r>
            <a:r>
              <a:rPr lang="en-US" sz="1400" dirty="0"/>
              <a:t> </a:t>
            </a:r>
            <a:r>
              <a:rPr lang="en-US" sz="1400" dirty="0" err="1"/>
              <a:t>hranljivi</a:t>
            </a:r>
            <a:r>
              <a:rPr lang="en-US" sz="1400" dirty="0"/>
              <a:t> </a:t>
            </a:r>
            <a:r>
              <a:rPr lang="en-US" sz="1400" dirty="0" err="1"/>
              <a:t>medijum</a:t>
            </a:r>
            <a:r>
              <a:rPr lang="en-US" sz="1400" dirty="0"/>
              <a:t> </a:t>
            </a:r>
            <a:r>
              <a:rPr lang="sr-Latn-RS" sz="1400" dirty="0"/>
              <a:t> </a:t>
            </a:r>
            <a:r>
              <a:rPr lang="en-US" sz="1400" dirty="0"/>
              <a:t>(TSB) </a:t>
            </a:r>
            <a:r>
              <a:rPr lang="en-US" sz="1400" dirty="0" err="1"/>
              <a:t>i</a:t>
            </a:r>
            <a:r>
              <a:rPr lang="en-US" sz="1400" dirty="0"/>
              <a:t> </a:t>
            </a:r>
            <a:r>
              <a:rPr lang="en-US" sz="1400" dirty="0" err="1"/>
              <a:t>sterilne</a:t>
            </a:r>
            <a:r>
              <a:rPr lang="en-US" sz="1400" dirty="0"/>
              <a:t> </a:t>
            </a:r>
            <a:r>
              <a:rPr lang="en-US" sz="1400" dirty="0" err="1"/>
              <a:t>kontejnere</a:t>
            </a:r>
            <a:r>
              <a:rPr lang="en-US" sz="1400" dirty="0"/>
              <a:t> (</a:t>
            </a:r>
            <a:r>
              <a:rPr lang="en-US" sz="1400" dirty="0" err="1"/>
              <a:t>bočice</a:t>
            </a:r>
            <a:r>
              <a:rPr lang="en-US" sz="1400" dirty="0"/>
              <a:t>, </a:t>
            </a:r>
            <a:r>
              <a:rPr lang="en-US" sz="1400" dirty="0" err="1"/>
              <a:t>kese</a:t>
            </a:r>
            <a:r>
              <a:rPr lang="en-US" sz="1400" dirty="0"/>
              <a:t>).</a:t>
            </a:r>
            <a:r>
              <a:rPr lang="sr-Latn-RS" sz="1400" dirty="0"/>
              <a:t> </a:t>
            </a:r>
            <a:r>
              <a:rPr lang="en-US" sz="1400" dirty="0" err="1"/>
              <a:t>Osigurajte</a:t>
            </a:r>
            <a:r>
              <a:rPr lang="en-US" sz="1400" dirty="0"/>
              <a:t> da je </a:t>
            </a:r>
            <a:r>
              <a:rPr lang="en-US" sz="1400" dirty="0" err="1"/>
              <a:t>sva</a:t>
            </a:r>
            <a:r>
              <a:rPr lang="en-US" sz="1400" dirty="0"/>
              <a:t> </a:t>
            </a:r>
            <a:r>
              <a:rPr lang="en-US" sz="1400" dirty="0" err="1"/>
              <a:t>oprema</a:t>
            </a:r>
            <a:r>
              <a:rPr lang="en-US" sz="1400" dirty="0"/>
              <a:t> </a:t>
            </a:r>
            <a:r>
              <a:rPr lang="en-US" sz="1400" dirty="0" err="1"/>
              <a:t>sterilisana</a:t>
            </a:r>
            <a:r>
              <a:rPr lang="sr-Latn-RS" sz="1400" dirty="0"/>
              <a:t>. </a:t>
            </a:r>
            <a:r>
              <a:rPr lang="en-US" sz="1400" dirty="0" err="1"/>
              <a:t>Sprovedite</a:t>
            </a:r>
            <a:r>
              <a:rPr lang="en-US" sz="1400" dirty="0"/>
              <a:t> </a:t>
            </a:r>
            <a:r>
              <a:rPr lang="en-US" sz="1400" dirty="0" err="1"/>
              <a:t>detaljnu</a:t>
            </a:r>
            <a:r>
              <a:rPr lang="en-US" sz="1400" dirty="0"/>
              <a:t> </a:t>
            </a:r>
            <a:r>
              <a:rPr lang="en-US" sz="1400" dirty="0" err="1"/>
              <a:t>higijenu</a:t>
            </a:r>
            <a:r>
              <a:rPr lang="en-US" sz="1400" dirty="0"/>
              <a:t> </a:t>
            </a:r>
            <a:r>
              <a:rPr lang="en-US" sz="1400" dirty="0" err="1"/>
              <a:t>ruku</a:t>
            </a:r>
            <a:r>
              <a:rPr lang="en-US" sz="1400" dirty="0"/>
              <a:t> </a:t>
            </a:r>
            <a:r>
              <a:rPr lang="en-US" sz="1400" dirty="0" err="1"/>
              <a:t>i</a:t>
            </a:r>
            <a:r>
              <a:rPr lang="en-US" sz="1400" dirty="0"/>
              <a:t> </a:t>
            </a:r>
            <a:r>
              <a:rPr lang="sr-Latn-RS" sz="1400" dirty="0"/>
              <a:t> </a:t>
            </a:r>
            <a:r>
              <a:rPr lang="en-US" sz="1400" dirty="0" err="1"/>
              <a:t>obucite</a:t>
            </a:r>
            <a:r>
              <a:rPr lang="en-US" sz="1400" dirty="0"/>
              <a:t> </a:t>
            </a:r>
            <a:r>
              <a:rPr lang="en-US" sz="1400" dirty="0" err="1"/>
              <a:t>sterilnu</a:t>
            </a:r>
            <a:r>
              <a:rPr lang="en-US" sz="1400" dirty="0"/>
              <a:t> </a:t>
            </a:r>
            <a:r>
              <a:rPr lang="en-US" sz="1400" dirty="0" err="1"/>
              <a:t>radnu</a:t>
            </a:r>
            <a:r>
              <a:rPr lang="en-US" sz="1400" dirty="0"/>
              <a:t> </a:t>
            </a:r>
            <a:r>
              <a:rPr lang="en-US" sz="1400" dirty="0" err="1"/>
              <a:t>odeću</a:t>
            </a:r>
            <a:r>
              <a:rPr lang="en-US" sz="1400" dirty="0"/>
              <a:t>.</a:t>
            </a:r>
            <a:endParaRPr lang="sr-Latn-RS" sz="1400" dirty="0"/>
          </a:p>
          <a:p>
            <a:r>
              <a:rPr lang="en-US" sz="1400" b="1" dirty="0"/>
              <a:t>2. </a:t>
            </a:r>
            <a:r>
              <a:rPr lang="sr-Latn-RS" sz="1400" b="1" dirty="0"/>
              <a:t>    </a:t>
            </a:r>
            <a:r>
              <a:rPr lang="en-US" sz="1400" b="1" dirty="0" err="1"/>
              <a:t>Simulacija</a:t>
            </a:r>
            <a:r>
              <a:rPr lang="en-US" sz="1400" b="1" dirty="0"/>
              <a:t> </a:t>
            </a:r>
            <a:r>
              <a:rPr lang="en-US" sz="1400" b="1" dirty="0" err="1"/>
              <a:t>procesa</a:t>
            </a:r>
            <a:r>
              <a:rPr lang="en-US" sz="1400" b="1" dirty="0"/>
              <a:t> ("</a:t>
            </a:r>
            <a:r>
              <a:rPr lang="en-US" sz="1400" b="1" dirty="0" err="1"/>
              <a:t>Punjenje</a:t>
            </a:r>
            <a:r>
              <a:rPr lang="en-US" sz="1400" b="1" dirty="0"/>
              <a:t>")</a:t>
            </a:r>
            <a:r>
              <a:rPr lang="sr-Latn-RS" sz="1400" dirty="0"/>
              <a:t>: </a:t>
            </a:r>
            <a:r>
              <a:rPr lang="en-US" sz="1400" dirty="0" err="1"/>
              <a:t>Izvedite</a:t>
            </a:r>
            <a:r>
              <a:rPr lang="en-US" sz="1400" dirty="0"/>
              <a:t> </a:t>
            </a:r>
            <a:r>
              <a:rPr lang="en-US" sz="1400" dirty="0" err="1"/>
              <a:t>standardnu</a:t>
            </a:r>
            <a:r>
              <a:rPr lang="en-US" sz="1400" dirty="0"/>
              <a:t> </a:t>
            </a:r>
            <a:r>
              <a:rPr lang="en-US" sz="1400" dirty="0" err="1"/>
              <a:t>proceduru</a:t>
            </a:r>
            <a:r>
              <a:rPr lang="en-US" sz="1400" dirty="0"/>
              <a:t> </a:t>
            </a:r>
            <a:r>
              <a:rPr lang="en-US" sz="1400" dirty="0" err="1"/>
              <a:t>pripreme</a:t>
            </a:r>
            <a:r>
              <a:rPr lang="en-US" sz="1400" dirty="0"/>
              <a:t> </a:t>
            </a:r>
            <a:r>
              <a:rPr lang="en-US" sz="1400" dirty="0" err="1"/>
              <a:t>koristeći</a:t>
            </a:r>
            <a:r>
              <a:rPr lang="en-US" sz="1400" dirty="0"/>
              <a:t> </a:t>
            </a:r>
            <a:r>
              <a:rPr lang="en-US" sz="1400" dirty="0" err="1"/>
              <a:t>hranljivi</a:t>
            </a:r>
            <a:r>
              <a:rPr lang="en-US" sz="1400" dirty="0"/>
              <a:t> </a:t>
            </a:r>
            <a:r>
              <a:rPr lang="en-US" sz="1400" dirty="0" err="1"/>
              <a:t>medijum</a:t>
            </a:r>
            <a:r>
              <a:rPr lang="en-US" sz="1400" dirty="0"/>
              <a:t> </a:t>
            </a:r>
            <a:r>
              <a:rPr lang="en-US" sz="1400" dirty="0" err="1"/>
              <a:t>umesto</a:t>
            </a:r>
            <a:r>
              <a:rPr lang="en-US" sz="1400" dirty="0"/>
              <a:t> </a:t>
            </a:r>
            <a:r>
              <a:rPr lang="sr-Latn-RS" sz="1400" dirty="0"/>
              <a:t> </a:t>
            </a:r>
            <a:r>
              <a:rPr lang="en-US" sz="1400" dirty="0" err="1"/>
              <a:t>stvarnog</a:t>
            </a:r>
            <a:r>
              <a:rPr lang="en-US" sz="1400" dirty="0"/>
              <a:t> </a:t>
            </a:r>
            <a:r>
              <a:rPr lang="en-US" sz="1400" dirty="0" err="1"/>
              <a:t>proizvoda</a:t>
            </a:r>
            <a:r>
              <a:rPr lang="en-US" sz="1400" dirty="0"/>
              <a:t>.</a:t>
            </a:r>
            <a:r>
              <a:rPr lang="sr-Latn-RS" sz="1400" dirty="0"/>
              <a:t> </a:t>
            </a:r>
            <a:r>
              <a:rPr lang="en-US" sz="1400" dirty="0" err="1"/>
              <a:t>Uključite</a:t>
            </a:r>
            <a:r>
              <a:rPr lang="en-US" sz="1400" dirty="0"/>
              <a:t> "</a:t>
            </a:r>
            <a:r>
              <a:rPr lang="en-US" sz="1400" dirty="0" err="1"/>
              <a:t>najgori</a:t>
            </a:r>
            <a:r>
              <a:rPr lang="en-US" sz="1400" dirty="0"/>
              <a:t> </a:t>
            </a:r>
            <a:r>
              <a:rPr lang="en-US" sz="1400" dirty="0" err="1"/>
              <a:t>mogući</a:t>
            </a:r>
            <a:r>
              <a:rPr lang="en-US" sz="1400" dirty="0"/>
              <a:t> </a:t>
            </a:r>
            <a:r>
              <a:rPr lang="en-US" sz="1400" dirty="0" err="1"/>
              <a:t>scenarij</a:t>
            </a:r>
            <a:r>
              <a:rPr lang="en-US" sz="1400" dirty="0"/>
              <a:t>": </a:t>
            </a:r>
            <a:r>
              <a:rPr lang="en-US" sz="1400" dirty="0" err="1"/>
              <a:t>Simulirajte</a:t>
            </a:r>
            <a:r>
              <a:rPr lang="en-US" sz="1400" dirty="0"/>
              <a:t> </a:t>
            </a:r>
            <a:r>
              <a:rPr lang="en-US" sz="1400" dirty="0" err="1"/>
              <a:t>složene</a:t>
            </a:r>
            <a:r>
              <a:rPr lang="en-US" sz="1400" dirty="0"/>
              <a:t> </a:t>
            </a:r>
            <a:r>
              <a:rPr lang="en-US" sz="1400" dirty="0" err="1"/>
              <a:t>manevre</a:t>
            </a:r>
            <a:r>
              <a:rPr lang="en-US" sz="1400" dirty="0"/>
              <a:t>, </a:t>
            </a:r>
            <a:r>
              <a:rPr lang="sr-Latn-RS" sz="1400" dirty="0"/>
              <a:t> </a:t>
            </a:r>
            <a:r>
              <a:rPr lang="en-US" sz="1400" dirty="0" err="1"/>
              <a:t>intervencije</a:t>
            </a:r>
            <a:r>
              <a:rPr lang="en-US" sz="1400" dirty="0"/>
              <a:t> </a:t>
            </a:r>
            <a:r>
              <a:rPr lang="en-US" sz="1400" dirty="0" err="1"/>
              <a:t>osoblja</a:t>
            </a:r>
            <a:r>
              <a:rPr lang="en-US" sz="1400" dirty="0"/>
              <a:t> (</a:t>
            </a:r>
            <a:r>
              <a:rPr lang="en-US" sz="1400" dirty="0" err="1"/>
              <a:t>npr</a:t>
            </a:r>
            <a:r>
              <a:rPr lang="en-US" sz="1400" dirty="0"/>
              <a:t>. </a:t>
            </a:r>
            <a:r>
              <a:rPr lang="en-US" sz="1400" dirty="0" err="1"/>
              <a:t>pauze</a:t>
            </a:r>
            <a:r>
              <a:rPr lang="en-US" sz="1400" dirty="0"/>
              <a:t> </a:t>
            </a:r>
            <a:r>
              <a:rPr lang="en-US" sz="1400" dirty="0" err="1"/>
              <a:t>operatera</a:t>
            </a:r>
            <a:r>
              <a:rPr lang="en-US" sz="1400" dirty="0"/>
              <a:t>, </a:t>
            </a:r>
            <a:r>
              <a:rPr lang="en-US" sz="1400" dirty="0" err="1"/>
              <a:t>podešavanje</a:t>
            </a:r>
            <a:r>
              <a:rPr lang="en-US" sz="1400" dirty="0"/>
              <a:t> </a:t>
            </a:r>
            <a:r>
              <a:rPr lang="en-US" sz="1400" dirty="0" err="1"/>
              <a:t>opreme</a:t>
            </a:r>
            <a:r>
              <a:rPr lang="en-US" sz="1400" dirty="0"/>
              <a:t>)</a:t>
            </a:r>
            <a:r>
              <a:rPr lang="sr-Latn-RS" sz="1400" dirty="0"/>
              <a:t> </a:t>
            </a:r>
            <a:r>
              <a:rPr lang="en-US" sz="1400" dirty="0" err="1"/>
              <a:t>i</a:t>
            </a:r>
            <a:r>
              <a:rPr lang="en-US" sz="1400" dirty="0"/>
              <a:t> </a:t>
            </a:r>
            <a:r>
              <a:rPr lang="en-US" sz="1400" dirty="0" err="1"/>
              <a:t>maksimalna</a:t>
            </a:r>
            <a:r>
              <a:rPr lang="en-US" sz="1400" dirty="0"/>
              <a:t> </a:t>
            </a:r>
            <a:r>
              <a:rPr lang="en-US" sz="1400" dirty="0" err="1"/>
              <a:t>vremena</a:t>
            </a:r>
            <a:r>
              <a:rPr lang="en-US" sz="1400" dirty="0"/>
              <a:t> </a:t>
            </a:r>
            <a:r>
              <a:rPr lang="en-US" sz="1400" dirty="0" err="1"/>
              <a:t>čekanja</a:t>
            </a:r>
            <a:r>
              <a:rPr lang="en-US" sz="1400" dirty="0"/>
              <a:t>.</a:t>
            </a:r>
            <a:r>
              <a:rPr lang="sr-Latn-RS" sz="1400" dirty="0"/>
              <a:t> </a:t>
            </a:r>
            <a:r>
              <a:rPr lang="en-US" sz="1400" dirty="0" err="1"/>
              <a:t>Simulirajte</a:t>
            </a:r>
            <a:r>
              <a:rPr lang="en-US" sz="1400" dirty="0"/>
              <a:t> </a:t>
            </a:r>
            <a:r>
              <a:rPr lang="en-US" sz="1400" dirty="0" err="1"/>
              <a:t>celu</a:t>
            </a:r>
            <a:r>
              <a:rPr lang="en-US" sz="1400" dirty="0"/>
              <a:t> </a:t>
            </a:r>
            <a:r>
              <a:rPr lang="en-US" sz="1400" dirty="0" err="1"/>
              <a:t>radnu</a:t>
            </a:r>
            <a:r>
              <a:rPr lang="en-US" sz="1400" dirty="0"/>
              <a:t> </a:t>
            </a:r>
            <a:r>
              <a:rPr lang="en-US" sz="1400" dirty="0" err="1"/>
              <a:t>smenu</a:t>
            </a:r>
            <a:r>
              <a:rPr lang="en-US" sz="1400" dirty="0"/>
              <a:t>, </a:t>
            </a:r>
            <a:r>
              <a:rPr lang="en-US" sz="1400" dirty="0" err="1"/>
              <a:t>pokrivajući</a:t>
            </a:r>
            <a:r>
              <a:rPr lang="en-US" sz="1400" dirty="0"/>
              <a:t> </a:t>
            </a:r>
            <a:r>
              <a:rPr lang="en-US" sz="1400" dirty="0" err="1"/>
              <a:t>sve</a:t>
            </a:r>
            <a:r>
              <a:rPr lang="en-US" sz="1400" dirty="0"/>
              <a:t> </a:t>
            </a:r>
            <a:r>
              <a:rPr lang="en-US" sz="1400" dirty="0" err="1"/>
              <a:t>korake</a:t>
            </a:r>
            <a:r>
              <a:rPr lang="en-US" sz="1400" dirty="0"/>
              <a:t> od </a:t>
            </a:r>
            <a:r>
              <a:rPr lang="en-US" sz="1400" dirty="0" err="1"/>
              <a:t>početka</a:t>
            </a:r>
            <a:r>
              <a:rPr lang="en-US" sz="1400" dirty="0"/>
              <a:t> do </a:t>
            </a:r>
            <a:r>
              <a:rPr lang="en-US" sz="1400" dirty="0" err="1"/>
              <a:t>kraja</a:t>
            </a:r>
            <a:r>
              <a:rPr lang="en-US" sz="1400" dirty="0"/>
              <a:t>.</a:t>
            </a:r>
            <a:endParaRPr lang="sr-Latn-RS" sz="1400" dirty="0"/>
          </a:p>
          <a:p>
            <a:r>
              <a:rPr lang="en-US" sz="1400" b="1" dirty="0"/>
              <a:t>3. </a:t>
            </a:r>
            <a:r>
              <a:rPr lang="sr-Latn-RS" sz="1400" b="1" dirty="0"/>
              <a:t>     </a:t>
            </a:r>
            <a:r>
              <a:rPr lang="en-US" sz="1400" b="1" dirty="0" err="1"/>
              <a:t>Inkubacija</a:t>
            </a:r>
            <a:r>
              <a:rPr lang="en-US" sz="1400" b="1" dirty="0"/>
              <a:t> </a:t>
            </a:r>
            <a:r>
              <a:rPr lang="en-US" sz="1400" b="1" dirty="0" err="1"/>
              <a:t>i</a:t>
            </a:r>
            <a:r>
              <a:rPr lang="en-US" sz="1400" b="1" dirty="0"/>
              <a:t> </a:t>
            </a:r>
            <a:r>
              <a:rPr lang="en-US" sz="1400" b="1" dirty="0" err="1"/>
              <a:t>praćenje</a:t>
            </a:r>
            <a:r>
              <a:rPr lang="sr-Latn-RS" sz="1400" b="1" dirty="0"/>
              <a:t>: </a:t>
            </a:r>
            <a:r>
              <a:rPr lang="en-US" sz="1400" dirty="0" err="1"/>
              <a:t>Inkubirajte</a:t>
            </a:r>
            <a:r>
              <a:rPr lang="en-US" sz="1400" dirty="0"/>
              <a:t> </a:t>
            </a:r>
            <a:r>
              <a:rPr lang="en-US" sz="1400" dirty="0" err="1"/>
              <a:t>napunjene</a:t>
            </a:r>
            <a:r>
              <a:rPr lang="en-US" sz="1400" dirty="0"/>
              <a:t> </a:t>
            </a:r>
            <a:r>
              <a:rPr lang="en-US" sz="1400" dirty="0" err="1"/>
              <a:t>jedinice</a:t>
            </a:r>
            <a:r>
              <a:rPr lang="en-US" sz="1400" dirty="0"/>
              <a:t> 14 dana </a:t>
            </a:r>
            <a:r>
              <a:rPr lang="en-US" sz="1400" dirty="0" err="1"/>
              <a:t>na</a:t>
            </a:r>
            <a:r>
              <a:rPr lang="en-US" sz="1400" dirty="0"/>
              <a:t> </a:t>
            </a:r>
            <a:r>
              <a:rPr lang="en-US" sz="1400" dirty="0" err="1"/>
              <a:t>dva</a:t>
            </a:r>
            <a:r>
              <a:rPr lang="en-US" sz="1400" dirty="0"/>
              <a:t> </a:t>
            </a:r>
            <a:r>
              <a:rPr lang="en-US" sz="1400" dirty="0" err="1"/>
              <a:t>temperaturna</a:t>
            </a:r>
            <a:r>
              <a:rPr lang="en-US" sz="1400" dirty="0"/>
              <a:t> </a:t>
            </a:r>
            <a:r>
              <a:rPr lang="en-US" sz="1400" dirty="0" err="1"/>
              <a:t>opsega</a:t>
            </a:r>
            <a:r>
              <a:rPr lang="en-US" sz="1400" dirty="0"/>
              <a:t>: od 20°C do 25°C </a:t>
            </a:r>
            <a:r>
              <a:rPr lang="en-US" sz="1400" dirty="0" err="1"/>
              <a:t>najmanje</a:t>
            </a:r>
            <a:r>
              <a:rPr lang="en-US" sz="1400" dirty="0"/>
              <a:t> 7 dana, a </a:t>
            </a:r>
            <a:r>
              <a:rPr lang="en-US" sz="1400" dirty="0" err="1"/>
              <a:t>zatim</a:t>
            </a:r>
            <a:r>
              <a:rPr lang="en-US" sz="1400" dirty="0"/>
              <a:t> od 30°C to 35°C </a:t>
            </a:r>
            <a:r>
              <a:rPr lang="en-US" sz="1400" dirty="0" err="1"/>
              <a:t>još</a:t>
            </a:r>
            <a:r>
              <a:rPr lang="en-US" sz="1400" dirty="0"/>
              <a:t> 7 dana.</a:t>
            </a:r>
            <a:r>
              <a:rPr lang="sr-Latn-RS" sz="1400" dirty="0"/>
              <a:t> </a:t>
            </a:r>
            <a:r>
              <a:rPr lang="en-US" sz="1400" dirty="0" err="1"/>
              <a:t>Pregledajte</a:t>
            </a:r>
            <a:r>
              <a:rPr lang="en-US" sz="1400" dirty="0"/>
              <a:t> </a:t>
            </a:r>
            <a:r>
              <a:rPr lang="en-US" sz="1400" dirty="0" err="1"/>
              <a:t>uzorke</a:t>
            </a:r>
            <a:r>
              <a:rPr lang="en-US" sz="1400" dirty="0"/>
              <a:t> </a:t>
            </a:r>
            <a:r>
              <a:rPr lang="en-US" sz="1400" dirty="0" err="1"/>
              <a:t>na</a:t>
            </a:r>
            <a:r>
              <a:rPr lang="en-US" sz="1400" dirty="0"/>
              <a:t> </a:t>
            </a:r>
            <a:r>
              <a:rPr lang="en-US" sz="1400" dirty="0" err="1"/>
              <a:t>zamućenje</a:t>
            </a:r>
            <a:r>
              <a:rPr lang="en-US" sz="1400" dirty="0"/>
              <a:t> (</a:t>
            </a:r>
            <a:r>
              <a:rPr lang="en-US" sz="1400" dirty="0" err="1"/>
              <a:t>mikrobiološki</a:t>
            </a:r>
            <a:r>
              <a:rPr lang="en-US" sz="1400" dirty="0"/>
              <a:t> </a:t>
            </a:r>
            <a:r>
              <a:rPr lang="en-US" sz="1400" dirty="0" err="1"/>
              <a:t>rast</a:t>
            </a:r>
            <a:r>
              <a:rPr lang="en-US" sz="1400" dirty="0"/>
              <a:t>) u </a:t>
            </a:r>
            <a:r>
              <a:rPr lang="en-US" sz="1400" dirty="0" err="1"/>
              <a:t>određenim</a:t>
            </a:r>
            <a:r>
              <a:rPr lang="en-US" sz="1400" dirty="0"/>
              <a:t> </a:t>
            </a:r>
            <a:r>
              <a:rPr lang="sr-Latn-RS" sz="1400" dirty="0"/>
              <a:t> </a:t>
            </a:r>
            <a:r>
              <a:rPr lang="en-US" sz="1400" dirty="0" err="1"/>
              <a:t>intervalima</a:t>
            </a:r>
            <a:r>
              <a:rPr lang="en-US" sz="1400" dirty="0"/>
              <a:t> (</a:t>
            </a:r>
            <a:r>
              <a:rPr lang="en-US" sz="1400" dirty="0" err="1"/>
              <a:t>npr</a:t>
            </a:r>
            <a:r>
              <a:rPr lang="en-US" sz="1400" dirty="0"/>
              <a:t>. </a:t>
            </a:r>
            <a:r>
              <a:rPr lang="sr-Latn-RS" sz="1400" dirty="0"/>
              <a:t>posle</a:t>
            </a:r>
            <a:r>
              <a:rPr lang="en-US" sz="1400" dirty="0"/>
              <a:t> 24h, 72h, 7 dana, 14 dana).</a:t>
            </a:r>
            <a:endParaRPr lang="sr-Latn-RS" sz="1400" dirty="0"/>
          </a:p>
          <a:p>
            <a:r>
              <a:rPr lang="en-US" sz="1400" b="1" dirty="0"/>
              <a:t>4. </a:t>
            </a:r>
            <a:r>
              <a:rPr lang="sr-Latn-RS" sz="1400" b="1" dirty="0"/>
              <a:t>     </a:t>
            </a:r>
            <a:r>
              <a:rPr lang="en-US" sz="1400" b="1" dirty="0" err="1"/>
              <a:t>Dokumentacija</a:t>
            </a:r>
            <a:r>
              <a:rPr lang="en-US" sz="1400" b="1" dirty="0"/>
              <a:t> </a:t>
            </a:r>
            <a:r>
              <a:rPr lang="en-US" sz="1400" b="1" dirty="0" err="1"/>
              <a:t>i</a:t>
            </a:r>
            <a:r>
              <a:rPr lang="en-US" sz="1400" b="1" dirty="0"/>
              <a:t> </a:t>
            </a:r>
            <a:r>
              <a:rPr lang="en-US" sz="1400" b="1" dirty="0" err="1"/>
              <a:t>pregled</a:t>
            </a:r>
            <a:r>
              <a:rPr lang="sr-Latn-RS" sz="1400" dirty="0"/>
              <a:t>: </a:t>
            </a:r>
            <a:r>
              <a:rPr lang="en-US" sz="1400" dirty="0" err="1"/>
              <a:t>Dokumentujte</a:t>
            </a:r>
            <a:r>
              <a:rPr lang="en-US" sz="1400" dirty="0"/>
              <a:t> </a:t>
            </a:r>
            <a:r>
              <a:rPr lang="en-US" sz="1400" dirty="0" err="1"/>
              <a:t>ceo</a:t>
            </a:r>
            <a:r>
              <a:rPr lang="en-US" sz="1400" dirty="0"/>
              <a:t> </a:t>
            </a:r>
            <a:r>
              <a:rPr lang="en-US" sz="1400" dirty="0" err="1"/>
              <a:t>proces</a:t>
            </a:r>
            <a:r>
              <a:rPr lang="en-US" sz="1400" dirty="0"/>
              <a:t>, </a:t>
            </a:r>
            <a:r>
              <a:rPr lang="en-US" sz="1400" dirty="0" err="1"/>
              <a:t>uključujući</a:t>
            </a:r>
            <a:r>
              <a:rPr lang="en-US" sz="1400" dirty="0"/>
              <a:t> </a:t>
            </a:r>
            <a:r>
              <a:rPr lang="en-US" sz="1400" dirty="0" err="1"/>
              <a:t>broj</a:t>
            </a:r>
            <a:r>
              <a:rPr lang="en-US" sz="1400" dirty="0"/>
              <a:t> </a:t>
            </a:r>
            <a:r>
              <a:rPr lang="en-US" sz="1400" dirty="0" err="1"/>
              <a:t>jedinica</a:t>
            </a:r>
            <a:r>
              <a:rPr lang="en-US" sz="1400" dirty="0"/>
              <a:t>, </a:t>
            </a:r>
            <a:r>
              <a:rPr lang="en-US" sz="1400" dirty="0" err="1"/>
              <a:t>intervencije</a:t>
            </a:r>
            <a:r>
              <a:rPr lang="en-US" sz="1400" dirty="0"/>
              <a:t> </a:t>
            </a:r>
            <a:r>
              <a:rPr lang="en-US" sz="1400" dirty="0" err="1"/>
              <a:t>i</a:t>
            </a:r>
            <a:r>
              <a:rPr lang="en-US" sz="1400" dirty="0"/>
              <a:t> </a:t>
            </a:r>
            <a:r>
              <a:rPr lang="en-US" sz="1400" dirty="0" err="1"/>
              <a:t>angažovano</a:t>
            </a:r>
            <a:r>
              <a:rPr lang="en-US" sz="1400" dirty="0"/>
              <a:t> </a:t>
            </a:r>
            <a:r>
              <a:rPr lang="en-US" sz="1400" dirty="0" err="1"/>
              <a:t>osoblje</a:t>
            </a:r>
            <a:r>
              <a:rPr lang="en-US" sz="1400" dirty="0"/>
              <a:t>.</a:t>
            </a:r>
            <a:endParaRPr lang="sr-Latn-RS" sz="1400" dirty="0"/>
          </a:p>
          <a:p>
            <a:r>
              <a:rPr lang="sr-Latn-RS" sz="1400" dirty="0"/>
              <a:t>         </a:t>
            </a:r>
            <a:r>
              <a:rPr lang="en-US" sz="1400" dirty="0" err="1"/>
              <a:t>Ovlašćeni</a:t>
            </a:r>
            <a:r>
              <a:rPr lang="en-US" sz="1400" dirty="0"/>
              <a:t> </a:t>
            </a:r>
            <a:r>
              <a:rPr lang="en-US" sz="1400" dirty="0" err="1"/>
              <a:t>posmatrač</a:t>
            </a:r>
            <a:r>
              <a:rPr lang="en-US" sz="1400" dirty="0"/>
              <a:t> mora </a:t>
            </a:r>
            <a:r>
              <a:rPr lang="en-US" sz="1400" dirty="0" err="1"/>
              <a:t>pratiti</a:t>
            </a:r>
            <a:r>
              <a:rPr lang="en-US" sz="1400" dirty="0"/>
              <a:t> </a:t>
            </a:r>
            <a:r>
              <a:rPr lang="en-US" sz="1400" dirty="0" err="1"/>
              <a:t>i</a:t>
            </a:r>
            <a:r>
              <a:rPr lang="en-US" sz="1400" dirty="0"/>
              <a:t> </a:t>
            </a:r>
            <a:r>
              <a:rPr lang="en-US" sz="1400" dirty="0" err="1"/>
              <a:t>dokumentovati</a:t>
            </a:r>
            <a:r>
              <a:rPr lang="en-US" sz="1400" dirty="0"/>
              <a:t> </a:t>
            </a:r>
            <a:r>
              <a:rPr lang="en-US" sz="1400" dirty="0" err="1"/>
              <a:t>celu</a:t>
            </a:r>
            <a:r>
              <a:rPr lang="en-US" sz="1400" dirty="0"/>
              <a:t> </a:t>
            </a:r>
            <a:r>
              <a:rPr lang="en-US" sz="1400" dirty="0" err="1"/>
              <a:t>proceduru</a:t>
            </a:r>
            <a:r>
              <a:rPr lang="en-US" sz="1400" dirty="0"/>
              <a:t> </a:t>
            </a:r>
            <a:r>
              <a:rPr lang="en-US" sz="1400" dirty="0" err="1"/>
              <a:t>kako</a:t>
            </a:r>
            <a:r>
              <a:rPr lang="en-US" sz="1400" dirty="0"/>
              <a:t> bi </a:t>
            </a:r>
            <a:r>
              <a:rPr lang="en-US" sz="1400" dirty="0" err="1"/>
              <a:t>potvrdio</a:t>
            </a:r>
            <a:r>
              <a:rPr lang="en-US" sz="1400" dirty="0"/>
              <a:t> </a:t>
            </a:r>
            <a:r>
              <a:rPr lang="en-US" sz="1400" dirty="0" err="1"/>
              <a:t>usklađenost</a:t>
            </a:r>
            <a:r>
              <a:rPr lang="en-US" sz="1400" dirty="0"/>
              <a:t> </a:t>
            </a:r>
            <a:r>
              <a:rPr lang="sr-Latn-RS" sz="1400" dirty="0"/>
              <a:t> </a:t>
            </a:r>
            <a:r>
              <a:rPr lang="en-US" sz="1400" dirty="0" err="1"/>
              <a:t>sa</a:t>
            </a:r>
            <a:r>
              <a:rPr lang="en-US" sz="1400" dirty="0"/>
              <a:t> </a:t>
            </a:r>
            <a:r>
              <a:rPr lang="en-US" sz="1400" dirty="0" err="1"/>
              <a:t>aseptičnim</a:t>
            </a:r>
            <a:r>
              <a:rPr lang="en-US" sz="1400" dirty="0"/>
              <a:t> </a:t>
            </a:r>
            <a:r>
              <a:rPr lang="en-US" sz="1400" dirty="0" err="1"/>
              <a:t>tehnikama</a:t>
            </a:r>
            <a:r>
              <a:rPr lang="en-US" sz="1400" dirty="0"/>
              <a:t>.</a:t>
            </a:r>
            <a:r>
              <a:rPr lang="sr-Latn-RS" sz="1400" dirty="0"/>
              <a:t> </a:t>
            </a:r>
            <a:r>
              <a:rPr lang="en-US" sz="1400" dirty="0"/>
              <a:t>Ako </a:t>
            </a:r>
            <a:r>
              <a:rPr lang="en-US" sz="1400" dirty="0" err="1"/>
              <a:t>nema</a:t>
            </a:r>
            <a:r>
              <a:rPr lang="en-US" sz="1400" dirty="0"/>
              <a:t> rasta </a:t>
            </a:r>
            <a:r>
              <a:rPr lang="en-US" sz="1400" dirty="0" err="1"/>
              <a:t>mikroorganizama</a:t>
            </a:r>
            <a:r>
              <a:rPr lang="en-US" sz="1400" dirty="0"/>
              <a:t>, </a:t>
            </a:r>
            <a:r>
              <a:rPr lang="en-US" sz="1400" dirty="0" err="1"/>
              <a:t>simulacija</a:t>
            </a:r>
            <a:r>
              <a:rPr lang="en-US" sz="1400" dirty="0"/>
              <a:t> je </a:t>
            </a:r>
            <a:r>
              <a:rPr lang="en-US" sz="1400" dirty="0" err="1"/>
              <a:t>uspešna</a:t>
            </a:r>
            <a:r>
              <a:rPr lang="en-US" sz="1400" dirty="0"/>
              <a:t>, </a:t>
            </a:r>
            <a:r>
              <a:rPr lang="en-US" sz="1400" dirty="0" err="1"/>
              <a:t>što</a:t>
            </a:r>
            <a:r>
              <a:rPr lang="en-US" sz="1400" dirty="0"/>
              <a:t> </a:t>
            </a:r>
            <a:r>
              <a:rPr lang="en-US" sz="1400" dirty="0" err="1"/>
              <a:t>znači</a:t>
            </a:r>
            <a:r>
              <a:rPr lang="en-US" sz="1400" dirty="0"/>
              <a:t> da je </a:t>
            </a:r>
            <a:r>
              <a:rPr lang="en-US" sz="1400" dirty="0" err="1"/>
              <a:t>proces</a:t>
            </a:r>
            <a:r>
              <a:rPr lang="en-US" sz="1400" dirty="0"/>
              <a:t> </a:t>
            </a:r>
            <a:r>
              <a:rPr lang="en-US" sz="1400" dirty="0" err="1"/>
              <a:t>validiran</a:t>
            </a:r>
            <a:r>
              <a:rPr lang="en-US" sz="1400" dirty="0"/>
              <a:t> </a:t>
            </a:r>
            <a:r>
              <a:rPr lang="en-US" sz="1400" dirty="0" err="1"/>
              <a:t>i</a:t>
            </a:r>
            <a:r>
              <a:rPr lang="en-US" sz="1400" dirty="0"/>
              <a:t> </a:t>
            </a:r>
            <a:r>
              <a:rPr lang="en-US" sz="1400" dirty="0" err="1"/>
              <a:t>bezbedan</a:t>
            </a:r>
            <a:r>
              <a:rPr lang="en-US" sz="1400" dirty="0"/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5316F4-B6EA-ACAD-65C5-3BA99340F229}"/>
              </a:ext>
            </a:extLst>
          </p:cNvPr>
          <p:cNvSpPr txBox="1"/>
          <p:nvPr/>
        </p:nvSpPr>
        <p:spPr>
          <a:xfrm>
            <a:off x="741145" y="4719806"/>
            <a:ext cx="815319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sz="1600" b="1" dirty="0"/>
              <a:t>Ref. </a:t>
            </a:r>
            <a:r>
              <a:rPr lang="en-GB" sz="1600" b="1" dirty="0"/>
              <a:t>ISO 13408-1:2023 Aseptic processing of health care </a:t>
            </a:r>
            <a:r>
              <a:rPr lang="en-GB" sz="1600" b="1" dirty="0" err="1"/>
              <a:t>productsPart</a:t>
            </a:r>
            <a:r>
              <a:rPr lang="en-GB" sz="1600" b="1" dirty="0"/>
              <a:t> 1: General requirements</a:t>
            </a:r>
          </a:p>
        </p:txBody>
      </p:sp>
    </p:spTree>
    <p:extLst>
      <p:ext uri="{BB962C8B-B14F-4D97-AF65-F5344CB8AC3E}">
        <p14:creationId xmlns:p14="http://schemas.microsoft.com/office/powerpoint/2010/main" val="14971008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8AC704F-F143-352D-3D51-3B316F565C3E}"/>
              </a:ext>
            </a:extLst>
          </p:cNvPr>
          <p:cNvSpPr txBox="1"/>
          <p:nvPr/>
        </p:nvSpPr>
        <p:spPr>
          <a:xfrm>
            <a:off x="198489" y="297473"/>
            <a:ext cx="8491042" cy="4031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/>
              <a:t>Finger dab test </a:t>
            </a:r>
            <a:r>
              <a:rPr lang="en-US" sz="1200" dirty="0"/>
              <a:t>(</a:t>
            </a:r>
            <a:r>
              <a:rPr lang="en-US" sz="1200" dirty="0" err="1"/>
              <a:t>takođe</a:t>
            </a:r>
            <a:r>
              <a:rPr lang="en-US" sz="1200" dirty="0"/>
              <a:t> </a:t>
            </a:r>
            <a:r>
              <a:rPr lang="en-US" sz="1200" dirty="0" err="1"/>
              <a:t>poznat</a:t>
            </a:r>
            <a:r>
              <a:rPr lang="en-US" sz="1200" dirty="0"/>
              <a:t> </a:t>
            </a:r>
            <a:r>
              <a:rPr lang="en-US" sz="1200" dirty="0" err="1"/>
              <a:t>kao</a:t>
            </a:r>
            <a:r>
              <a:rPr lang="en-US" sz="1200" dirty="0"/>
              <a:t> glove fingertip sampling </a:t>
            </a:r>
            <a:r>
              <a:rPr lang="en-US" sz="1200" dirty="0" err="1"/>
              <a:t>ili</a:t>
            </a:r>
            <a:r>
              <a:rPr lang="en-US" sz="1200" dirty="0"/>
              <a:t> touch-contamination test) je </a:t>
            </a:r>
            <a:r>
              <a:rPr lang="en-US" sz="1200" dirty="0" err="1"/>
              <a:t>mikrobiološka</a:t>
            </a:r>
            <a:r>
              <a:rPr lang="en-US" sz="1200" dirty="0"/>
              <a:t> </a:t>
            </a:r>
            <a:r>
              <a:rPr lang="en-US" sz="1200" dirty="0" err="1"/>
              <a:t>metoda</a:t>
            </a:r>
            <a:r>
              <a:rPr lang="en-US" sz="1200" dirty="0"/>
              <a:t> </a:t>
            </a:r>
            <a:r>
              <a:rPr lang="en-US" sz="1200" dirty="0" err="1"/>
              <a:t>provere</a:t>
            </a:r>
            <a:r>
              <a:rPr lang="en-US" sz="1200" dirty="0"/>
              <a:t> </a:t>
            </a:r>
            <a:endParaRPr lang="sr-Latn-RS" sz="1200" dirty="0"/>
          </a:p>
          <a:p>
            <a:r>
              <a:rPr lang="en-US" sz="1200" dirty="0" err="1"/>
              <a:t>kojom</a:t>
            </a:r>
            <a:r>
              <a:rPr lang="en-US" sz="1200" dirty="0"/>
              <a:t> se </a:t>
            </a:r>
            <a:r>
              <a:rPr lang="en-US" sz="1200" dirty="0" err="1"/>
              <a:t>ocenjuje</a:t>
            </a:r>
            <a:r>
              <a:rPr lang="en-US" sz="1200" dirty="0"/>
              <a:t> </a:t>
            </a:r>
            <a:r>
              <a:rPr lang="en-US" sz="1200" dirty="0" err="1"/>
              <a:t>aseptična</a:t>
            </a:r>
            <a:r>
              <a:rPr lang="en-US" sz="1200" dirty="0"/>
              <a:t> </a:t>
            </a:r>
            <a:r>
              <a:rPr lang="en-US" sz="1200" dirty="0" err="1"/>
              <a:t>tehnika</a:t>
            </a:r>
            <a:r>
              <a:rPr lang="en-US" sz="1200" dirty="0"/>
              <a:t> </a:t>
            </a:r>
            <a:r>
              <a:rPr lang="en-US" sz="1200" dirty="0" err="1"/>
              <a:t>osoblja</a:t>
            </a:r>
            <a:r>
              <a:rPr lang="en-US" sz="1200" dirty="0"/>
              <a:t>. </a:t>
            </a:r>
            <a:r>
              <a:rPr lang="en-US" sz="1200" dirty="0" err="1"/>
              <a:t>Ovaj</a:t>
            </a:r>
            <a:r>
              <a:rPr lang="en-US" sz="1200" dirty="0"/>
              <a:t> test </a:t>
            </a:r>
            <a:r>
              <a:rPr lang="en-US" sz="1200" dirty="0" err="1"/>
              <a:t>potvrđuje</a:t>
            </a:r>
            <a:r>
              <a:rPr lang="en-US" sz="1200" dirty="0"/>
              <a:t> da </a:t>
            </a:r>
            <a:r>
              <a:rPr lang="en-US" sz="1200" dirty="0" err="1"/>
              <a:t>operater</a:t>
            </a:r>
            <a:r>
              <a:rPr lang="en-US" sz="1200" dirty="0"/>
              <a:t> </a:t>
            </a:r>
            <a:r>
              <a:rPr lang="en-US" sz="1200" dirty="0" err="1"/>
              <a:t>može</a:t>
            </a:r>
            <a:r>
              <a:rPr lang="en-US" sz="1200" dirty="0"/>
              <a:t> </a:t>
            </a:r>
            <a:r>
              <a:rPr lang="en-US" sz="1200" dirty="0" err="1"/>
              <a:t>pravilno</a:t>
            </a:r>
            <a:r>
              <a:rPr lang="en-US" sz="1200" dirty="0"/>
              <a:t> da </a:t>
            </a:r>
            <a:r>
              <a:rPr lang="en-US" sz="1200" dirty="0" err="1"/>
              <a:t>dezinfikuje</a:t>
            </a:r>
            <a:r>
              <a:rPr lang="en-US" sz="1200" dirty="0"/>
              <a:t> </a:t>
            </a:r>
            <a:r>
              <a:rPr lang="en-US" sz="1200" dirty="0" err="1"/>
              <a:t>ruke</a:t>
            </a:r>
            <a:r>
              <a:rPr lang="en-US" sz="1200" dirty="0"/>
              <a:t> </a:t>
            </a:r>
            <a:r>
              <a:rPr lang="en-US" sz="1200" dirty="0" err="1"/>
              <a:t>i</a:t>
            </a:r>
            <a:r>
              <a:rPr lang="en-US" sz="1200" dirty="0"/>
              <a:t> </a:t>
            </a:r>
            <a:r>
              <a:rPr lang="en-US" sz="1200" dirty="0" err="1"/>
              <a:t>navuče</a:t>
            </a:r>
            <a:r>
              <a:rPr lang="en-US" sz="1200" dirty="0"/>
              <a:t> </a:t>
            </a:r>
            <a:endParaRPr lang="sr-Latn-RS" sz="1200" dirty="0"/>
          </a:p>
          <a:p>
            <a:r>
              <a:rPr lang="en-US" sz="1200" dirty="0" err="1"/>
              <a:t>sterilne</a:t>
            </a:r>
            <a:r>
              <a:rPr lang="en-US" sz="1200" dirty="0"/>
              <a:t> </a:t>
            </a:r>
            <a:r>
              <a:rPr lang="en-US" sz="1200" dirty="0" err="1"/>
              <a:t>rukavice</a:t>
            </a:r>
            <a:r>
              <a:rPr lang="en-US" sz="1200" dirty="0"/>
              <a:t> bez </a:t>
            </a:r>
            <a:r>
              <a:rPr lang="en-US" sz="1200" dirty="0" err="1"/>
              <a:t>kontaminacije</a:t>
            </a:r>
            <a:r>
              <a:rPr lang="en-US" sz="1200" dirty="0"/>
              <a:t> </a:t>
            </a:r>
            <a:r>
              <a:rPr lang="en-US" sz="1200" dirty="0" err="1"/>
              <a:t>radne</a:t>
            </a:r>
            <a:r>
              <a:rPr lang="en-US" sz="1200" dirty="0"/>
              <a:t> </a:t>
            </a:r>
            <a:r>
              <a:rPr lang="en-US" sz="1200" dirty="0" err="1"/>
              <a:t>sredine</a:t>
            </a:r>
            <a:r>
              <a:rPr lang="en-US" sz="1200" dirty="0"/>
              <a:t> </a:t>
            </a:r>
            <a:r>
              <a:rPr lang="en-US" sz="1200" dirty="0" err="1"/>
              <a:t>tokom</a:t>
            </a:r>
            <a:r>
              <a:rPr lang="en-US" sz="1200" dirty="0"/>
              <a:t> </a:t>
            </a:r>
            <a:r>
              <a:rPr lang="en-US" sz="1200" dirty="0" err="1"/>
              <a:t>pripreme</a:t>
            </a:r>
            <a:r>
              <a:rPr lang="en-US" sz="1200" dirty="0"/>
              <a:t> </a:t>
            </a:r>
            <a:r>
              <a:rPr lang="en-US" sz="1200" dirty="0" err="1"/>
              <a:t>sterilnih</a:t>
            </a:r>
            <a:r>
              <a:rPr lang="en-US" sz="1200" dirty="0"/>
              <a:t> </a:t>
            </a:r>
            <a:r>
              <a:rPr lang="en-US" sz="1200" dirty="0" err="1"/>
              <a:t>lekova</a:t>
            </a:r>
            <a:r>
              <a:rPr lang="en-US" sz="1200" dirty="0"/>
              <a:t>.</a:t>
            </a:r>
            <a:endParaRPr lang="sr-Latn-RS" sz="1200" dirty="0"/>
          </a:p>
          <a:p>
            <a:endParaRPr lang="sr-Latn-RS" sz="1200" dirty="0"/>
          </a:p>
          <a:p>
            <a:r>
              <a:rPr lang="en-US" sz="1200" dirty="0"/>
              <a:t>Kako se </a:t>
            </a:r>
            <a:r>
              <a:rPr lang="en-US" sz="1200" dirty="0" err="1"/>
              <a:t>izvodi</a:t>
            </a:r>
            <a:r>
              <a:rPr lang="en-US" sz="1200" dirty="0"/>
              <a:t> test?</a:t>
            </a:r>
            <a:endParaRPr lang="sr-Latn-RS" sz="1200" dirty="0"/>
          </a:p>
          <a:p>
            <a:r>
              <a:rPr lang="en-US" sz="1200" dirty="0" err="1"/>
              <a:t>Priprema</a:t>
            </a:r>
            <a:r>
              <a:rPr lang="en-US" sz="1200" dirty="0"/>
              <a:t>: </a:t>
            </a:r>
            <a:r>
              <a:rPr lang="en-US" sz="1200" dirty="0" err="1"/>
              <a:t>Koristi</a:t>
            </a:r>
            <a:r>
              <a:rPr lang="en-US" sz="1200" dirty="0"/>
              <a:t> se </a:t>
            </a:r>
            <a:r>
              <a:rPr lang="en-US" sz="1200" dirty="0" err="1"/>
              <a:t>standardna</a:t>
            </a:r>
            <a:r>
              <a:rPr lang="en-US" sz="1200" dirty="0"/>
              <a:t> </a:t>
            </a:r>
            <a:r>
              <a:rPr lang="en-US" sz="1200" dirty="0" err="1"/>
              <a:t>petrijeva</a:t>
            </a:r>
            <a:r>
              <a:rPr lang="en-US" sz="1200" dirty="0"/>
              <a:t> </a:t>
            </a:r>
            <a:r>
              <a:rPr lang="en-US" sz="1200" dirty="0" err="1"/>
              <a:t>šolja</a:t>
            </a:r>
            <a:r>
              <a:rPr lang="en-US" sz="1200" dirty="0"/>
              <a:t> </a:t>
            </a:r>
            <a:r>
              <a:rPr lang="en-US" sz="1200" dirty="0" err="1"/>
              <a:t>napunjena</a:t>
            </a:r>
            <a:r>
              <a:rPr lang="en-US" sz="1200" dirty="0"/>
              <a:t> </a:t>
            </a:r>
            <a:r>
              <a:rPr lang="en-US" sz="1200" dirty="0" err="1"/>
              <a:t>hranljivom</a:t>
            </a:r>
            <a:r>
              <a:rPr lang="en-US" sz="1200" dirty="0"/>
              <a:t> </a:t>
            </a:r>
            <a:r>
              <a:rPr lang="en-US" sz="1200" dirty="0" err="1"/>
              <a:t>podlogom</a:t>
            </a:r>
            <a:r>
              <a:rPr lang="en-US" sz="1200" dirty="0"/>
              <a:t> (</a:t>
            </a:r>
            <a:r>
              <a:rPr lang="en-US" sz="1200" dirty="0" err="1"/>
              <a:t>najčešće</a:t>
            </a:r>
            <a:r>
              <a:rPr lang="en-US" sz="1200" dirty="0"/>
              <a:t> </a:t>
            </a:r>
            <a:r>
              <a:rPr lang="en-US" sz="1200" dirty="0" err="1"/>
              <a:t>triptikaza</a:t>
            </a:r>
            <a:r>
              <a:rPr lang="en-US" sz="1200" dirty="0"/>
              <a:t>-soja agar - TSA) </a:t>
            </a:r>
            <a:r>
              <a:rPr lang="en-US" sz="1200" dirty="0" err="1"/>
              <a:t>koja</a:t>
            </a:r>
            <a:r>
              <a:rPr lang="en-US" sz="1200" dirty="0"/>
              <a:t> je </a:t>
            </a:r>
            <a:endParaRPr lang="sr-Latn-RS" sz="1200" dirty="0"/>
          </a:p>
          <a:p>
            <a:r>
              <a:rPr lang="en-US" sz="1200" dirty="0" err="1"/>
              <a:t>pogodna</a:t>
            </a:r>
            <a:r>
              <a:rPr lang="en-US" sz="1200" dirty="0"/>
              <a:t> za </a:t>
            </a:r>
            <a:r>
              <a:rPr lang="en-US" sz="1200" dirty="0" err="1"/>
              <a:t>rast</a:t>
            </a:r>
            <a:r>
              <a:rPr lang="en-US" sz="1200" dirty="0"/>
              <a:t> </a:t>
            </a:r>
            <a:r>
              <a:rPr lang="en-US" sz="1200" dirty="0" err="1"/>
              <a:t>i</a:t>
            </a:r>
            <a:r>
              <a:rPr lang="en-US" sz="1200" dirty="0"/>
              <a:t> </a:t>
            </a:r>
            <a:r>
              <a:rPr lang="en-US" sz="1200" dirty="0" err="1"/>
              <a:t>bakterija</a:t>
            </a:r>
            <a:r>
              <a:rPr lang="en-US" sz="1200" dirty="0"/>
              <a:t> </a:t>
            </a:r>
            <a:r>
              <a:rPr lang="en-US" sz="1200" dirty="0" err="1"/>
              <a:t>i</a:t>
            </a:r>
            <a:r>
              <a:rPr lang="en-US" sz="1200" dirty="0"/>
              <a:t> </a:t>
            </a:r>
            <a:r>
              <a:rPr lang="en-US" sz="1200" dirty="0" err="1"/>
              <a:t>gljivica</a:t>
            </a:r>
            <a:r>
              <a:rPr lang="en-US" sz="1200" dirty="0"/>
              <a:t>.</a:t>
            </a:r>
            <a:endParaRPr lang="sr-Latn-RS" sz="1200" dirty="0"/>
          </a:p>
          <a:p>
            <a:r>
              <a:rPr lang="en-US" sz="1200" dirty="0" err="1"/>
              <a:t>Uzorkovanje</a:t>
            </a:r>
            <a:r>
              <a:rPr lang="en-US" sz="1200" dirty="0"/>
              <a:t>: </a:t>
            </a:r>
            <a:r>
              <a:rPr lang="en-US" sz="1200" dirty="0" err="1"/>
              <a:t>Operater</a:t>
            </a:r>
            <a:r>
              <a:rPr lang="en-US" sz="1200" dirty="0"/>
              <a:t>, </a:t>
            </a:r>
            <a:r>
              <a:rPr lang="en-US" sz="1200" dirty="0" err="1"/>
              <a:t>odmah</a:t>
            </a:r>
            <a:r>
              <a:rPr lang="en-US" sz="1200" dirty="0"/>
              <a:t> </a:t>
            </a:r>
            <a:r>
              <a:rPr lang="en-US" sz="1200" dirty="0" err="1"/>
              <a:t>nakon</a:t>
            </a:r>
            <a:r>
              <a:rPr lang="en-US" sz="1200" dirty="0"/>
              <a:t> </a:t>
            </a:r>
            <a:r>
              <a:rPr lang="en-US" sz="1200" dirty="0" err="1"/>
              <a:t>navlačenja</a:t>
            </a:r>
            <a:r>
              <a:rPr lang="en-US" sz="1200" dirty="0"/>
              <a:t> </a:t>
            </a:r>
            <a:r>
              <a:rPr lang="en-US" sz="1200" dirty="0" err="1"/>
              <a:t>sterilnih</a:t>
            </a:r>
            <a:r>
              <a:rPr lang="en-US" sz="1200" dirty="0"/>
              <a:t> </a:t>
            </a:r>
            <a:r>
              <a:rPr lang="en-US" sz="1200" dirty="0" err="1"/>
              <a:t>rukavica</a:t>
            </a:r>
            <a:r>
              <a:rPr lang="en-US" sz="1200" dirty="0"/>
              <a:t> (</a:t>
            </a:r>
            <a:r>
              <a:rPr lang="en-US" sz="1200" dirty="0" err="1"/>
              <a:t>ili</a:t>
            </a:r>
            <a:r>
              <a:rPr lang="en-US" sz="1200" dirty="0"/>
              <a:t> </a:t>
            </a:r>
            <a:r>
              <a:rPr lang="en-US" sz="1200" dirty="0" err="1"/>
              <a:t>neposredno</a:t>
            </a:r>
            <a:r>
              <a:rPr lang="en-US" sz="1200" dirty="0"/>
              <a:t> </a:t>
            </a:r>
            <a:r>
              <a:rPr lang="en-US" sz="1200" dirty="0" err="1"/>
              <a:t>nakon</a:t>
            </a:r>
            <a:r>
              <a:rPr lang="en-US" sz="1200" dirty="0"/>
              <a:t> </a:t>
            </a:r>
            <a:r>
              <a:rPr lang="en-US" sz="1200" dirty="0" err="1"/>
              <a:t>završetka</a:t>
            </a:r>
            <a:r>
              <a:rPr lang="en-US" sz="1200" dirty="0"/>
              <a:t> </a:t>
            </a:r>
            <a:r>
              <a:rPr lang="en-US" sz="1200" dirty="0" err="1"/>
              <a:t>simulacije</a:t>
            </a:r>
            <a:r>
              <a:rPr lang="en-US" sz="1200" dirty="0"/>
              <a:t> rada u </a:t>
            </a:r>
            <a:r>
              <a:rPr lang="en-US" sz="1200" dirty="0" err="1"/>
              <a:t>čistoj</a:t>
            </a:r>
            <a:r>
              <a:rPr lang="en-US" sz="1200" dirty="0"/>
              <a:t> </a:t>
            </a:r>
            <a:r>
              <a:rPr lang="en-US" sz="1200" dirty="0" err="1"/>
              <a:t>sobi</a:t>
            </a:r>
            <a:r>
              <a:rPr lang="en-US" sz="1200" dirty="0"/>
              <a:t>), </a:t>
            </a:r>
            <a:endParaRPr lang="sr-Latn-RS" sz="1200" dirty="0"/>
          </a:p>
          <a:p>
            <a:r>
              <a:rPr lang="en-US" sz="1200" dirty="0" err="1"/>
              <a:t>lagano</a:t>
            </a:r>
            <a:r>
              <a:rPr lang="en-US" sz="1200" dirty="0"/>
              <a:t> </a:t>
            </a:r>
            <a:r>
              <a:rPr lang="en-US" sz="1200" dirty="0" err="1"/>
              <a:t>prislanja</a:t>
            </a:r>
            <a:r>
              <a:rPr lang="en-US" sz="1200" dirty="0"/>
              <a:t> </a:t>
            </a:r>
            <a:r>
              <a:rPr lang="en-US" sz="1200" dirty="0" err="1"/>
              <a:t>vrhove</a:t>
            </a:r>
            <a:r>
              <a:rPr lang="en-US" sz="1200" dirty="0"/>
              <a:t> </a:t>
            </a:r>
            <a:r>
              <a:rPr lang="en-US" sz="1200" dirty="0" err="1"/>
              <a:t>prstiju</a:t>
            </a:r>
            <a:r>
              <a:rPr lang="en-US" sz="1200" dirty="0"/>
              <a:t> </a:t>
            </a:r>
            <a:r>
              <a:rPr lang="en-US" sz="1200" dirty="0" err="1"/>
              <a:t>obe</a:t>
            </a:r>
            <a:r>
              <a:rPr lang="en-US" sz="1200" dirty="0"/>
              <a:t> </a:t>
            </a:r>
            <a:r>
              <a:rPr lang="en-US" sz="1200" dirty="0" err="1"/>
              <a:t>ruke</a:t>
            </a:r>
            <a:r>
              <a:rPr lang="en-US" sz="1200" dirty="0"/>
              <a:t> </a:t>
            </a:r>
            <a:r>
              <a:rPr lang="en-US" sz="1200" dirty="0" err="1"/>
              <a:t>na</a:t>
            </a:r>
            <a:r>
              <a:rPr lang="en-US" sz="1200" dirty="0"/>
              <a:t> </a:t>
            </a:r>
            <a:r>
              <a:rPr lang="en-US" sz="1200" dirty="0" err="1"/>
              <a:t>površinu</a:t>
            </a:r>
            <a:r>
              <a:rPr lang="en-US" sz="1200" dirty="0"/>
              <a:t> </a:t>
            </a:r>
            <a:r>
              <a:rPr lang="en-US" sz="1200" dirty="0" err="1"/>
              <a:t>agara.Otisak</a:t>
            </a:r>
            <a:r>
              <a:rPr lang="en-US" sz="1200" dirty="0"/>
              <a:t>: Prsti se </a:t>
            </a:r>
            <a:r>
              <a:rPr lang="en-US" sz="1200" dirty="0" err="1"/>
              <a:t>drže</a:t>
            </a:r>
            <a:r>
              <a:rPr lang="en-US" sz="1200" dirty="0"/>
              <a:t> </a:t>
            </a:r>
            <a:r>
              <a:rPr lang="en-US" sz="1200" dirty="0" err="1"/>
              <a:t>nekoliko</a:t>
            </a:r>
            <a:r>
              <a:rPr lang="en-US" sz="1200" dirty="0"/>
              <a:t> </a:t>
            </a:r>
            <a:r>
              <a:rPr lang="en-US" sz="1200" dirty="0" err="1"/>
              <a:t>sekundi</a:t>
            </a:r>
            <a:r>
              <a:rPr lang="en-US" sz="1200" dirty="0"/>
              <a:t> </a:t>
            </a:r>
            <a:r>
              <a:rPr lang="en-US" sz="1200" dirty="0" err="1"/>
              <a:t>kako</a:t>
            </a:r>
            <a:r>
              <a:rPr lang="en-US" sz="1200" dirty="0"/>
              <a:t> bi se </a:t>
            </a:r>
            <a:r>
              <a:rPr lang="en-US" sz="1200" dirty="0" err="1"/>
              <a:t>eventualni</a:t>
            </a:r>
            <a:r>
              <a:rPr lang="en-US" sz="1200" dirty="0"/>
              <a:t> </a:t>
            </a:r>
            <a:r>
              <a:rPr lang="en-US" sz="1200" dirty="0" err="1"/>
              <a:t>mikroorganizmi</a:t>
            </a:r>
            <a:r>
              <a:rPr lang="en-US" sz="1200" dirty="0"/>
              <a:t> </a:t>
            </a:r>
            <a:endParaRPr lang="sr-Latn-RS" sz="1200" dirty="0"/>
          </a:p>
          <a:p>
            <a:r>
              <a:rPr lang="en-US" sz="1200" dirty="0" err="1"/>
              <a:t>sa</a:t>
            </a:r>
            <a:r>
              <a:rPr lang="en-US" sz="1200" dirty="0"/>
              <a:t> </a:t>
            </a:r>
            <a:r>
              <a:rPr lang="en-US" sz="1200" dirty="0" err="1"/>
              <a:t>rukavice</a:t>
            </a:r>
            <a:r>
              <a:rPr lang="en-US" sz="1200" dirty="0"/>
              <a:t> </a:t>
            </a:r>
            <a:r>
              <a:rPr lang="en-US" sz="1200" dirty="0" err="1"/>
              <a:t>preneli</a:t>
            </a:r>
            <a:r>
              <a:rPr lang="en-US" sz="1200" dirty="0"/>
              <a:t> </a:t>
            </a:r>
            <a:r>
              <a:rPr lang="en-US" sz="1200" dirty="0" err="1"/>
              <a:t>na</a:t>
            </a:r>
            <a:r>
              <a:rPr lang="en-US" sz="1200" dirty="0"/>
              <a:t> </a:t>
            </a:r>
            <a:r>
              <a:rPr lang="en-US" sz="1200" dirty="0" err="1"/>
              <a:t>podlogu</a:t>
            </a:r>
            <a:r>
              <a:rPr lang="en-US" sz="1200" dirty="0"/>
              <a:t>.</a:t>
            </a:r>
            <a:endParaRPr lang="sr-Latn-RS" sz="1200" dirty="0"/>
          </a:p>
          <a:p>
            <a:r>
              <a:rPr lang="en-US" sz="1200" dirty="0" err="1"/>
              <a:t>Inkubacija</a:t>
            </a:r>
            <a:r>
              <a:rPr lang="en-US" sz="1200" dirty="0"/>
              <a:t>: </a:t>
            </a:r>
            <a:r>
              <a:rPr lang="en-US" sz="1200" dirty="0" err="1"/>
              <a:t>Petrijeva</a:t>
            </a:r>
            <a:r>
              <a:rPr lang="en-US" sz="1200" dirty="0"/>
              <a:t> </a:t>
            </a:r>
            <a:r>
              <a:rPr lang="en-US" sz="1200" dirty="0" err="1"/>
              <a:t>šolja</a:t>
            </a:r>
            <a:r>
              <a:rPr lang="en-US" sz="1200" dirty="0"/>
              <a:t> se </a:t>
            </a:r>
            <a:r>
              <a:rPr lang="en-US" sz="1200" dirty="0" err="1"/>
              <a:t>zatvara</a:t>
            </a:r>
            <a:r>
              <a:rPr lang="en-US" sz="1200" dirty="0"/>
              <a:t> </a:t>
            </a:r>
            <a:r>
              <a:rPr lang="en-US" sz="1200" dirty="0" err="1"/>
              <a:t>i</a:t>
            </a:r>
            <a:r>
              <a:rPr lang="en-US" sz="1200" dirty="0"/>
              <a:t> </a:t>
            </a:r>
            <a:r>
              <a:rPr lang="en-US" sz="1200" dirty="0" err="1"/>
              <a:t>inkubira</a:t>
            </a:r>
            <a:r>
              <a:rPr lang="en-US" sz="1200" dirty="0"/>
              <a:t> </a:t>
            </a:r>
            <a:r>
              <a:rPr lang="en-US" sz="1200" dirty="0" err="1"/>
              <a:t>na</a:t>
            </a:r>
            <a:r>
              <a:rPr lang="en-US" sz="1200" dirty="0"/>
              <a:t> </a:t>
            </a:r>
            <a:r>
              <a:rPr lang="en-US" sz="1200" dirty="0" err="1"/>
              <a:t>određenoj</a:t>
            </a:r>
            <a:r>
              <a:rPr lang="en-US" sz="1200" dirty="0"/>
              <a:t> </a:t>
            </a:r>
            <a:r>
              <a:rPr lang="en-US" sz="1200" dirty="0" err="1"/>
              <a:t>temperaturi</a:t>
            </a:r>
            <a:r>
              <a:rPr lang="en-US" sz="1200" dirty="0"/>
              <a:t> (</a:t>
            </a:r>
            <a:r>
              <a:rPr lang="en-US" sz="1200" dirty="0" err="1"/>
              <a:t>obično</a:t>
            </a:r>
            <a:r>
              <a:rPr lang="en-US" sz="1200" dirty="0"/>
              <a:t> 30°C–35°C </a:t>
            </a:r>
            <a:r>
              <a:rPr lang="en-US" sz="1200" dirty="0" err="1"/>
              <a:t>i</a:t>
            </a:r>
            <a:r>
              <a:rPr lang="en-US" sz="1200" dirty="0"/>
              <a:t>/</a:t>
            </a:r>
            <a:r>
              <a:rPr lang="en-US" sz="1200" dirty="0" err="1"/>
              <a:t>ili</a:t>
            </a:r>
            <a:r>
              <a:rPr lang="en-US" sz="1200" dirty="0"/>
              <a:t> 20°C–25°C) </a:t>
            </a:r>
            <a:r>
              <a:rPr lang="en-US" sz="1200" dirty="0" err="1"/>
              <a:t>tokom</a:t>
            </a:r>
            <a:r>
              <a:rPr lang="en-US" sz="1200" dirty="0"/>
              <a:t> </a:t>
            </a:r>
            <a:r>
              <a:rPr lang="en-US" sz="1200" dirty="0" err="1"/>
              <a:t>nekoliko</a:t>
            </a:r>
            <a:r>
              <a:rPr lang="en-US" sz="1200" dirty="0"/>
              <a:t> dana </a:t>
            </a:r>
            <a:endParaRPr lang="sr-Latn-RS" sz="1200" dirty="0"/>
          </a:p>
          <a:p>
            <a:r>
              <a:rPr lang="en-US" sz="1200" dirty="0"/>
              <a:t>(</a:t>
            </a:r>
            <a:r>
              <a:rPr lang="en-US" sz="1200" dirty="0" err="1"/>
              <a:t>najčešće</a:t>
            </a:r>
            <a:r>
              <a:rPr lang="en-US" sz="1200" dirty="0"/>
              <a:t> 3 do 7 dana).</a:t>
            </a:r>
            <a:endParaRPr lang="sr-Latn-RS" sz="1200" dirty="0"/>
          </a:p>
          <a:p>
            <a:endParaRPr lang="sr-Latn-RS" sz="1200" dirty="0"/>
          </a:p>
          <a:p>
            <a:r>
              <a:rPr lang="en-US" sz="1200" dirty="0" err="1"/>
              <a:t>Šta</a:t>
            </a:r>
            <a:r>
              <a:rPr lang="en-US" sz="1200" dirty="0"/>
              <a:t> se meri </a:t>
            </a:r>
            <a:r>
              <a:rPr lang="en-US" sz="1200" dirty="0" err="1"/>
              <a:t>i</a:t>
            </a:r>
            <a:r>
              <a:rPr lang="en-US" sz="1200" dirty="0"/>
              <a:t> koji </a:t>
            </a:r>
            <a:r>
              <a:rPr lang="en-US" sz="1200" dirty="0" err="1"/>
              <a:t>su</a:t>
            </a:r>
            <a:r>
              <a:rPr lang="en-US" sz="1200" dirty="0"/>
              <a:t> </a:t>
            </a:r>
            <a:r>
              <a:rPr lang="en-US" sz="1200" dirty="0" err="1"/>
              <a:t>kriterijumi</a:t>
            </a:r>
            <a:r>
              <a:rPr lang="en-US" sz="1200" dirty="0"/>
              <a:t>?</a:t>
            </a:r>
            <a:endParaRPr lang="sr-Latn-RS" sz="1200" dirty="0"/>
          </a:p>
          <a:p>
            <a:r>
              <a:rPr lang="en-US" sz="1200" dirty="0" err="1"/>
              <a:t>Nakon</a:t>
            </a:r>
            <a:r>
              <a:rPr lang="en-US" sz="1200" dirty="0"/>
              <a:t> </a:t>
            </a:r>
            <a:r>
              <a:rPr lang="en-US" sz="1200" dirty="0" err="1"/>
              <a:t>inkubacije</a:t>
            </a:r>
            <a:r>
              <a:rPr lang="en-US" sz="1200" dirty="0"/>
              <a:t>, </a:t>
            </a:r>
            <a:r>
              <a:rPr lang="en-US" sz="1200" dirty="0" err="1"/>
              <a:t>broje</a:t>
            </a:r>
            <a:r>
              <a:rPr lang="en-US" sz="1200" dirty="0"/>
              <a:t> se </a:t>
            </a:r>
            <a:r>
              <a:rPr lang="en-US" sz="1200" dirty="0" err="1"/>
              <a:t>jedinice</a:t>
            </a:r>
            <a:r>
              <a:rPr lang="en-US" sz="1200" dirty="0"/>
              <a:t> </a:t>
            </a:r>
            <a:r>
              <a:rPr lang="en-US" sz="1200" dirty="0" err="1"/>
              <a:t>koje</a:t>
            </a:r>
            <a:r>
              <a:rPr lang="en-US" sz="1200" dirty="0"/>
              <a:t> </a:t>
            </a:r>
            <a:r>
              <a:rPr lang="en-US" sz="1200" dirty="0" err="1"/>
              <a:t>formiraju</a:t>
            </a:r>
            <a:r>
              <a:rPr lang="en-US" sz="1200" dirty="0"/>
              <a:t> </a:t>
            </a:r>
            <a:r>
              <a:rPr lang="en-US" sz="1200" dirty="0" err="1"/>
              <a:t>kolonije</a:t>
            </a:r>
            <a:r>
              <a:rPr lang="en-US" sz="1200" dirty="0"/>
              <a:t> (CFU) – </a:t>
            </a:r>
            <a:r>
              <a:rPr lang="en-US" sz="1200" dirty="0" err="1"/>
              <a:t>odnosno</a:t>
            </a:r>
            <a:r>
              <a:rPr lang="en-US" sz="1200" dirty="0"/>
              <a:t> </a:t>
            </a:r>
            <a:r>
              <a:rPr lang="en-US" sz="1200" dirty="0" err="1"/>
              <a:t>vidljivi</a:t>
            </a:r>
            <a:r>
              <a:rPr lang="en-US" sz="1200" dirty="0"/>
              <a:t> </a:t>
            </a:r>
            <a:r>
              <a:rPr lang="en-US" sz="1200" dirty="0" err="1"/>
              <a:t>krugovi</a:t>
            </a:r>
            <a:r>
              <a:rPr lang="en-US" sz="1200" dirty="0"/>
              <a:t> </a:t>
            </a:r>
            <a:r>
              <a:rPr lang="en-US" sz="1200" dirty="0" err="1"/>
              <a:t>izraslih</a:t>
            </a:r>
            <a:r>
              <a:rPr lang="en-US" sz="1200" dirty="0"/>
              <a:t> </a:t>
            </a:r>
            <a:r>
              <a:rPr lang="en-US" sz="1200" dirty="0" err="1"/>
              <a:t>mikroorganizama</a:t>
            </a:r>
            <a:r>
              <a:rPr lang="en-US" sz="1200" dirty="0"/>
              <a:t> </a:t>
            </a:r>
            <a:r>
              <a:rPr lang="en-US" sz="1200" dirty="0" err="1"/>
              <a:t>na</a:t>
            </a:r>
            <a:r>
              <a:rPr lang="en-US" sz="1200" dirty="0"/>
              <a:t> </a:t>
            </a:r>
            <a:endParaRPr lang="sr-Latn-RS" sz="1200" dirty="0"/>
          </a:p>
          <a:p>
            <a:r>
              <a:rPr lang="en-US" sz="1200" dirty="0" err="1"/>
              <a:t>mestu</a:t>
            </a:r>
            <a:r>
              <a:rPr lang="en-US" sz="1200" dirty="0"/>
              <a:t> </a:t>
            </a:r>
            <a:r>
              <a:rPr lang="en-US" sz="1200" dirty="0" err="1"/>
              <a:t>otiska</a:t>
            </a:r>
            <a:r>
              <a:rPr lang="en-US" sz="1200" dirty="0"/>
              <a:t> </a:t>
            </a:r>
            <a:r>
              <a:rPr lang="en-US" sz="1200" dirty="0" err="1"/>
              <a:t>prstiju.Prema</a:t>
            </a:r>
            <a:r>
              <a:rPr lang="en-US" sz="1200" dirty="0"/>
              <a:t> </a:t>
            </a:r>
            <a:r>
              <a:rPr lang="en-US" sz="1200" dirty="0" err="1"/>
              <a:t>svetskim</a:t>
            </a:r>
            <a:r>
              <a:rPr lang="en-US" sz="1200" dirty="0"/>
              <a:t> </a:t>
            </a:r>
            <a:r>
              <a:rPr lang="en-US" sz="1200" dirty="0" err="1"/>
              <a:t>farmaceutskim</a:t>
            </a:r>
            <a:r>
              <a:rPr lang="en-US" sz="1200" dirty="0"/>
              <a:t> </a:t>
            </a:r>
            <a:r>
              <a:rPr lang="en-US" sz="1200" dirty="0" err="1"/>
              <a:t>standardima</a:t>
            </a:r>
            <a:r>
              <a:rPr lang="en-US" sz="1200" dirty="0"/>
              <a:t> (</a:t>
            </a:r>
            <a:r>
              <a:rPr lang="en-US" sz="1200" dirty="0" err="1"/>
              <a:t>kao</a:t>
            </a:r>
            <a:r>
              <a:rPr lang="en-US" sz="1200" dirty="0"/>
              <a:t> </a:t>
            </a:r>
            <a:r>
              <a:rPr lang="en-US" sz="1200" dirty="0" err="1"/>
              <a:t>što</a:t>
            </a:r>
            <a:r>
              <a:rPr lang="en-US" sz="1200" dirty="0"/>
              <a:t> </a:t>
            </a:r>
            <a:r>
              <a:rPr lang="en-US" sz="1200" dirty="0" err="1"/>
              <a:t>su</a:t>
            </a:r>
            <a:r>
              <a:rPr lang="en-US" sz="1200" dirty="0"/>
              <a:t> USP &lt;797&gt; </a:t>
            </a:r>
            <a:r>
              <a:rPr lang="en-US" sz="1200" dirty="0" err="1"/>
              <a:t>i</a:t>
            </a:r>
            <a:r>
              <a:rPr lang="en-US" sz="1200" dirty="0"/>
              <a:t> GMP Annex 1), </a:t>
            </a:r>
            <a:endParaRPr lang="sr-Latn-RS" sz="1200" dirty="0"/>
          </a:p>
          <a:p>
            <a:r>
              <a:rPr lang="en-US" sz="1200" dirty="0" err="1"/>
              <a:t>kriterijumi</a:t>
            </a:r>
            <a:r>
              <a:rPr lang="en-US" sz="1200" dirty="0"/>
              <a:t> za </a:t>
            </a:r>
            <a:r>
              <a:rPr lang="en-US" sz="1200" dirty="0" err="1"/>
              <a:t>prolaz</a:t>
            </a:r>
            <a:r>
              <a:rPr lang="en-US" sz="1200" dirty="0"/>
              <a:t> </a:t>
            </a:r>
            <a:r>
              <a:rPr lang="en-US" sz="1200" dirty="0" err="1"/>
              <a:t>su</a:t>
            </a:r>
            <a:r>
              <a:rPr lang="en-US" sz="1200" dirty="0"/>
              <a:t> </a:t>
            </a:r>
            <a:r>
              <a:rPr lang="en-US" sz="1200" dirty="0" err="1"/>
              <a:t>izuzetno</a:t>
            </a:r>
            <a:r>
              <a:rPr lang="en-US" sz="1200" dirty="0"/>
              <a:t> </a:t>
            </a:r>
            <a:r>
              <a:rPr lang="en-US" sz="1200" dirty="0" err="1"/>
              <a:t>strogi</a:t>
            </a:r>
            <a:r>
              <a:rPr lang="en-US" sz="1200" dirty="0"/>
              <a:t>:</a:t>
            </a:r>
            <a:endParaRPr lang="sr-Latn-RS" sz="1200" dirty="0"/>
          </a:p>
          <a:p>
            <a:r>
              <a:rPr lang="en-US" sz="1200" dirty="0" err="1"/>
              <a:t>Inicijalna</a:t>
            </a:r>
            <a:r>
              <a:rPr lang="en-US" sz="1200" dirty="0"/>
              <a:t> </a:t>
            </a:r>
            <a:r>
              <a:rPr lang="en-US" sz="1200" dirty="0" err="1"/>
              <a:t>validacija</a:t>
            </a:r>
            <a:r>
              <a:rPr lang="en-US" sz="1200" dirty="0"/>
              <a:t> (pre </a:t>
            </a:r>
            <a:r>
              <a:rPr lang="en-US" sz="1200" dirty="0" err="1"/>
              <a:t>početka</a:t>
            </a:r>
            <a:r>
              <a:rPr lang="en-US" sz="1200" dirty="0"/>
              <a:t> rada): </a:t>
            </a:r>
            <a:r>
              <a:rPr lang="en-US" sz="1200" dirty="0" err="1"/>
              <a:t>Zahteva</a:t>
            </a:r>
            <a:r>
              <a:rPr lang="en-US" sz="1200" dirty="0"/>
              <a:t> se 0 CFU (</a:t>
            </a:r>
            <a:r>
              <a:rPr lang="en-US" sz="1200" dirty="0" err="1"/>
              <a:t>potpuno</a:t>
            </a:r>
            <a:r>
              <a:rPr lang="en-US" sz="1200" dirty="0"/>
              <a:t> </a:t>
            </a:r>
            <a:r>
              <a:rPr lang="en-US" sz="1200" dirty="0" err="1"/>
              <a:t>odsustvo</a:t>
            </a:r>
            <a:r>
              <a:rPr lang="en-US" sz="1200" dirty="0"/>
              <a:t> rasta </a:t>
            </a:r>
            <a:r>
              <a:rPr lang="en-US" sz="1200" dirty="0" err="1"/>
              <a:t>na</a:t>
            </a:r>
            <a:r>
              <a:rPr lang="en-US" sz="1200" dirty="0"/>
              <a:t> </a:t>
            </a:r>
            <a:r>
              <a:rPr lang="en-US" sz="1200" dirty="0" err="1"/>
              <a:t>svim</a:t>
            </a:r>
            <a:r>
              <a:rPr lang="en-US" sz="1200" dirty="0"/>
              <a:t> </a:t>
            </a:r>
            <a:r>
              <a:rPr lang="en-US" sz="1200" dirty="0" err="1"/>
              <a:t>prstima</a:t>
            </a:r>
            <a:r>
              <a:rPr lang="en-US" sz="1200" dirty="0"/>
              <a:t> </a:t>
            </a:r>
            <a:r>
              <a:rPr lang="en-US" sz="1200" dirty="0" err="1"/>
              <a:t>obe</a:t>
            </a:r>
            <a:r>
              <a:rPr lang="en-US" sz="1200" dirty="0"/>
              <a:t> </a:t>
            </a:r>
            <a:r>
              <a:rPr lang="en-US" sz="1200" dirty="0" err="1"/>
              <a:t>ruke</a:t>
            </a:r>
            <a:r>
              <a:rPr lang="en-US" sz="1200" dirty="0"/>
              <a:t>). </a:t>
            </a:r>
            <a:endParaRPr lang="sr-Latn-RS" sz="1200" dirty="0"/>
          </a:p>
          <a:p>
            <a:r>
              <a:rPr lang="en-US" sz="1200" dirty="0"/>
              <a:t>Test se </a:t>
            </a:r>
            <a:r>
              <a:rPr lang="en-US" sz="1200" dirty="0" err="1"/>
              <a:t>obično</a:t>
            </a:r>
            <a:r>
              <a:rPr lang="en-US" sz="1200" dirty="0"/>
              <a:t> </a:t>
            </a:r>
            <a:r>
              <a:rPr lang="en-US" sz="1200" dirty="0" err="1"/>
              <a:t>ponavlja</a:t>
            </a:r>
            <a:r>
              <a:rPr lang="en-US" sz="1200" dirty="0"/>
              <a:t> 3 puta za </a:t>
            </a:r>
            <a:r>
              <a:rPr lang="en-US" sz="1200" dirty="0" err="1"/>
              <a:t>redom</a:t>
            </a:r>
            <a:r>
              <a:rPr lang="en-US" sz="1200" dirty="0"/>
              <a:t>.</a:t>
            </a:r>
            <a:endParaRPr lang="sr-Latn-RS" sz="1200" dirty="0"/>
          </a:p>
          <a:p>
            <a:r>
              <a:rPr lang="en-US" sz="1200" dirty="0" err="1"/>
              <a:t>Rutinska</a:t>
            </a:r>
            <a:r>
              <a:rPr lang="en-US" sz="1200" dirty="0"/>
              <a:t> </a:t>
            </a:r>
            <a:r>
              <a:rPr lang="en-US" sz="1200" dirty="0" err="1"/>
              <a:t>provera</a:t>
            </a:r>
            <a:r>
              <a:rPr lang="en-US" sz="1200" dirty="0"/>
              <a:t> (</a:t>
            </a:r>
            <a:r>
              <a:rPr lang="en-US" sz="1200" dirty="0" err="1"/>
              <a:t>tokom</a:t>
            </a:r>
            <a:r>
              <a:rPr lang="en-US" sz="1200" dirty="0"/>
              <a:t> rada): </a:t>
            </a:r>
            <a:r>
              <a:rPr lang="en-US" sz="1200" dirty="0" err="1"/>
              <a:t>Dozvoljen</a:t>
            </a:r>
            <a:r>
              <a:rPr lang="en-US" sz="1200" dirty="0"/>
              <a:t> je </a:t>
            </a:r>
            <a:r>
              <a:rPr lang="en-US" sz="1200" dirty="0" err="1"/>
              <a:t>izuzetno</a:t>
            </a:r>
            <a:r>
              <a:rPr lang="en-US" sz="1200" dirty="0"/>
              <a:t> </a:t>
            </a:r>
            <a:r>
              <a:rPr lang="en-US" sz="1200" dirty="0" err="1"/>
              <a:t>nizak</a:t>
            </a:r>
            <a:r>
              <a:rPr lang="en-US" sz="1200" dirty="0"/>
              <a:t> </a:t>
            </a:r>
            <a:r>
              <a:rPr lang="en-US" sz="1200" dirty="0" err="1"/>
              <a:t>broj</a:t>
            </a:r>
            <a:r>
              <a:rPr lang="en-US" sz="1200" dirty="0"/>
              <a:t> </a:t>
            </a:r>
            <a:r>
              <a:rPr lang="en-US" sz="1200" dirty="0" err="1"/>
              <a:t>kolonija</a:t>
            </a:r>
            <a:r>
              <a:rPr lang="en-US" sz="1200" dirty="0"/>
              <a:t> (</a:t>
            </a:r>
            <a:r>
              <a:rPr lang="en-US" sz="1200" dirty="0" err="1"/>
              <a:t>npr</a:t>
            </a:r>
            <a:r>
              <a:rPr lang="en-US" sz="1200" dirty="0"/>
              <a:t>. </a:t>
            </a:r>
            <a:r>
              <a:rPr lang="en-US" sz="1200" dirty="0" err="1"/>
              <a:t>manje</a:t>
            </a:r>
            <a:r>
              <a:rPr lang="en-US" sz="1200" dirty="0"/>
              <a:t> od 3 CFU po </a:t>
            </a:r>
            <a:r>
              <a:rPr lang="en-US" sz="1200" dirty="0" err="1"/>
              <a:t>ruci</a:t>
            </a:r>
            <a:r>
              <a:rPr lang="en-US" sz="1200" dirty="0"/>
              <a:t>, </a:t>
            </a:r>
            <a:r>
              <a:rPr lang="en-US" sz="1200" dirty="0" err="1"/>
              <a:t>zavisno</a:t>
            </a:r>
            <a:r>
              <a:rPr lang="en-US" sz="1200" dirty="0"/>
              <a:t> od </a:t>
            </a:r>
            <a:r>
              <a:rPr lang="en-US" sz="1200" dirty="0" err="1"/>
              <a:t>klase</a:t>
            </a:r>
            <a:r>
              <a:rPr lang="en-US" sz="1200" dirty="0"/>
              <a:t> </a:t>
            </a:r>
            <a:r>
              <a:rPr lang="en-US" sz="1200" dirty="0" err="1"/>
              <a:t>čiste</a:t>
            </a:r>
            <a:r>
              <a:rPr lang="en-US" sz="1200" dirty="0"/>
              <a:t> </a:t>
            </a:r>
            <a:r>
              <a:rPr lang="en-US" sz="1200" dirty="0" err="1"/>
              <a:t>sobe</a:t>
            </a:r>
            <a:r>
              <a:rPr lang="en-US" sz="1200" dirty="0"/>
              <a:t>), </a:t>
            </a:r>
            <a:endParaRPr lang="sr-Latn-RS" sz="1200" dirty="0"/>
          </a:p>
          <a:p>
            <a:r>
              <a:rPr lang="en-US" sz="1200" dirty="0" err="1"/>
              <a:t>dok</a:t>
            </a:r>
            <a:r>
              <a:rPr lang="en-US" sz="1200" dirty="0"/>
              <a:t> u </a:t>
            </a:r>
            <a:r>
              <a:rPr lang="en-US" sz="1200" dirty="0" err="1"/>
              <a:t>kritičnim</a:t>
            </a:r>
            <a:r>
              <a:rPr lang="en-US" sz="1200" dirty="0"/>
              <a:t> </a:t>
            </a:r>
            <a:r>
              <a:rPr lang="en-US" sz="1200" dirty="0" err="1"/>
              <a:t>zonama</a:t>
            </a:r>
            <a:r>
              <a:rPr lang="en-US" sz="1200" dirty="0"/>
              <a:t> (ISO </a:t>
            </a:r>
            <a:r>
              <a:rPr lang="en-US" sz="1200" dirty="0" err="1"/>
              <a:t>Klasa</a:t>
            </a:r>
            <a:r>
              <a:rPr lang="en-US" sz="1200" dirty="0"/>
              <a:t> 5) standard </a:t>
            </a:r>
            <a:r>
              <a:rPr lang="en-US" sz="1200" dirty="0" err="1"/>
              <a:t>teži</a:t>
            </a:r>
            <a:r>
              <a:rPr lang="en-US" sz="1200" dirty="0"/>
              <a:t> </a:t>
            </a:r>
            <a:r>
              <a:rPr lang="en-US" sz="1200" dirty="0" err="1"/>
              <a:t>nuli</a:t>
            </a:r>
            <a:r>
              <a:rPr lang="en-US" sz="1200" dirty="0"/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F5651E9-ADCD-754D-0772-4C8AD85821E6}"/>
              </a:ext>
            </a:extLst>
          </p:cNvPr>
          <p:cNvSpPr txBox="1"/>
          <p:nvPr/>
        </p:nvSpPr>
        <p:spPr>
          <a:xfrm>
            <a:off x="303196" y="4639377"/>
            <a:ext cx="80431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sz="1400" dirty="0"/>
              <a:t>US Pharmacopeia: </a:t>
            </a:r>
            <a:r>
              <a:rPr lang="en-GB" sz="1400" dirty="0"/>
              <a:t>797 PHARMACEUTICAL COMPOUNDING—STERILE PREPARATIONS</a:t>
            </a:r>
            <a:r>
              <a:rPr lang="sr-Latn-RS" sz="1400" dirty="0"/>
              <a:t>. Revision Bulletin 2020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0910282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0A3D62"/>
          </a:solidFill>
          <a:ln w="12700">
            <a:solidFill>
              <a:srgbClr val="0A3D6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1005840"/>
            <a:ext cx="9144000" cy="50292"/>
          </a:xfrm>
          <a:prstGeom prst="rect">
            <a:avLst/>
          </a:prstGeom>
          <a:solidFill>
            <a:srgbClr val="14A085"/>
          </a:solidFill>
          <a:ln w="12700">
            <a:solidFill>
              <a:srgbClr val="14A08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Česte greške i preporuke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365760" y="658368"/>
            <a:ext cx="8412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i="1" dirty="0">
                <a:solidFill>
                  <a:srgbClr val="A9CC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Prevencija kontaminacije i bezbednost rada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274320" y="1188720"/>
            <a:ext cx="2724912" cy="1298448"/>
          </a:xfrm>
          <a:prstGeom prst="rect">
            <a:avLst/>
          </a:prstGeom>
          <a:solidFill>
            <a:srgbClr val="FFFFFF"/>
          </a:solidFill>
          <a:ln w="12700">
            <a:solidFill>
              <a:srgbClr val="D5E8F3"/>
            </a:solidFill>
            <a:prstDash val="solid"/>
          </a:ln>
          <a:effectLst>
            <a:outerShdw blurRad="50800" dist="127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274320" y="1188720"/>
            <a:ext cx="1362456" cy="27432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1636776" y="1188720"/>
            <a:ext cx="1362456" cy="274320"/>
          </a:xfrm>
          <a:prstGeom prst="rect">
            <a:avLst/>
          </a:prstGeom>
          <a:solidFill>
            <a:srgbClr val="1E8449"/>
          </a:solidFill>
          <a:ln w="12700">
            <a:solidFill>
              <a:srgbClr val="1E844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274320" y="1197864"/>
            <a:ext cx="13624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</a:rPr>
              <a:t>❌  Greška</a:t>
            </a:r>
            <a:endParaRPr lang="en-US" sz="750" dirty="0"/>
          </a:p>
        </p:txBody>
      </p:sp>
      <p:sp>
        <p:nvSpPr>
          <p:cNvPr id="10" name="Text 8"/>
          <p:cNvSpPr/>
          <p:nvPr/>
        </p:nvSpPr>
        <p:spPr>
          <a:xfrm>
            <a:off x="1636776" y="1197864"/>
            <a:ext cx="13624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</a:rPr>
              <a:t>✔  Preporuka</a:t>
            </a:r>
            <a:endParaRPr lang="en-US" sz="750" dirty="0"/>
          </a:p>
        </p:txBody>
      </p:sp>
      <p:sp>
        <p:nvSpPr>
          <p:cNvPr id="11" name="Text 9"/>
          <p:cNvSpPr/>
          <p:nvPr/>
        </p:nvSpPr>
        <p:spPr>
          <a:xfrm>
            <a:off x="365760" y="1499616"/>
            <a:ext cx="2542032" cy="329184"/>
          </a:xfrm>
          <a:prstGeom prst="rect">
            <a:avLst/>
          </a:prstGeom>
          <a:noFill/>
          <a:ln/>
        </p:spPr>
        <p:txBody>
          <a:bodyPr wrap="square" lIns="12700" tIns="12700" rIns="12700" bIns="12700" rtlCol="0" anchor="t"/>
          <a:lstStyle/>
          <a:p>
            <a:pPr marL="0" indent="0">
              <a:buNone/>
            </a:pPr>
            <a:r>
              <a:rPr lang="en-US" sz="9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📦  Pretrpana radna površina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365760" y="1847088"/>
            <a:ext cx="2542032" cy="0"/>
          </a:xfrm>
          <a:prstGeom prst="line">
            <a:avLst/>
          </a:prstGeom>
          <a:noFill/>
          <a:ln w="9525">
            <a:solidFill>
              <a:srgbClr val="D5E8F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365760" y="1883664"/>
            <a:ext cx="2542032" cy="566928"/>
          </a:xfrm>
          <a:prstGeom prst="rect">
            <a:avLst/>
          </a:prstGeom>
          <a:noFill/>
          <a:ln/>
        </p:spPr>
        <p:txBody>
          <a:bodyPr wrap="square" lIns="12700" tIns="12700" rIns="12700" bIns="1270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1A52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Unositi samo neophodan materijal; nikad ne blokirati prednji deo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3108960" y="1188720"/>
            <a:ext cx="2724912" cy="1298448"/>
          </a:xfrm>
          <a:prstGeom prst="rect">
            <a:avLst/>
          </a:prstGeom>
          <a:solidFill>
            <a:srgbClr val="FFFFFF"/>
          </a:solidFill>
          <a:ln w="12700">
            <a:solidFill>
              <a:srgbClr val="D5E8F3"/>
            </a:solidFill>
            <a:prstDash val="solid"/>
          </a:ln>
          <a:effectLst>
            <a:outerShdw blurRad="50800" dist="127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3108960" y="1188720"/>
            <a:ext cx="1362456" cy="27432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4471416" y="1188720"/>
            <a:ext cx="1362456" cy="274320"/>
          </a:xfrm>
          <a:prstGeom prst="rect">
            <a:avLst/>
          </a:prstGeom>
          <a:solidFill>
            <a:srgbClr val="1E8449"/>
          </a:solidFill>
          <a:ln w="12700">
            <a:solidFill>
              <a:srgbClr val="1E844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3108960" y="1197864"/>
            <a:ext cx="13624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</a:rPr>
              <a:t>❌  Greška</a:t>
            </a:r>
            <a:endParaRPr lang="en-US" sz="750" dirty="0"/>
          </a:p>
        </p:txBody>
      </p:sp>
      <p:sp>
        <p:nvSpPr>
          <p:cNvPr id="18" name="Text 16"/>
          <p:cNvSpPr/>
          <p:nvPr/>
        </p:nvSpPr>
        <p:spPr>
          <a:xfrm>
            <a:off x="4471416" y="1197864"/>
            <a:ext cx="13624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</a:rPr>
              <a:t>✔  Preporuka</a:t>
            </a:r>
            <a:endParaRPr lang="en-US" sz="750" dirty="0"/>
          </a:p>
        </p:txBody>
      </p:sp>
      <p:sp>
        <p:nvSpPr>
          <p:cNvPr id="19" name="Text 17"/>
          <p:cNvSpPr/>
          <p:nvPr/>
        </p:nvSpPr>
        <p:spPr>
          <a:xfrm>
            <a:off x="3200400" y="1499616"/>
            <a:ext cx="2542032" cy="329184"/>
          </a:xfrm>
          <a:prstGeom prst="rect">
            <a:avLst/>
          </a:prstGeom>
          <a:noFill/>
          <a:ln/>
        </p:spPr>
        <p:txBody>
          <a:bodyPr wrap="square" lIns="12700" tIns="12700" rIns="12700" bIns="12700" rtlCol="0" anchor="t"/>
          <a:lstStyle/>
          <a:p>
            <a:pPr marL="0" indent="0">
              <a:buNone/>
            </a:pPr>
            <a:r>
              <a:rPr lang="en-US" sz="9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⏱  Rad bez stabilizacije vazduha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3200400" y="1847088"/>
            <a:ext cx="2542032" cy="0"/>
          </a:xfrm>
          <a:prstGeom prst="line">
            <a:avLst/>
          </a:prstGeom>
          <a:noFill/>
          <a:ln w="9525">
            <a:solidFill>
              <a:srgbClr val="D5E8F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3200400" y="1883664"/>
            <a:ext cx="2542032" cy="566928"/>
          </a:xfrm>
          <a:prstGeom prst="rect">
            <a:avLst/>
          </a:prstGeom>
          <a:noFill/>
          <a:ln/>
        </p:spPr>
        <p:txBody>
          <a:bodyPr wrap="square" lIns="12700" tIns="12700" rIns="12700" bIns="1270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1A52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Komoru uključiti min. 15–30 min pre početka rada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0" y="1188720"/>
            <a:ext cx="2724912" cy="1298448"/>
          </a:xfrm>
          <a:prstGeom prst="rect">
            <a:avLst/>
          </a:prstGeom>
          <a:solidFill>
            <a:srgbClr val="FFFFFF"/>
          </a:solidFill>
          <a:ln w="12700">
            <a:solidFill>
              <a:srgbClr val="D5E8F3"/>
            </a:solidFill>
            <a:prstDash val="solid"/>
          </a:ln>
          <a:effectLst>
            <a:outerShdw blurRad="50800" dist="127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3" name="Shape 21"/>
          <p:cNvSpPr/>
          <p:nvPr/>
        </p:nvSpPr>
        <p:spPr>
          <a:xfrm>
            <a:off x="5943600" y="1188720"/>
            <a:ext cx="1362456" cy="27432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Shape 22"/>
          <p:cNvSpPr/>
          <p:nvPr/>
        </p:nvSpPr>
        <p:spPr>
          <a:xfrm>
            <a:off x="7306056" y="1188720"/>
            <a:ext cx="1362456" cy="274320"/>
          </a:xfrm>
          <a:prstGeom prst="rect">
            <a:avLst/>
          </a:prstGeom>
          <a:solidFill>
            <a:srgbClr val="1E8449"/>
          </a:solidFill>
          <a:ln w="12700">
            <a:solidFill>
              <a:srgbClr val="1E844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5943600" y="1197864"/>
            <a:ext cx="13624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</a:rPr>
              <a:t>❌  Greška</a:t>
            </a:r>
            <a:endParaRPr lang="en-US" sz="750" dirty="0"/>
          </a:p>
        </p:txBody>
      </p:sp>
      <p:sp>
        <p:nvSpPr>
          <p:cNvPr id="26" name="Text 24"/>
          <p:cNvSpPr/>
          <p:nvPr/>
        </p:nvSpPr>
        <p:spPr>
          <a:xfrm>
            <a:off x="7306056" y="1197864"/>
            <a:ext cx="13624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</a:rPr>
              <a:t>✔  Preporuka</a:t>
            </a:r>
            <a:endParaRPr lang="en-US" sz="750" dirty="0"/>
          </a:p>
        </p:txBody>
      </p:sp>
      <p:sp>
        <p:nvSpPr>
          <p:cNvPr id="27" name="Text 25"/>
          <p:cNvSpPr/>
          <p:nvPr/>
        </p:nvSpPr>
        <p:spPr>
          <a:xfrm>
            <a:off x="6035040" y="1499616"/>
            <a:ext cx="2542032" cy="329184"/>
          </a:xfrm>
          <a:prstGeom prst="rect">
            <a:avLst/>
          </a:prstGeom>
          <a:noFill/>
          <a:ln/>
        </p:spPr>
        <p:txBody>
          <a:bodyPr wrap="square" lIns="12700" tIns="12700" rIns="12700" bIns="12700" rtlCol="0" anchor="t"/>
          <a:lstStyle/>
          <a:p>
            <a:pPr marL="0" indent="0">
              <a:buNone/>
            </a:pPr>
            <a:r>
              <a:rPr lang="en-US" sz="9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🗣  Nagli pokreti i razgovor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6035040" y="1847088"/>
            <a:ext cx="2542032" cy="0"/>
          </a:xfrm>
          <a:prstGeom prst="line">
            <a:avLst/>
          </a:prstGeom>
          <a:noFill/>
          <a:ln w="9525">
            <a:solidFill>
              <a:srgbClr val="D5E8F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6035040" y="1883664"/>
            <a:ext cx="2542032" cy="566928"/>
          </a:xfrm>
          <a:prstGeom prst="rect">
            <a:avLst/>
          </a:prstGeom>
          <a:noFill/>
          <a:ln/>
        </p:spPr>
        <p:txBody>
          <a:bodyPr wrap="square" lIns="12700" tIns="12700" rIns="12700" bIns="1270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1A52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Spori, kontrolisani pokreti; okrenuti se od komore pri kašljanju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274320" y="2624328"/>
            <a:ext cx="2724912" cy="1298448"/>
          </a:xfrm>
          <a:prstGeom prst="rect">
            <a:avLst/>
          </a:prstGeom>
          <a:solidFill>
            <a:srgbClr val="FFFFFF"/>
          </a:solidFill>
          <a:ln w="12700">
            <a:solidFill>
              <a:srgbClr val="D5E8F3"/>
            </a:solidFill>
            <a:prstDash val="solid"/>
          </a:ln>
          <a:effectLst>
            <a:outerShdw blurRad="50800" dist="127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1" name="Shape 29"/>
          <p:cNvSpPr/>
          <p:nvPr/>
        </p:nvSpPr>
        <p:spPr>
          <a:xfrm>
            <a:off x="274320" y="2624328"/>
            <a:ext cx="1362456" cy="27432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Shape 30"/>
          <p:cNvSpPr/>
          <p:nvPr/>
        </p:nvSpPr>
        <p:spPr>
          <a:xfrm>
            <a:off x="1636776" y="2624328"/>
            <a:ext cx="1362456" cy="274320"/>
          </a:xfrm>
          <a:prstGeom prst="rect">
            <a:avLst/>
          </a:prstGeom>
          <a:solidFill>
            <a:srgbClr val="1E8449"/>
          </a:solidFill>
          <a:ln w="12700">
            <a:solidFill>
              <a:srgbClr val="1E844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31"/>
          <p:cNvSpPr/>
          <p:nvPr/>
        </p:nvSpPr>
        <p:spPr>
          <a:xfrm>
            <a:off x="274320" y="2633472"/>
            <a:ext cx="13624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</a:rPr>
              <a:t>❌  Greška</a:t>
            </a:r>
            <a:endParaRPr lang="en-US" sz="750" dirty="0"/>
          </a:p>
        </p:txBody>
      </p:sp>
      <p:sp>
        <p:nvSpPr>
          <p:cNvPr id="34" name="Text 32"/>
          <p:cNvSpPr/>
          <p:nvPr/>
        </p:nvSpPr>
        <p:spPr>
          <a:xfrm>
            <a:off x="1636776" y="2633472"/>
            <a:ext cx="13624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</a:rPr>
              <a:t>✔  Preporuka</a:t>
            </a:r>
            <a:endParaRPr lang="en-US" sz="750" dirty="0"/>
          </a:p>
        </p:txBody>
      </p:sp>
      <p:sp>
        <p:nvSpPr>
          <p:cNvPr id="35" name="Text 33"/>
          <p:cNvSpPr/>
          <p:nvPr/>
        </p:nvSpPr>
        <p:spPr>
          <a:xfrm>
            <a:off x="365760" y="2935224"/>
            <a:ext cx="2542032" cy="329184"/>
          </a:xfrm>
          <a:prstGeom prst="rect">
            <a:avLst/>
          </a:prstGeom>
          <a:noFill/>
          <a:ln/>
        </p:spPr>
        <p:txBody>
          <a:bodyPr wrap="square" lIns="12700" tIns="12700" rIns="12700" bIns="12700" rtlCol="0" anchor="t"/>
          <a:lstStyle/>
          <a:p>
            <a:pPr marL="0" indent="0">
              <a:buNone/>
            </a:pPr>
            <a:r>
              <a:rPr lang="en-US" sz="9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🧴  Preskakanje dezinfekcije</a:t>
            </a:r>
            <a:endParaRPr lang="en-US" sz="900" dirty="0"/>
          </a:p>
        </p:txBody>
      </p:sp>
      <p:sp>
        <p:nvSpPr>
          <p:cNvPr id="36" name="Shape 34"/>
          <p:cNvSpPr/>
          <p:nvPr/>
        </p:nvSpPr>
        <p:spPr>
          <a:xfrm>
            <a:off x="365760" y="3282696"/>
            <a:ext cx="2542032" cy="0"/>
          </a:xfrm>
          <a:prstGeom prst="line">
            <a:avLst/>
          </a:prstGeom>
          <a:noFill/>
          <a:ln w="9525">
            <a:solidFill>
              <a:srgbClr val="D5E8F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Text 35"/>
          <p:cNvSpPr/>
          <p:nvPr/>
        </p:nvSpPr>
        <p:spPr>
          <a:xfrm>
            <a:off x="365760" y="3319272"/>
            <a:ext cx="2542032" cy="566928"/>
          </a:xfrm>
          <a:prstGeom prst="rect">
            <a:avLst/>
          </a:prstGeom>
          <a:noFill/>
          <a:ln/>
        </p:spPr>
        <p:txBody>
          <a:bodyPr wrap="square" lIns="12700" tIns="12700" rIns="12700" bIns="1270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1A52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Uvek dezinfikovati površinu i materijale 70% IPA pre i posle rada</a:t>
            </a:r>
            <a:endParaRPr lang="en-US" sz="900" dirty="0"/>
          </a:p>
        </p:txBody>
      </p:sp>
      <p:sp>
        <p:nvSpPr>
          <p:cNvPr id="38" name="Shape 36"/>
          <p:cNvSpPr/>
          <p:nvPr/>
        </p:nvSpPr>
        <p:spPr>
          <a:xfrm>
            <a:off x="3108960" y="2624328"/>
            <a:ext cx="2724912" cy="1298448"/>
          </a:xfrm>
          <a:prstGeom prst="rect">
            <a:avLst/>
          </a:prstGeom>
          <a:solidFill>
            <a:srgbClr val="FFFFFF"/>
          </a:solidFill>
          <a:ln w="12700">
            <a:solidFill>
              <a:srgbClr val="D5E8F3"/>
            </a:solidFill>
            <a:prstDash val="solid"/>
          </a:ln>
          <a:effectLst>
            <a:outerShdw blurRad="50800" dist="127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9" name="Shape 37"/>
          <p:cNvSpPr/>
          <p:nvPr/>
        </p:nvSpPr>
        <p:spPr>
          <a:xfrm>
            <a:off x="3108960" y="2624328"/>
            <a:ext cx="1362456" cy="27432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0" name="Shape 38"/>
          <p:cNvSpPr/>
          <p:nvPr/>
        </p:nvSpPr>
        <p:spPr>
          <a:xfrm>
            <a:off x="4471416" y="2624328"/>
            <a:ext cx="1362456" cy="274320"/>
          </a:xfrm>
          <a:prstGeom prst="rect">
            <a:avLst/>
          </a:prstGeom>
          <a:solidFill>
            <a:srgbClr val="1E8449"/>
          </a:solidFill>
          <a:ln w="12700">
            <a:solidFill>
              <a:srgbClr val="1E844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1" name="Text 39"/>
          <p:cNvSpPr/>
          <p:nvPr/>
        </p:nvSpPr>
        <p:spPr>
          <a:xfrm>
            <a:off x="3108960" y="2633472"/>
            <a:ext cx="13624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</a:rPr>
              <a:t>❌  Greška</a:t>
            </a:r>
            <a:endParaRPr lang="en-US" sz="750" dirty="0"/>
          </a:p>
        </p:txBody>
      </p:sp>
      <p:sp>
        <p:nvSpPr>
          <p:cNvPr id="42" name="Text 40"/>
          <p:cNvSpPr/>
          <p:nvPr/>
        </p:nvSpPr>
        <p:spPr>
          <a:xfrm>
            <a:off x="4471416" y="2633472"/>
            <a:ext cx="13624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</a:rPr>
              <a:t>✔  Preporuka</a:t>
            </a:r>
            <a:endParaRPr lang="en-US" sz="750" dirty="0"/>
          </a:p>
        </p:txBody>
      </p:sp>
      <p:sp>
        <p:nvSpPr>
          <p:cNvPr id="43" name="Text 41"/>
          <p:cNvSpPr/>
          <p:nvPr/>
        </p:nvSpPr>
        <p:spPr>
          <a:xfrm>
            <a:off x="3200400" y="2935224"/>
            <a:ext cx="2542032" cy="329184"/>
          </a:xfrm>
          <a:prstGeom prst="rect">
            <a:avLst/>
          </a:prstGeom>
          <a:noFill/>
          <a:ln/>
        </p:spPr>
        <p:txBody>
          <a:bodyPr wrap="square" lIns="12700" tIns="12700" rIns="12700" bIns="12700" rtlCol="0" anchor="t"/>
          <a:lstStyle/>
          <a:p>
            <a:pPr marL="0" indent="0">
              <a:buNone/>
            </a:pPr>
            <a:r>
              <a:rPr lang="en-US" sz="9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🔧  Zanemaren servis filtera</a:t>
            </a:r>
            <a:endParaRPr lang="en-US" sz="900" dirty="0"/>
          </a:p>
        </p:txBody>
      </p:sp>
      <p:sp>
        <p:nvSpPr>
          <p:cNvPr id="44" name="Shape 42"/>
          <p:cNvSpPr/>
          <p:nvPr/>
        </p:nvSpPr>
        <p:spPr>
          <a:xfrm>
            <a:off x="3200400" y="3282696"/>
            <a:ext cx="2542032" cy="0"/>
          </a:xfrm>
          <a:prstGeom prst="line">
            <a:avLst/>
          </a:prstGeom>
          <a:noFill/>
          <a:ln w="9525">
            <a:solidFill>
              <a:srgbClr val="D5E8F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5" name="Text 43"/>
          <p:cNvSpPr/>
          <p:nvPr/>
        </p:nvSpPr>
        <p:spPr>
          <a:xfrm>
            <a:off x="3200400" y="3319272"/>
            <a:ext cx="2542032" cy="566928"/>
          </a:xfrm>
          <a:prstGeom prst="rect">
            <a:avLst/>
          </a:prstGeom>
          <a:noFill/>
          <a:ln/>
        </p:spPr>
        <p:txBody>
          <a:bodyPr wrap="square" lIns="12700" tIns="12700" rIns="12700" bIns="1270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1A52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Poštovati raspored godišnje validacije i zamene filtera</a:t>
            </a:r>
            <a:endParaRPr lang="en-US" sz="900" dirty="0"/>
          </a:p>
        </p:txBody>
      </p:sp>
      <p:sp>
        <p:nvSpPr>
          <p:cNvPr id="46" name="Shape 44"/>
          <p:cNvSpPr/>
          <p:nvPr/>
        </p:nvSpPr>
        <p:spPr>
          <a:xfrm>
            <a:off x="5943600" y="2624328"/>
            <a:ext cx="2724912" cy="1298448"/>
          </a:xfrm>
          <a:prstGeom prst="rect">
            <a:avLst/>
          </a:prstGeom>
          <a:solidFill>
            <a:srgbClr val="FFFFFF"/>
          </a:solidFill>
          <a:ln w="12700">
            <a:solidFill>
              <a:srgbClr val="D5E8F3"/>
            </a:solidFill>
            <a:prstDash val="solid"/>
          </a:ln>
          <a:effectLst>
            <a:outerShdw blurRad="50800" dist="127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7" name="Shape 45"/>
          <p:cNvSpPr/>
          <p:nvPr/>
        </p:nvSpPr>
        <p:spPr>
          <a:xfrm>
            <a:off x="5943600" y="2624328"/>
            <a:ext cx="1362456" cy="27432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8" name="Shape 46"/>
          <p:cNvSpPr/>
          <p:nvPr/>
        </p:nvSpPr>
        <p:spPr>
          <a:xfrm>
            <a:off x="7306056" y="2624328"/>
            <a:ext cx="1362456" cy="274320"/>
          </a:xfrm>
          <a:prstGeom prst="rect">
            <a:avLst/>
          </a:prstGeom>
          <a:solidFill>
            <a:srgbClr val="1E8449"/>
          </a:solidFill>
          <a:ln w="12700">
            <a:solidFill>
              <a:srgbClr val="1E844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9" name="Text 47"/>
          <p:cNvSpPr/>
          <p:nvPr/>
        </p:nvSpPr>
        <p:spPr>
          <a:xfrm>
            <a:off x="5943600" y="2633472"/>
            <a:ext cx="13624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</a:rPr>
              <a:t>❌  Greška</a:t>
            </a:r>
            <a:endParaRPr lang="en-US" sz="750" dirty="0"/>
          </a:p>
        </p:txBody>
      </p:sp>
      <p:sp>
        <p:nvSpPr>
          <p:cNvPr id="50" name="Text 48"/>
          <p:cNvSpPr/>
          <p:nvPr/>
        </p:nvSpPr>
        <p:spPr>
          <a:xfrm>
            <a:off x="7306056" y="2633472"/>
            <a:ext cx="13624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</a:rPr>
              <a:t>✔  Preporuka</a:t>
            </a:r>
            <a:endParaRPr lang="en-US" sz="750" dirty="0"/>
          </a:p>
        </p:txBody>
      </p:sp>
      <p:sp>
        <p:nvSpPr>
          <p:cNvPr id="51" name="Text 49"/>
          <p:cNvSpPr/>
          <p:nvPr/>
        </p:nvSpPr>
        <p:spPr>
          <a:xfrm>
            <a:off x="6035040" y="2935224"/>
            <a:ext cx="2542032" cy="329184"/>
          </a:xfrm>
          <a:prstGeom prst="rect">
            <a:avLst/>
          </a:prstGeom>
          <a:noFill/>
          <a:ln/>
        </p:spPr>
        <p:txBody>
          <a:bodyPr wrap="square" lIns="12700" tIns="12700" rIns="12700" bIns="12700" rtlCol="0" anchor="t"/>
          <a:lstStyle/>
          <a:p>
            <a:pPr marL="0" indent="0">
              <a:buNone/>
            </a:pPr>
            <a:r>
              <a:rPr lang="en-US" sz="9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🧤  Rad bez lične zaštite (PPE)</a:t>
            </a:r>
            <a:endParaRPr lang="en-US" sz="900" dirty="0"/>
          </a:p>
        </p:txBody>
      </p:sp>
      <p:sp>
        <p:nvSpPr>
          <p:cNvPr id="52" name="Shape 50"/>
          <p:cNvSpPr/>
          <p:nvPr/>
        </p:nvSpPr>
        <p:spPr>
          <a:xfrm>
            <a:off x="6035040" y="3282696"/>
            <a:ext cx="2542032" cy="0"/>
          </a:xfrm>
          <a:prstGeom prst="line">
            <a:avLst/>
          </a:prstGeom>
          <a:noFill/>
          <a:ln w="9525">
            <a:solidFill>
              <a:srgbClr val="D5E8F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3" name="Text 51"/>
          <p:cNvSpPr/>
          <p:nvPr/>
        </p:nvSpPr>
        <p:spPr>
          <a:xfrm>
            <a:off x="6035040" y="3319272"/>
            <a:ext cx="2542032" cy="566928"/>
          </a:xfrm>
          <a:prstGeom prst="rect">
            <a:avLst/>
          </a:prstGeom>
          <a:noFill/>
          <a:ln/>
        </p:spPr>
        <p:txBody>
          <a:bodyPr wrap="square" lIns="12700" tIns="12700" rIns="12700" bIns="1270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1A52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Sterilne rukavice, maska i kapu su obavezni pri svakom radu</a:t>
            </a:r>
            <a:endParaRPr lang="en-US" sz="900" dirty="0"/>
          </a:p>
        </p:txBody>
      </p:sp>
      <p:sp>
        <p:nvSpPr>
          <p:cNvPr id="54" name="Shape 52"/>
          <p:cNvSpPr/>
          <p:nvPr/>
        </p:nvSpPr>
        <p:spPr>
          <a:xfrm>
            <a:off x="5029200" y="4617720"/>
            <a:ext cx="3840480" cy="384048"/>
          </a:xfrm>
          <a:prstGeom prst="rect">
            <a:avLst/>
          </a:prstGeom>
          <a:solidFill>
            <a:srgbClr val="EBF5FB"/>
          </a:solidFill>
          <a:ln w="19050">
            <a:solidFill>
              <a:srgbClr val="2471A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5" name="Text 53"/>
          <p:cNvSpPr/>
          <p:nvPr/>
        </p:nvSpPr>
        <p:spPr>
          <a:xfrm>
            <a:off x="5102352" y="4626864"/>
            <a:ext cx="3694176" cy="34747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marL="0" indent="0" algn="l">
              <a:buNone/>
            </a:pPr>
            <a:r>
              <a:rPr lang="en-US" sz="750" i="1" dirty="0">
                <a:solidFill>
                  <a:srgbClr val="0A3D62"/>
                </a:solidFill>
              </a:rPr>
              <a:t>Izvor: WHO Laboratory Biosafety Manual, 4th Ed., 2020.</a:t>
            </a:r>
            <a:endParaRPr lang="en-US" sz="7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A3D6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914400" y="-914400"/>
            <a:ext cx="4572000" cy="4572000"/>
          </a:xfrm>
          <a:prstGeom prst="ellipse">
            <a:avLst/>
          </a:prstGeom>
          <a:solidFill>
            <a:srgbClr val="0D7377">
              <a:alpha val="15000"/>
            </a:srgbClr>
          </a:solidFill>
          <a:ln w="12700">
            <a:solidFill>
              <a:srgbClr val="0D737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6858000" y="2286000"/>
            <a:ext cx="3657600" cy="3657600"/>
          </a:xfrm>
          <a:prstGeom prst="ellipse">
            <a:avLst/>
          </a:prstGeom>
          <a:solidFill>
            <a:srgbClr val="14A085">
              <a:alpha val="12000"/>
            </a:srgbClr>
          </a:solidFill>
          <a:ln w="12700">
            <a:solidFill>
              <a:srgbClr val="14A08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0" y="4663440"/>
            <a:ext cx="9144000" cy="480060"/>
          </a:xfrm>
          <a:prstGeom prst="rect">
            <a:avLst/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457200" y="32004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kern="0" spc="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ZAKLJUČAK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457200" y="896112"/>
            <a:ext cx="4114800" cy="36576"/>
          </a:xfrm>
          <a:prstGeom prst="rect">
            <a:avLst/>
          </a:prstGeom>
          <a:solidFill>
            <a:srgbClr val="14A085"/>
          </a:solidFill>
          <a:ln w="12700">
            <a:solidFill>
              <a:srgbClr val="14A08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502920" y="1005840"/>
            <a:ext cx="8138160" cy="59436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D6EA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🔬  Laminarna komora je ključni uređaj za rad u aseptičnim uslovima, štiteći uzorak, radnika i okolinu.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502920" y="1682496"/>
            <a:ext cx="8138160" cy="59436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A9D4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💨  HEPA H14 filteri (≥99,995%) i laminarni tok vazduha (0,3–0,5 m/s) obezbeđuju ISO 5 klasu čistoće.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502920" y="2359152"/>
            <a:ext cx="8138160" cy="59436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D6EA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🧤  Stroga aseptična tehnika (PPE, dezinfekcija, kontrolisani pokreti) je preduslov bezbednog rada.</a:t>
            </a:r>
            <a:endParaRPr lang="en-US" sz="1150" dirty="0"/>
          </a:p>
        </p:txBody>
      </p:sp>
      <p:sp>
        <p:nvSpPr>
          <p:cNvPr id="10" name="Text 8"/>
          <p:cNvSpPr/>
          <p:nvPr/>
        </p:nvSpPr>
        <p:spPr>
          <a:xfrm>
            <a:off x="502920" y="3035808"/>
            <a:ext cx="8138160" cy="59436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A9D4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🔧  Redovno održavanje i godišnja validacija (DOP/PAO test, mikrobiološki uzorci) su zakonska obaveza.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502920" y="3712464"/>
            <a:ext cx="8138160" cy="59436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D6EA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📋  Sve aktivnosti moraju biti dokumentovane u skladu sa GMP standardima i SOP-ovima laboratorije.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5029200" y="4617720"/>
            <a:ext cx="3840480" cy="384048"/>
          </a:xfrm>
          <a:prstGeom prst="rect">
            <a:avLst/>
          </a:prstGeom>
          <a:solidFill>
            <a:srgbClr val="EBF5FB"/>
          </a:solidFill>
          <a:ln w="19050">
            <a:solidFill>
              <a:srgbClr val="2471A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5102352" y="4626864"/>
            <a:ext cx="3694176" cy="34747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marL="0" indent="0" algn="l">
              <a:buNone/>
            </a:pPr>
            <a:r>
              <a:rPr lang="en-US" sz="750" i="1" dirty="0">
                <a:solidFill>
                  <a:srgbClr val="0A3D62"/>
                </a:solidFill>
              </a:rPr>
              <a:t>Izvor: GMP Annex 1 (EU) – Manufacture of Sterile Medicinal Products, 2022.</a:t>
            </a:r>
            <a:endParaRPr lang="en-US" sz="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0A3D62"/>
          </a:solidFill>
          <a:ln w="12700">
            <a:solidFill>
              <a:srgbClr val="0A3D6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1005840"/>
            <a:ext cx="9144000" cy="50292"/>
          </a:xfrm>
          <a:prstGeom prst="rect">
            <a:avLst/>
          </a:prstGeom>
          <a:solidFill>
            <a:srgbClr val="14A085"/>
          </a:solidFill>
          <a:ln w="12700">
            <a:solidFill>
              <a:srgbClr val="14A08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Šta je laminarna komora?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365760" y="658368"/>
            <a:ext cx="8412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i="1" dirty="0">
                <a:solidFill>
                  <a:srgbClr val="A9CC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Definicija i svrha uređaja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365760" y="1188720"/>
            <a:ext cx="8412480" cy="685800"/>
          </a:xfrm>
          <a:prstGeom prst="rect">
            <a:avLst/>
          </a:prstGeom>
          <a:solidFill>
            <a:srgbClr val="D6EAF8"/>
          </a:solidFill>
          <a:ln w="25400">
            <a:solidFill>
              <a:srgbClr val="0D737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502920" y="1207008"/>
            <a:ext cx="8229600" cy="64008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 algn="l">
              <a:buNone/>
            </a:pPr>
            <a:r>
              <a:rPr lang="en-US" sz="1150" b="1" dirty="0">
                <a:solidFill>
                  <a:srgbClr val="0A3D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Laminarna komora</a:t>
            </a:r>
            <a:r>
              <a:rPr lang="en-US" sz="115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(eng. Laminar Flow Cabinet/Hood) je uređaj koji stvara sterilnu radnu zonu kontinuiranim protokom filtriranog vazduha, sprečavajući kontaminaciju uzoraka mikroorganizmima i česticama.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365760" y="2011680"/>
            <a:ext cx="2980690" cy="2331720"/>
          </a:xfrm>
          <a:prstGeom prst="rect">
            <a:avLst/>
          </a:prstGeom>
          <a:solidFill>
            <a:srgbClr val="FFFFFF"/>
          </a:solidFill>
          <a:ln w="12700">
            <a:solidFill>
              <a:srgbClr val="D5E8F3"/>
            </a:solidFill>
            <a:prstDash val="solid"/>
          </a:ln>
          <a:effectLst>
            <a:outerShdw blurRad="50800" dist="127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365760" y="2011680"/>
            <a:ext cx="2980690" cy="347472"/>
          </a:xfrm>
          <a:prstGeom prst="rect">
            <a:avLst/>
          </a:prstGeom>
          <a:solidFill>
            <a:srgbClr val="0A3D62"/>
          </a:solidFill>
          <a:ln w="12700">
            <a:solidFill>
              <a:srgbClr val="0A3D6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475488" y="2020824"/>
            <a:ext cx="39319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Osnovna svrha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475488" y="2395728"/>
            <a:ext cx="2653674" cy="18745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/>
          <a:lstStyle/>
          <a:p>
            <a:pPr marL="342900" indent="-342900">
              <a:buSzPct val="100000"/>
              <a:buChar char="•"/>
            </a:pPr>
            <a:r>
              <a:rPr lang="en-US" sz="10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Zaštita uzorka od kontaminacije</a:t>
            </a:r>
            <a:endParaRPr lang="en-US" sz="1000" dirty="0"/>
          </a:p>
          <a:p>
            <a:pPr marL="342900" indent="-342900">
              <a:buSzPct val="100000"/>
              <a:buChar char="•"/>
            </a:pPr>
            <a:r>
              <a:rPr lang="en-US" sz="10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Zaštita radnika od aerosola (BSC klase II)</a:t>
            </a:r>
            <a:endParaRPr lang="en-US" sz="1000" dirty="0"/>
          </a:p>
          <a:p>
            <a:pPr marL="342900" indent="-342900">
              <a:buSzPct val="100000"/>
              <a:buChar char="•"/>
            </a:pPr>
            <a:r>
              <a:rPr lang="en-US" sz="10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Zaštita okoline u biosigurnosnim uslovima</a:t>
            </a:r>
            <a:endParaRPr lang="en-US" sz="1000" dirty="0"/>
          </a:p>
          <a:p>
            <a:pPr marL="342900" indent="-342900">
              <a:buSzPct val="100000"/>
              <a:buChar char="•"/>
            </a:pPr>
            <a:r>
              <a:rPr lang="en-US" sz="10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Obezbeđivanje ISO 5 (klasa 100) čiste zone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5321300" y="2011680"/>
            <a:ext cx="3456940" cy="2331720"/>
          </a:xfrm>
          <a:prstGeom prst="rect">
            <a:avLst/>
          </a:prstGeom>
          <a:solidFill>
            <a:srgbClr val="FFFFFF"/>
          </a:solidFill>
          <a:ln w="12700">
            <a:solidFill>
              <a:srgbClr val="D5E8F3"/>
            </a:solidFill>
            <a:prstDash val="solid"/>
          </a:ln>
          <a:effectLst>
            <a:outerShdw blurRad="50800" dist="127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5321300" y="2011680"/>
            <a:ext cx="3456940" cy="347472"/>
          </a:xfrm>
          <a:prstGeom prst="rect">
            <a:avLst/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5321300" y="2020824"/>
            <a:ext cx="338378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Oblasti primene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5391150" y="2395728"/>
            <a:ext cx="3313938" cy="18745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/>
          <a:lstStyle/>
          <a:p>
            <a:pPr marL="342900" indent="-342900">
              <a:buSzPct val="100000"/>
              <a:buChar char="•"/>
            </a:pPr>
            <a:r>
              <a:rPr lang="en-US" sz="10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Mikrobiologija i kultura tkiva</a:t>
            </a:r>
            <a:endParaRPr lang="en-US" sz="1000" dirty="0"/>
          </a:p>
          <a:p>
            <a:pPr marL="342900" indent="-342900">
              <a:buSzPct val="100000"/>
              <a:buChar char="•"/>
            </a:pPr>
            <a:r>
              <a:rPr lang="en-US" sz="10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Farmaceutska industrija – sterilna priprema</a:t>
            </a:r>
            <a:endParaRPr lang="en-US" sz="1000" dirty="0"/>
          </a:p>
          <a:p>
            <a:pPr marL="342900" indent="-342900">
              <a:buSzPct val="100000"/>
              <a:buChar char="•"/>
            </a:pPr>
            <a:r>
              <a:rPr lang="en-US" sz="10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Bolnička apoteka i onkološka odeljenja</a:t>
            </a:r>
            <a:endParaRPr lang="en-US" sz="1000" dirty="0"/>
          </a:p>
          <a:p>
            <a:pPr marL="342900" indent="-342900">
              <a:buSzPct val="100000"/>
              <a:buChar char="•"/>
            </a:pPr>
            <a:r>
              <a:rPr lang="en-US" sz="10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Molekularna biologija i genetika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5029200" y="4617720"/>
            <a:ext cx="3840480" cy="384048"/>
          </a:xfrm>
          <a:prstGeom prst="rect">
            <a:avLst/>
          </a:prstGeom>
          <a:solidFill>
            <a:srgbClr val="EBF5FB"/>
          </a:solidFill>
          <a:ln w="19050">
            <a:solidFill>
              <a:srgbClr val="2471A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5102352" y="4626864"/>
            <a:ext cx="3694176" cy="34747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marL="0" indent="0" algn="l">
              <a:buNone/>
            </a:pPr>
            <a:r>
              <a:rPr lang="en-US" sz="750" i="1" dirty="0">
                <a:solidFill>
                  <a:srgbClr val="0A3D62"/>
                </a:solidFill>
              </a:rPr>
              <a:t>Izvor: ISO 14644-1:2015 – Cleanrooms and Associated Controlled Environments.</a:t>
            </a:r>
            <a:endParaRPr lang="en-US" sz="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5B91D7C-5304-87CF-44E2-474551889FA1}"/>
              </a:ext>
            </a:extLst>
          </p:cNvPr>
          <p:cNvSpPr txBox="1"/>
          <p:nvPr/>
        </p:nvSpPr>
        <p:spPr>
          <a:xfrm>
            <a:off x="393701" y="1155700"/>
            <a:ext cx="5080000" cy="2970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 err="1"/>
              <a:t>Vazduh</a:t>
            </a:r>
            <a:r>
              <a:rPr lang="en-GB" sz="1100" dirty="0"/>
              <a:t> </a:t>
            </a:r>
            <a:r>
              <a:rPr lang="en-GB" sz="1100" dirty="0" err="1"/>
              <a:t>iz</a:t>
            </a:r>
            <a:r>
              <a:rPr lang="en-GB" sz="1100" dirty="0"/>
              <a:t> </a:t>
            </a:r>
            <a:r>
              <a:rPr lang="en-GB" sz="1100" dirty="0" err="1"/>
              <a:t>laboratorije</a:t>
            </a:r>
            <a:r>
              <a:rPr lang="en-GB" sz="1100" dirty="0"/>
              <a:t> se </a:t>
            </a:r>
            <a:r>
              <a:rPr lang="en-GB" sz="1100" dirty="0" err="1"/>
              <a:t>usisava</a:t>
            </a:r>
            <a:r>
              <a:rPr lang="en-GB" sz="1100" dirty="0"/>
              <a:t> u </a:t>
            </a:r>
            <a:r>
              <a:rPr lang="en-GB" sz="1100" dirty="0" err="1"/>
              <a:t>laminarnu</a:t>
            </a:r>
            <a:r>
              <a:rPr lang="en-GB" sz="1100" dirty="0"/>
              <a:t> </a:t>
            </a:r>
            <a:r>
              <a:rPr lang="en-GB" sz="1100" dirty="0" err="1"/>
              <a:t>komoru</a:t>
            </a:r>
            <a:r>
              <a:rPr lang="en-GB" sz="1100" dirty="0"/>
              <a:t> </a:t>
            </a:r>
            <a:r>
              <a:rPr lang="en-GB" sz="1100" dirty="0" err="1"/>
              <a:t>na</a:t>
            </a:r>
            <a:r>
              <a:rPr lang="en-GB" sz="1100" dirty="0"/>
              <a:t> </a:t>
            </a:r>
            <a:r>
              <a:rPr lang="en-GB" sz="1100" dirty="0" err="1"/>
              <a:t>prednjem</a:t>
            </a:r>
            <a:r>
              <a:rPr lang="en-GB" sz="1100" dirty="0"/>
              <a:t> </a:t>
            </a:r>
            <a:r>
              <a:rPr lang="en-GB" sz="1100" dirty="0" err="1"/>
              <a:t>otvoru</a:t>
            </a:r>
            <a:r>
              <a:rPr lang="en-GB" sz="1100" dirty="0"/>
              <a:t>. </a:t>
            </a:r>
            <a:r>
              <a:rPr lang="en-GB" sz="1100" dirty="0" err="1"/>
              <a:t>Vazduh</a:t>
            </a:r>
            <a:r>
              <a:rPr lang="en-GB" sz="1100" dirty="0"/>
              <a:t> koji se </a:t>
            </a:r>
            <a:r>
              <a:rPr lang="en-GB" sz="1100" dirty="0" err="1"/>
              <a:t>usisava</a:t>
            </a:r>
            <a:r>
              <a:rPr lang="en-GB" sz="1100" dirty="0"/>
              <a:t> </a:t>
            </a:r>
            <a:r>
              <a:rPr lang="en-GB" sz="1100" dirty="0" err="1"/>
              <a:t>na</a:t>
            </a:r>
            <a:r>
              <a:rPr lang="en-GB" sz="1100" dirty="0"/>
              <a:t> </a:t>
            </a:r>
            <a:r>
              <a:rPr lang="en-GB" sz="1100" dirty="0" err="1"/>
              <a:t>prednjem</a:t>
            </a:r>
            <a:r>
              <a:rPr lang="en-GB" sz="1100" dirty="0"/>
              <a:t> </a:t>
            </a:r>
            <a:r>
              <a:rPr lang="en-GB" sz="1100" dirty="0" err="1"/>
              <a:t>otvoru</a:t>
            </a:r>
            <a:r>
              <a:rPr lang="en-GB" sz="1100" dirty="0"/>
              <a:t> mora </a:t>
            </a:r>
            <a:r>
              <a:rPr lang="en-GB" sz="1100" dirty="0" err="1"/>
              <a:t>biti</a:t>
            </a:r>
            <a:r>
              <a:rPr lang="en-GB" sz="1100" dirty="0"/>
              <a:t> ≥0,40 m/s </a:t>
            </a:r>
          </a:p>
          <a:p>
            <a:r>
              <a:rPr lang="en-GB" sz="1100" dirty="0" err="1"/>
              <a:t>prema</a:t>
            </a:r>
            <a:r>
              <a:rPr lang="en-GB" sz="1100" dirty="0"/>
              <a:t> </a:t>
            </a:r>
            <a:r>
              <a:rPr lang="en-GB" sz="1100" dirty="0" err="1"/>
              <a:t>standardu</a:t>
            </a:r>
            <a:r>
              <a:rPr lang="en-GB" sz="1100" dirty="0"/>
              <a:t> EN 12469. Ovo je </a:t>
            </a:r>
            <a:r>
              <a:rPr lang="en-GB" sz="1100" dirty="0" err="1"/>
              <a:t>osnova</a:t>
            </a:r>
            <a:r>
              <a:rPr lang="en-GB" sz="1100" dirty="0"/>
              <a:t> </a:t>
            </a:r>
            <a:r>
              <a:rPr lang="en-GB" sz="1100" dirty="0" err="1"/>
              <a:t>zadržavanja</a:t>
            </a:r>
            <a:r>
              <a:rPr lang="en-GB" sz="1100" dirty="0"/>
              <a:t>, a </a:t>
            </a:r>
            <a:r>
              <a:rPr lang="en-GB" sz="1100" dirty="0" err="1"/>
              <a:t>ovaj</a:t>
            </a:r>
            <a:r>
              <a:rPr lang="en-GB" sz="1100" dirty="0"/>
              <a:t> „</a:t>
            </a:r>
            <a:r>
              <a:rPr lang="en-GB" sz="1100" dirty="0" err="1"/>
              <a:t>dolazni</a:t>
            </a:r>
            <a:r>
              <a:rPr lang="en-GB" sz="1100" dirty="0"/>
              <a:t>“ </a:t>
            </a:r>
          </a:p>
          <a:p>
            <a:r>
              <a:rPr lang="sr-Latn-RS" sz="1100" dirty="0"/>
              <a:t>v</a:t>
            </a:r>
            <a:r>
              <a:rPr lang="en-GB" sz="1100" dirty="0" err="1"/>
              <a:t>azduh</a:t>
            </a:r>
            <a:r>
              <a:rPr lang="en-GB" sz="1100" dirty="0"/>
              <a:t> </a:t>
            </a:r>
            <a:r>
              <a:rPr lang="en-GB" sz="1100" dirty="0" err="1"/>
              <a:t>stvara</a:t>
            </a:r>
            <a:r>
              <a:rPr lang="en-GB" sz="1100" dirty="0"/>
              <a:t> </a:t>
            </a:r>
            <a:r>
              <a:rPr lang="en-GB" sz="1100" dirty="0" err="1"/>
              <a:t>vazdušnu</a:t>
            </a:r>
            <a:r>
              <a:rPr lang="en-GB" sz="1100" dirty="0"/>
              <a:t> </a:t>
            </a:r>
            <a:r>
              <a:rPr lang="en-GB" sz="1100" dirty="0" err="1"/>
              <a:t>barijeru</a:t>
            </a:r>
            <a:r>
              <a:rPr lang="en-GB" sz="1100" dirty="0"/>
              <a:t> </a:t>
            </a:r>
            <a:r>
              <a:rPr lang="en-GB" sz="1100" dirty="0" err="1"/>
              <a:t>na</a:t>
            </a:r>
            <a:r>
              <a:rPr lang="en-GB" sz="1100" dirty="0"/>
              <a:t> </a:t>
            </a:r>
            <a:r>
              <a:rPr lang="en-GB" sz="1100" dirty="0" err="1"/>
              <a:t>otvoru</a:t>
            </a:r>
            <a:r>
              <a:rPr lang="en-GB" sz="1100" dirty="0"/>
              <a:t>. Sila</a:t>
            </a:r>
            <a:r>
              <a:rPr lang="sr-Latn-RS" sz="1100" dirty="0"/>
              <a:t>z</a:t>
            </a:r>
            <a:r>
              <a:rPr lang="en-GB" sz="1100" dirty="0" err="1"/>
              <a:t>ni</a:t>
            </a:r>
            <a:r>
              <a:rPr lang="en-GB" sz="1100" dirty="0"/>
              <a:t> </a:t>
            </a:r>
            <a:r>
              <a:rPr lang="en-GB" sz="1100" dirty="0" err="1"/>
              <a:t>vazduh</a:t>
            </a:r>
            <a:r>
              <a:rPr lang="en-GB" sz="1100" dirty="0"/>
              <a:t> se </a:t>
            </a:r>
            <a:r>
              <a:rPr lang="en-GB" sz="1100" dirty="0" err="1"/>
              <a:t>potiskuje</a:t>
            </a:r>
            <a:r>
              <a:rPr lang="en-GB" sz="1100" dirty="0"/>
              <a:t> </a:t>
            </a:r>
            <a:r>
              <a:rPr lang="en-GB" sz="1100" dirty="0" err="1"/>
              <a:t>kroz</a:t>
            </a:r>
            <a:r>
              <a:rPr lang="en-GB" sz="1100" dirty="0"/>
              <a:t> </a:t>
            </a:r>
          </a:p>
          <a:p>
            <a:r>
              <a:rPr lang="en-GB" sz="1100" dirty="0"/>
              <a:t>HEPA filter </a:t>
            </a:r>
            <a:r>
              <a:rPr lang="en-GB" sz="1100" dirty="0" err="1"/>
              <a:t>pomoću</a:t>
            </a:r>
            <a:r>
              <a:rPr lang="en-GB" sz="1100" dirty="0"/>
              <a:t> </a:t>
            </a:r>
            <a:r>
              <a:rPr lang="en-GB" sz="1100" dirty="0" err="1"/>
              <a:t>motora</a:t>
            </a:r>
            <a:r>
              <a:rPr lang="en-GB" sz="1100" dirty="0"/>
              <a:t>/</a:t>
            </a:r>
            <a:r>
              <a:rPr lang="en-GB" sz="1100" dirty="0" err="1"/>
              <a:t>ventilatora</a:t>
            </a:r>
            <a:r>
              <a:rPr lang="en-GB" sz="1100" dirty="0"/>
              <a:t>.</a:t>
            </a:r>
            <a:r>
              <a:rPr lang="sr-Latn-RS" sz="1100" dirty="0"/>
              <a:t> </a:t>
            </a:r>
            <a:r>
              <a:rPr lang="en-GB" sz="1100" dirty="0"/>
              <a:t>Ovo je </a:t>
            </a:r>
            <a:r>
              <a:rPr lang="en-GB" sz="1100" dirty="0" err="1"/>
              <a:t>poznato</a:t>
            </a:r>
            <a:r>
              <a:rPr lang="en-GB" sz="1100" dirty="0"/>
              <a:t> </a:t>
            </a:r>
            <a:r>
              <a:rPr lang="en-GB" sz="1100" dirty="0" err="1"/>
              <a:t>kao</a:t>
            </a:r>
            <a:r>
              <a:rPr lang="en-GB" sz="1100" dirty="0"/>
              <a:t> </a:t>
            </a:r>
            <a:r>
              <a:rPr lang="en-GB" sz="1100" dirty="0" err="1"/>
              <a:t>jednosmerni</a:t>
            </a:r>
            <a:r>
              <a:rPr lang="en-GB" sz="1100" dirty="0"/>
              <a:t> </a:t>
            </a:r>
            <a:r>
              <a:rPr lang="en-GB" sz="1100" dirty="0" err="1"/>
              <a:t>protok</a:t>
            </a:r>
            <a:r>
              <a:rPr lang="en-GB" sz="1100" dirty="0"/>
              <a:t> </a:t>
            </a:r>
          </a:p>
          <a:p>
            <a:r>
              <a:rPr lang="en-GB" sz="1100" dirty="0" err="1"/>
              <a:t>vazduha</a:t>
            </a:r>
            <a:r>
              <a:rPr lang="en-GB" sz="1100" dirty="0"/>
              <a:t>. Prema EN 12469,</a:t>
            </a:r>
            <a:r>
              <a:rPr lang="sr-Latn-RS" sz="1100" dirty="0"/>
              <a:t> </a:t>
            </a:r>
            <a:r>
              <a:rPr lang="en-GB" sz="1100" dirty="0" err="1"/>
              <a:t>prosečna</a:t>
            </a:r>
            <a:r>
              <a:rPr lang="en-GB" sz="1100" dirty="0"/>
              <a:t> </a:t>
            </a:r>
            <a:r>
              <a:rPr lang="en-GB" sz="1100" dirty="0" err="1"/>
              <a:t>brzina</a:t>
            </a:r>
            <a:r>
              <a:rPr lang="en-GB" sz="1100" dirty="0"/>
              <a:t> </a:t>
            </a:r>
            <a:r>
              <a:rPr lang="en-GB" sz="1100" dirty="0" err="1"/>
              <a:t>sila</a:t>
            </a:r>
            <a:r>
              <a:rPr lang="sr-Latn-RS" sz="1100" dirty="0"/>
              <a:t>z</a:t>
            </a:r>
            <a:r>
              <a:rPr lang="en-GB" sz="1100" dirty="0" err="1"/>
              <a:t>nog</a:t>
            </a:r>
            <a:r>
              <a:rPr lang="en-GB" sz="1100" dirty="0"/>
              <a:t> </a:t>
            </a:r>
            <a:r>
              <a:rPr lang="en-GB" sz="1100" dirty="0" err="1"/>
              <a:t>vazduha</a:t>
            </a:r>
            <a:r>
              <a:rPr lang="en-GB" sz="1100" dirty="0"/>
              <a:t> mora </a:t>
            </a:r>
            <a:r>
              <a:rPr lang="en-GB" sz="1100" dirty="0" err="1"/>
              <a:t>biti</a:t>
            </a:r>
            <a:r>
              <a:rPr lang="en-GB" sz="1100" dirty="0"/>
              <a:t> </a:t>
            </a:r>
          </a:p>
          <a:p>
            <a:r>
              <a:rPr lang="en-GB" sz="1100" dirty="0" err="1"/>
              <a:t>između</a:t>
            </a:r>
            <a:r>
              <a:rPr lang="en-GB" sz="1100" dirty="0"/>
              <a:t> 0,25 m/s </a:t>
            </a:r>
            <a:r>
              <a:rPr lang="en-GB" sz="1100" dirty="0" err="1"/>
              <a:t>i</a:t>
            </a:r>
            <a:r>
              <a:rPr lang="sr-Latn-RS" sz="1100" dirty="0"/>
              <a:t> </a:t>
            </a:r>
            <a:r>
              <a:rPr lang="en-GB" sz="1100" dirty="0"/>
              <a:t>0,50 m/s. </a:t>
            </a:r>
            <a:r>
              <a:rPr lang="en-GB" sz="1100" dirty="0" err="1"/>
              <a:t>Ovaj</a:t>
            </a:r>
            <a:r>
              <a:rPr lang="en-GB" sz="1100" dirty="0"/>
              <a:t> </a:t>
            </a:r>
            <a:r>
              <a:rPr lang="en-GB" sz="1100" dirty="0" err="1"/>
              <a:t>sterilni</a:t>
            </a:r>
            <a:r>
              <a:rPr lang="en-GB" sz="1100" dirty="0"/>
              <a:t> </a:t>
            </a:r>
            <a:r>
              <a:rPr lang="en-GB" sz="1100" dirty="0" err="1"/>
              <a:t>vazduh</a:t>
            </a:r>
            <a:r>
              <a:rPr lang="en-GB" sz="1100" dirty="0"/>
              <a:t> </a:t>
            </a:r>
            <a:r>
              <a:rPr lang="en-GB" sz="1100" dirty="0" err="1"/>
              <a:t>štiti</a:t>
            </a:r>
            <a:r>
              <a:rPr lang="en-GB" sz="1100" dirty="0"/>
              <a:t> </a:t>
            </a:r>
            <a:r>
              <a:rPr lang="en-GB" sz="1100" dirty="0" err="1"/>
              <a:t>proizvod</a:t>
            </a:r>
            <a:r>
              <a:rPr lang="en-GB" sz="1100" dirty="0"/>
              <a:t> </a:t>
            </a:r>
            <a:r>
              <a:rPr lang="en-GB" sz="1100" dirty="0" err="1"/>
              <a:t>unutar</a:t>
            </a:r>
            <a:r>
              <a:rPr lang="sr-Latn-RS" sz="1100" dirty="0"/>
              <a:t> </a:t>
            </a:r>
            <a:r>
              <a:rPr lang="en-GB" sz="1100" dirty="0" err="1"/>
              <a:t>ormarića</a:t>
            </a:r>
            <a:r>
              <a:rPr lang="en-GB" sz="1100" dirty="0"/>
              <a:t>.</a:t>
            </a:r>
          </a:p>
          <a:p>
            <a:r>
              <a:rPr lang="en-GB" sz="1100" dirty="0"/>
              <a:t>Kada </a:t>
            </a:r>
            <a:r>
              <a:rPr lang="en-GB" sz="1100" dirty="0" err="1"/>
              <a:t>sila</a:t>
            </a:r>
            <a:r>
              <a:rPr lang="sr-Latn-RS" sz="1100" dirty="0"/>
              <a:t>z</a:t>
            </a:r>
            <a:r>
              <a:rPr lang="en-GB" sz="1100" dirty="0" err="1"/>
              <a:t>ni</a:t>
            </a:r>
            <a:r>
              <a:rPr lang="en-GB" sz="1100" dirty="0"/>
              <a:t> </a:t>
            </a:r>
            <a:r>
              <a:rPr lang="en-GB" sz="1100" dirty="0" err="1"/>
              <a:t>vazduh</a:t>
            </a:r>
            <a:r>
              <a:rPr lang="en-GB" sz="1100" dirty="0"/>
              <a:t> </a:t>
            </a:r>
            <a:r>
              <a:rPr lang="en-GB" sz="1100" dirty="0" err="1"/>
              <a:t>dosegne</a:t>
            </a:r>
            <a:r>
              <a:rPr lang="en-GB" sz="1100" dirty="0"/>
              <a:t> </a:t>
            </a:r>
            <a:r>
              <a:rPr lang="en-GB" sz="1100" dirty="0" err="1"/>
              <a:t>radnu</a:t>
            </a:r>
            <a:r>
              <a:rPr lang="en-GB" sz="1100" dirty="0"/>
              <a:t> </a:t>
            </a:r>
            <a:r>
              <a:rPr lang="en-GB" sz="1100" dirty="0" err="1"/>
              <a:t>površinu</a:t>
            </a:r>
            <a:r>
              <a:rPr lang="en-GB" sz="1100" dirty="0"/>
              <a:t>, on </a:t>
            </a:r>
            <a:r>
              <a:rPr lang="en-GB" sz="1100" dirty="0" err="1"/>
              <a:t>će</a:t>
            </a:r>
            <a:r>
              <a:rPr lang="en-GB" sz="1100" dirty="0"/>
              <a:t> se </a:t>
            </a:r>
            <a:r>
              <a:rPr lang="en-GB" sz="1100" dirty="0" err="1"/>
              <a:t>podeliti</a:t>
            </a:r>
            <a:r>
              <a:rPr lang="en-GB" sz="1100" dirty="0"/>
              <a:t>, </a:t>
            </a:r>
            <a:r>
              <a:rPr lang="en-GB" sz="1100" dirty="0" err="1"/>
              <a:t>pri</a:t>
            </a:r>
            <a:r>
              <a:rPr lang="en-GB" sz="1100" dirty="0"/>
              <a:t> </a:t>
            </a:r>
            <a:r>
              <a:rPr lang="en-GB" sz="1100" dirty="0" err="1"/>
              <a:t>čemu</a:t>
            </a:r>
            <a:r>
              <a:rPr lang="en-GB" sz="1100" dirty="0"/>
              <a:t> </a:t>
            </a:r>
            <a:r>
              <a:rPr lang="en-GB" sz="1100" dirty="0" err="1"/>
              <a:t>će</a:t>
            </a:r>
            <a:r>
              <a:rPr lang="sr-Latn-RS" sz="1100" dirty="0"/>
              <a:t> </a:t>
            </a:r>
            <a:r>
              <a:rPr lang="en-GB" sz="1100" dirty="0"/>
              <a:t>50% </a:t>
            </a:r>
          </a:p>
          <a:p>
            <a:r>
              <a:rPr lang="en-GB" sz="1100" dirty="0" err="1"/>
              <a:t>ići</a:t>
            </a:r>
            <a:r>
              <a:rPr lang="en-GB" sz="1100" dirty="0"/>
              <a:t> </a:t>
            </a:r>
            <a:r>
              <a:rPr lang="en-GB" sz="1100" dirty="0" err="1"/>
              <a:t>na</a:t>
            </a:r>
            <a:r>
              <a:rPr lang="en-GB" sz="1100" dirty="0"/>
              <a:t> </a:t>
            </a:r>
            <a:r>
              <a:rPr lang="en-GB" sz="1100" dirty="0" err="1"/>
              <a:t>zadnju</a:t>
            </a:r>
            <a:r>
              <a:rPr lang="en-GB" sz="1100" dirty="0"/>
              <a:t> </a:t>
            </a:r>
            <a:r>
              <a:rPr lang="en-GB" sz="1100" dirty="0" err="1"/>
              <a:t>rešetku</a:t>
            </a:r>
            <a:r>
              <a:rPr lang="en-GB" sz="1100" dirty="0"/>
              <a:t> </a:t>
            </a:r>
            <a:r>
              <a:rPr lang="en-GB" sz="1100" dirty="0" err="1"/>
              <a:t>radnog</a:t>
            </a:r>
            <a:r>
              <a:rPr lang="en-GB" sz="1100" dirty="0"/>
              <a:t> </a:t>
            </a:r>
            <a:r>
              <a:rPr lang="en-GB" sz="1100" dirty="0" err="1"/>
              <a:t>prostora</a:t>
            </a:r>
            <a:r>
              <a:rPr lang="en-GB" sz="1100" dirty="0"/>
              <a:t>, a </a:t>
            </a:r>
            <a:r>
              <a:rPr lang="en-GB" sz="1100" dirty="0" err="1"/>
              <a:t>preostalih</a:t>
            </a:r>
            <a:r>
              <a:rPr lang="en-GB" sz="1100" dirty="0"/>
              <a:t> 50% </a:t>
            </a:r>
            <a:r>
              <a:rPr lang="en-GB" sz="1100" dirty="0" err="1"/>
              <a:t>na</a:t>
            </a:r>
            <a:r>
              <a:rPr lang="en-GB" sz="1100" dirty="0"/>
              <a:t> </a:t>
            </a:r>
            <a:r>
              <a:rPr lang="en-GB" sz="1100" dirty="0" err="1"/>
              <a:t>prednju</a:t>
            </a:r>
            <a:r>
              <a:rPr lang="en-GB" sz="1100" dirty="0"/>
              <a:t> </a:t>
            </a:r>
            <a:r>
              <a:rPr lang="en-GB" sz="1100" dirty="0" err="1"/>
              <a:t>rešetku</a:t>
            </a:r>
            <a:r>
              <a:rPr lang="en-GB" sz="1100" dirty="0"/>
              <a:t> u</a:t>
            </a:r>
          </a:p>
          <a:p>
            <a:r>
              <a:rPr lang="en-GB" sz="1100" dirty="0"/>
              <a:t> </a:t>
            </a:r>
            <a:r>
              <a:rPr lang="en-GB" sz="1100" dirty="0" err="1"/>
              <a:t>radnom</a:t>
            </a:r>
            <a:r>
              <a:rPr lang="en-GB" sz="1100" dirty="0"/>
              <a:t> </a:t>
            </a:r>
            <a:r>
              <a:rPr lang="en-GB" sz="1100" dirty="0" err="1"/>
              <a:t>prostoru</a:t>
            </a:r>
            <a:r>
              <a:rPr lang="en-GB" sz="1100" dirty="0"/>
              <a:t>. </a:t>
            </a:r>
            <a:endParaRPr lang="sr-Latn-RS" sz="1100" dirty="0"/>
          </a:p>
          <a:p>
            <a:r>
              <a:rPr lang="en-GB" sz="1100" dirty="0"/>
              <a:t>U </a:t>
            </a:r>
            <a:r>
              <a:rPr lang="en-GB" sz="1100" dirty="0" err="1"/>
              <a:t>ovom</a:t>
            </a:r>
            <a:r>
              <a:rPr lang="en-GB" sz="1100" dirty="0"/>
              <a:t> </a:t>
            </a:r>
            <a:r>
              <a:rPr lang="en-GB" sz="1100" dirty="0" err="1"/>
              <a:t>citotoksičnombezbednosnom</a:t>
            </a:r>
            <a:r>
              <a:rPr lang="en-GB" sz="1100" dirty="0"/>
              <a:t> </a:t>
            </a:r>
            <a:r>
              <a:rPr lang="en-GB" sz="1100" dirty="0" err="1"/>
              <a:t>ormariću</a:t>
            </a:r>
            <a:r>
              <a:rPr lang="en-GB" sz="1100" dirty="0"/>
              <a:t> sav </a:t>
            </a:r>
            <a:r>
              <a:rPr lang="en-GB" sz="1100" dirty="0" err="1"/>
              <a:t>ovaj</a:t>
            </a:r>
            <a:r>
              <a:rPr lang="en-GB" sz="1100" dirty="0"/>
              <a:t> </a:t>
            </a:r>
            <a:r>
              <a:rPr lang="en-GB" sz="1100" dirty="0" err="1"/>
              <a:t>vazduh</a:t>
            </a:r>
            <a:r>
              <a:rPr lang="en-GB" sz="1100" dirty="0"/>
              <a:t> </a:t>
            </a:r>
            <a:r>
              <a:rPr lang="en-GB" sz="1100" dirty="0" err="1"/>
              <a:t>će</a:t>
            </a:r>
            <a:r>
              <a:rPr lang="en-GB" sz="1100" dirty="0"/>
              <a:t> </a:t>
            </a:r>
            <a:r>
              <a:rPr lang="en-GB" sz="1100" dirty="0" err="1"/>
              <a:t>zatim</a:t>
            </a:r>
            <a:r>
              <a:rPr lang="en-GB" sz="1100" dirty="0"/>
              <a:t> </a:t>
            </a:r>
            <a:r>
              <a:rPr lang="en-GB" sz="1100" dirty="0" err="1"/>
              <a:t>proći</a:t>
            </a:r>
            <a:r>
              <a:rPr lang="en-GB" sz="1100" dirty="0"/>
              <a:t> </a:t>
            </a:r>
            <a:r>
              <a:rPr lang="en-GB" sz="1100" dirty="0" err="1"/>
              <a:t>kroz</a:t>
            </a:r>
            <a:r>
              <a:rPr lang="en-GB" sz="1100" dirty="0"/>
              <a:t> </a:t>
            </a:r>
            <a:endParaRPr lang="sr-Latn-RS" sz="1100" dirty="0"/>
          </a:p>
          <a:p>
            <a:r>
              <a:rPr lang="en-GB" sz="1100" dirty="0" err="1"/>
              <a:t>primarni</a:t>
            </a:r>
            <a:r>
              <a:rPr lang="en-GB" sz="1100" dirty="0"/>
              <a:t> set</a:t>
            </a:r>
            <a:r>
              <a:rPr lang="sr-Latn-RS" sz="1100" dirty="0"/>
              <a:t> </a:t>
            </a:r>
            <a:r>
              <a:rPr lang="en-GB" sz="1100" dirty="0"/>
              <a:t>H14 HEPA </a:t>
            </a:r>
            <a:r>
              <a:rPr lang="en-GB" sz="1100" dirty="0" err="1"/>
              <a:t>filtera</a:t>
            </a:r>
            <a:r>
              <a:rPr lang="en-GB" sz="1100" dirty="0"/>
              <a:t>.</a:t>
            </a:r>
            <a:r>
              <a:rPr lang="sr-Latn-RS" sz="1100" dirty="0"/>
              <a:t> </a:t>
            </a:r>
            <a:r>
              <a:rPr lang="en-GB" sz="1100" dirty="0"/>
              <a:t>Oni se </a:t>
            </a:r>
            <a:r>
              <a:rPr lang="en-GB" sz="1100" dirty="0" err="1"/>
              <a:t>nalaze</a:t>
            </a:r>
            <a:r>
              <a:rPr lang="en-GB" sz="1100" dirty="0"/>
              <a:t> </a:t>
            </a:r>
            <a:r>
              <a:rPr lang="en-GB" sz="1100" dirty="0" err="1"/>
              <a:t>direktno</a:t>
            </a:r>
            <a:r>
              <a:rPr lang="en-GB" sz="1100" dirty="0"/>
              <a:t> </a:t>
            </a:r>
            <a:r>
              <a:rPr lang="en-GB" sz="1100" dirty="0" err="1"/>
              <a:t>ispod</a:t>
            </a:r>
            <a:r>
              <a:rPr lang="sr-Latn-RS" sz="1100" dirty="0"/>
              <a:t> </a:t>
            </a:r>
            <a:r>
              <a:rPr lang="en-GB" sz="1100" dirty="0" err="1"/>
              <a:t>radne</a:t>
            </a:r>
            <a:r>
              <a:rPr lang="en-GB" sz="1100" dirty="0"/>
              <a:t> </a:t>
            </a:r>
            <a:r>
              <a:rPr lang="en-GB" sz="1100" dirty="0" err="1"/>
              <a:t>površine</a:t>
            </a:r>
            <a:r>
              <a:rPr lang="en-GB" sz="1100" dirty="0"/>
              <a:t>.</a:t>
            </a:r>
            <a:endParaRPr lang="sr-Latn-RS" sz="1100" dirty="0"/>
          </a:p>
          <a:p>
            <a:r>
              <a:rPr lang="en-GB" sz="1100" dirty="0" err="1"/>
              <a:t>Vazduh</a:t>
            </a:r>
            <a:r>
              <a:rPr lang="en-GB" sz="1100" dirty="0"/>
              <a:t> </a:t>
            </a:r>
            <a:r>
              <a:rPr lang="en-GB" sz="1100" dirty="0" err="1"/>
              <a:t>nastavlja</a:t>
            </a:r>
            <a:r>
              <a:rPr lang="en-GB" sz="1100" dirty="0"/>
              <a:t> </a:t>
            </a:r>
            <a:r>
              <a:rPr lang="sr-Latn-RS" sz="1100" dirty="0"/>
              <a:t>dalje, I </a:t>
            </a:r>
            <a:r>
              <a:rPr lang="en-GB" sz="1100" dirty="0" err="1"/>
              <a:t>približno</a:t>
            </a:r>
            <a:r>
              <a:rPr lang="en-GB" sz="1100" dirty="0"/>
              <a:t> 70% </a:t>
            </a:r>
            <a:r>
              <a:rPr lang="en-GB" sz="1100" dirty="0" err="1"/>
              <a:t>vazduha</a:t>
            </a:r>
            <a:r>
              <a:rPr lang="en-GB" sz="1100" dirty="0"/>
              <a:t> </a:t>
            </a:r>
            <a:r>
              <a:rPr lang="en-GB" sz="1100" dirty="0" err="1"/>
              <a:t>će</a:t>
            </a:r>
            <a:r>
              <a:rPr lang="en-GB" sz="1100" dirty="0"/>
              <a:t> </a:t>
            </a:r>
            <a:r>
              <a:rPr lang="en-GB" sz="1100" dirty="0" err="1"/>
              <a:t>biti</a:t>
            </a:r>
            <a:r>
              <a:rPr lang="en-GB" sz="1100" dirty="0"/>
              <a:t> „</a:t>
            </a:r>
            <a:r>
              <a:rPr lang="en-GB" sz="1100" dirty="0" err="1"/>
              <a:t>reciklirano</a:t>
            </a:r>
            <a:r>
              <a:rPr lang="en-GB" sz="1100" dirty="0"/>
              <a:t>“ </a:t>
            </a:r>
            <a:r>
              <a:rPr lang="en-GB" sz="1100" dirty="0" err="1"/>
              <a:t>putem</a:t>
            </a:r>
            <a:r>
              <a:rPr lang="en-GB" sz="1100" dirty="0"/>
              <a:t> </a:t>
            </a:r>
            <a:r>
              <a:rPr lang="en-GB" sz="1100" dirty="0" err="1"/>
              <a:t>silaznog</a:t>
            </a:r>
            <a:r>
              <a:rPr lang="sr-Latn-RS" sz="1100" dirty="0"/>
              <a:t> </a:t>
            </a:r>
          </a:p>
          <a:p>
            <a:r>
              <a:rPr lang="en-GB" sz="1100" dirty="0" err="1"/>
              <a:t>ventilatora</a:t>
            </a:r>
            <a:r>
              <a:rPr lang="en-GB" sz="1100" dirty="0"/>
              <a:t> </a:t>
            </a:r>
            <a:r>
              <a:rPr lang="en-GB" sz="1100" dirty="0" err="1"/>
              <a:t>i</a:t>
            </a:r>
            <a:r>
              <a:rPr lang="en-GB" sz="1100" dirty="0"/>
              <a:t> </a:t>
            </a:r>
            <a:r>
              <a:rPr lang="en-GB" sz="1100" dirty="0" err="1"/>
              <a:t>biće</a:t>
            </a:r>
            <a:r>
              <a:rPr lang="en-GB" sz="1100" dirty="0"/>
              <a:t> </a:t>
            </a:r>
            <a:r>
              <a:rPr lang="en-GB" sz="1100" dirty="0" err="1"/>
              <a:t>potisnuto</a:t>
            </a:r>
            <a:r>
              <a:rPr lang="en-GB" sz="1100" dirty="0"/>
              <a:t> </a:t>
            </a:r>
            <a:r>
              <a:rPr lang="en-GB" sz="1100" dirty="0" err="1"/>
              <a:t>nazad</a:t>
            </a:r>
            <a:r>
              <a:rPr lang="en-GB" sz="1100" dirty="0"/>
              <a:t> </a:t>
            </a:r>
            <a:r>
              <a:rPr lang="en-GB" sz="1100" dirty="0" err="1"/>
              <a:t>kroz</a:t>
            </a:r>
            <a:r>
              <a:rPr lang="en-GB" sz="1100" dirty="0"/>
              <a:t> </a:t>
            </a:r>
            <a:r>
              <a:rPr lang="en-GB" sz="1100" dirty="0" err="1"/>
              <a:t>silazni</a:t>
            </a:r>
            <a:r>
              <a:rPr lang="en-GB" sz="1100" dirty="0"/>
              <a:t> HEPA filter.</a:t>
            </a:r>
            <a:endParaRPr lang="sr-Latn-RS" sz="1100" dirty="0"/>
          </a:p>
          <a:p>
            <a:r>
              <a:rPr lang="en-GB" sz="1100" dirty="0" err="1"/>
              <a:t>Preostalih</a:t>
            </a:r>
            <a:r>
              <a:rPr lang="en-GB" sz="1100" dirty="0"/>
              <a:t> 30% </a:t>
            </a:r>
            <a:r>
              <a:rPr lang="en-GB" sz="1100" dirty="0" err="1"/>
              <a:t>će</a:t>
            </a:r>
            <a:r>
              <a:rPr lang="en-GB" sz="1100" dirty="0"/>
              <a:t> </a:t>
            </a:r>
            <a:r>
              <a:rPr lang="en-GB" sz="1100" dirty="0" err="1"/>
              <a:t>biti</a:t>
            </a:r>
            <a:r>
              <a:rPr lang="en-GB" sz="1100" dirty="0"/>
              <a:t> </a:t>
            </a:r>
            <a:r>
              <a:rPr lang="en-GB" sz="1100" dirty="0" err="1"/>
              <a:t>istisnuto</a:t>
            </a:r>
            <a:r>
              <a:rPr lang="en-GB" sz="1100" dirty="0"/>
              <a:t> </a:t>
            </a:r>
            <a:r>
              <a:rPr lang="en-GB" sz="1100" dirty="0" err="1"/>
              <a:t>kroz</a:t>
            </a:r>
            <a:r>
              <a:rPr lang="en-GB" sz="1100" dirty="0"/>
              <a:t> </a:t>
            </a:r>
            <a:r>
              <a:rPr lang="en-GB" sz="1100" dirty="0" err="1"/>
              <a:t>izduvni</a:t>
            </a:r>
            <a:r>
              <a:rPr lang="en-GB" sz="1100" dirty="0"/>
              <a:t> HEPA</a:t>
            </a:r>
            <a:r>
              <a:rPr lang="sr-Latn-RS" sz="1100" dirty="0"/>
              <a:t> </a:t>
            </a:r>
            <a:r>
              <a:rPr lang="en-GB" sz="1100" dirty="0"/>
              <a:t>filter.</a:t>
            </a:r>
            <a:endParaRPr lang="sr-Latn-RS" sz="1100" dirty="0"/>
          </a:p>
          <a:p>
            <a:r>
              <a:rPr lang="en-GB" sz="1100" dirty="0" err="1"/>
              <a:t>Ovaj</a:t>
            </a:r>
            <a:r>
              <a:rPr lang="en-GB" sz="1100" dirty="0"/>
              <a:t> </a:t>
            </a:r>
            <a:r>
              <a:rPr lang="en-GB" sz="1100" dirty="0" err="1"/>
              <a:t>filtrirani</a:t>
            </a:r>
            <a:r>
              <a:rPr lang="en-GB" sz="1100" dirty="0"/>
              <a:t> </a:t>
            </a:r>
            <a:r>
              <a:rPr lang="en-GB" sz="1100" dirty="0" err="1"/>
              <a:t>izduvni</a:t>
            </a:r>
            <a:r>
              <a:rPr lang="en-GB" sz="1100" dirty="0"/>
              <a:t> </a:t>
            </a:r>
            <a:r>
              <a:rPr lang="en-GB" sz="1100" dirty="0" err="1"/>
              <a:t>vazduh</a:t>
            </a:r>
            <a:r>
              <a:rPr lang="en-GB" sz="1100" dirty="0"/>
              <a:t> se </a:t>
            </a:r>
            <a:r>
              <a:rPr lang="en-GB" sz="1100" dirty="0" err="1"/>
              <a:t>zatim</a:t>
            </a:r>
            <a:r>
              <a:rPr lang="en-GB" sz="1100" dirty="0"/>
              <a:t> </a:t>
            </a:r>
            <a:r>
              <a:rPr lang="en-GB" sz="1100" dirty="0" err="1"/>
              <a:t>izbacuje</a:t>
            </a:r>
            <a:r>
              <a:rPr lang="en-GB" sz="1100" dirty="0"/>
              <a:t> </a:t>
            </a:r>
            <a:r>
              <a:rPr lang="en-GB" sz="1100" dirty="0" err="1"/>
              <a:t>nazad</a:t>
            </a:r>
            <a:r>
              <a:rPr lang="en-GB" sz="1100" dirty="0"/>
              <a:t> u </a:t>
            </a:r>
            <a:r>
              <a:rPr lang="en-GB" sz="1100" dirty="0" err="1"/>
              <a:t>laboratoriju</a:t>
            </a:r>
            <a:r>
              <a:rPr lang="en-GB" sz="1100" dirty="0"/>
              <a:t>.</a:t>
            </a:r>
          </a:p>
          <a:p>
            <a:r>
              <a:rPr lang="en-GB" sz="1100" dirty="0" err="1"/>
              <a:t>Alternativno</a:t>
            </a:r>
            <a:r>
              <a:rPr lang="en-GB" sz="1100" dirty="0"/>
              <a:t>, </a:t>
            </a:r>
            <a:r>
              <a:rPr lang="en-GB" sz="1100" dirty="0" err="1"/>
              <a:t>može</a:t>
            </a:r>
            <a:r>
              <a:rPr lang="en-GB" sz="1100" dirty="0"/>
              <a:t> se </a:t>
            </a:r>
            <a:r>
              <a:rPr lang="en-GB" sz="1100" dirty="0" err="1"/>
              <a:t>potisnuti</a:t>
            </a:r>
            <a:r>
              <a:rPr lang="en-GB" sz="1100" dirty="0"/>
              <a:t> </a:t>
            </a:r>
            <a:r>
              <a:rPr lang="sr-Latn-RS" sz="1100" dirty="0"/>
              <a:t>van prostorije, u spoljašnju sredinu</a:t>
            </a:r>
            <a:r>
              <a:rPr lang="en-GB" sz="1100" dirty="0"/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E638302-3F69-0EDE-EDEC-933E47E07649}"/>
              </a:ext>
            </a:extLst>
          </p:cNvPr>
          <p:cNvSpPr txBox="1"/>
          <p:nvPr/>
        </p:nvSpPr>
        <p:spPr>
          <a:xfrm>
            <a:off x="393701" y="374650"/>
            <a:ext cx="44502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b="1" dirty="0"/>
              <a:t>PRINCIP RADA LAMINARNE KOMORE BSC </a:t>
            </a:r>
            <a:r>
              <a:rPr lang="sr-Latn-RS" b="1" dirty="0" err="1"/>
              <a:t>IIb</a:t>
            </a:r>
            <a:endParaRPr lang="en-GB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8405D5D-E552-12BC-ED35-814B3B5B44CE}"/>
              </a:ext>
            </a:extLst>
          </p:cNvPr>
          <p:cNvSpPr txBox="1"/>
          <p:nvPr/>
        </p:nvSpPr>
        <p:spPr>
          <a:xfrm>
            <a:off x="234632" y="4491851"/>
            <a:ext cx="5077031" cy="5078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GB" sz="900" dirty="0"/>
              <a:t>Marc Dunn</a:t>
            </a:r>
            <a:r>
              <a:rPr lang="sr-Latn-RS" sz="900" dirty="0"/>
              <a:t>. </a:t>
            </a:r>
            <a:r>
              <a:rPr lang="en-GB" sz="900" dirty="0"/>
              <a:t>An introduction to cytotoxic safety cabinets</a:t>
            </a:r>
            <a:r>
              <a:rPr lang="sr-Latn-RS" sz="900" dirty="0"/>
              <a:t>.</a:t>
            </a:r>
            <a:r>
              <a:rPr lang="en-GB" sz="900" dirty="0"/>
              <a:t> Standards and use cases</a:t>
            </a:r>
            <a:r>
              <a:rPr lang="sr-Latn-RS" sz="900" dirty="0"/>
              <a:t>. </a:t>
            </a:r>
          </a:p>
          <a:p>
            <a:r>
              <a:rPr lang="en-GB" sz="900" dirty="0"/>
              <a:t>customers’ specific uses or applications.</a:t>
            </a:r>
            <a:r>
              <a:rPr lang="sr-Latn-RS" sz="900" dirty="0"/>
              <a:t> </a:t>
            </a:r>
            <a:r>
              <a:rPr lang="en-GB" sz="900" dirty="0" err="1"/>
              <a:t>Thermo</a:t>
            </a:r>
            <a:r>
              <a:rPr lang="en-GB" sz="900" dirty="0"/>
              <a:t> Fisher Scientific Inc.</a:t>
            </a:r>
            <a:r>
              <a:rPr lang="sr-Latn-RS" sz="900" dirty="0"/>
              <a:t>, </a:t>
            </a:r>
            <a:r>
              <a:rPr lang="en-GB" sz="900" dirty="0"/>
              <a:t> 2023</a:t>
            </a:r>
            <a:r>
              <a:rPr lang="sr-Latn-RS" sz="900" dirty="0"/>
              <a:t>, </a:t>
            </a:r>
          </a:p>
          <a:p>
            <a:r>
              <a:rPr lang="sr-Latn-RS" sz="900" dirty="0"/>
              <a:t>https://documents.thermofisher.com/TFS-Assets/LPD/Technical-Notes/cytotoxic-bsc-intro-technote.pdf</a:t>
            </a:r>
            <a:endParaRPr lang="en-GB" sz="900" dirty="0"/>
          </a:p>
        </p:txBody>
      </p:sp>
    </p:spTree>
    <p:extLst>
      <p:ext uri="{BB962C8B-B14F-4D97-AF65-F5344CB8AC3E}">
        <p14:creationId xmlns:p14="http://schemas.microsoft.com/office/powerpoint/2010/main" val="875869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02DBC4B-DBC2-7D8F-ABC9-F86F2D505154}"/>
              </a:ext>
            </a:extLst>
          </p:cNvPr>
          <p:cNvSpPr txBox="1"/>
          <p:nvPr/>
        </p:nvSpPr>
        <p:spPr>
          <a:xfrm>
            <a:off x="220193" y="912969"/>
            <a:ext cx="4100669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/>
              <a:t>HEPA </a:t>
            </a:r>
            <a:r>
              <a:rPr lang="en-GB" sz="1000" dirty="0" err="1"/>
              <a:t>filteri</a:t>
            </a:r>
            <a:r>
              <a:rPr lang="en-GB" sz="1000" dirty="0"/>
              <a:t> </a:t>
            </a:r>
            <a:r>
              <a:rPr lang="en-GB" sz="1000" dirty="0" err="1"/>
              <a:t>su</a:t>
            </a:r>
            <a:r>
              <a:rPr lang="en-GB" sz="1000" dirty="0"/>
              <a:t> </a:t>
            </a:r>
            <a:r>
              <a:rPr lang="en-GB" sz="1000" dirty="0" err="1"/>
              <a:t>prvobitno</a:t>
            </a:r>
            <a:r>
              <a:rPr lang="en-GB" sz="1000" dirty="0"/>
              <a:t> </a:t>
            </a:r>
            <a:r>
              <a:rPr lang="en-GB" sz="1000" dirty="0" err="1"/>
              <a:t>dizajnirani</a:t>
            </a:r>
            <a:r>
              <a:rPr lang="en-GB" sz="1000" dirty="0"/>
              <a:t> za </a:t>
            </a:r>
            <a:r>
              <a:rPr lang="en-GB" sz="1000" dirty="0" err="1"/>
              <a:t>filtriranje</a:t>
            </a:r>
            <a:r>
              <a:rPr lang="en-GB" sz="1000" dirty="0"/>
              <a:t> </a:t>
            </a:r>
            <a:r>
              <a:rPr lang="en-GB" sz="1000" dirty="0" err="1"/>
              <a:t>radioaktivnih</a:t>
            </a:r>
            <a:r>
              <a:rPr lang="en-GB" sz="1000" dirty="0"/>
              <a:t> </a:t>
            </a:r>
            <a:r>
              <a:rPr lang="en-GB" sz="1000" dirty="0" err="1"/>
              <a:t>čestica</a:t>
            </a:r>
            <a:r>
              <a:rPr lang="en-GB" sz="1000" dirty="0"/>
              <a:t> u </a:t>
            </a:r>
            <a:r>
              <a:rPr lang="en-GB" sz="1000" dirty="0" err="1"/>
              <a:t>vazduhu</a:t>
            </a:r>
            <a:r>
              <a:rPr lang="sr-Latn-RS" sz="1000" dirty="0"/>
              <a:t>. </a:t>
            </a:r>
            <a:r>
              <a:rPr lang="en-GB" sz="1000" dirty="0"/>
              <a:t>HEPA </a:t>
            </a:r>
            <a:r>
              <a:rPr lang="en-GB" sz="1000" dirty="0" err="1"/>
              <a:t>filteri</a:t>
            </a:r>
            <a:r>
              <a:rPr lang="en-GB" sz="1000" dirty="0"/>
              <a:t> se </a:t>
            </a:r>
            <a:r>
              <a:rPr lang="en-GB" sz="1000" dirty="0" err="1"/>
              <a:t>sastoje</a:t>
            </a:r>
            <a:r>
              <a:rPr lang="en-GB" sz="1000" dirty="0"/>
              <a:t> od </a:t>
            </a:r>
            <a:r>
              <a:rPr lang="en-GB" sz="1000" dirty="0" err="1"/>
              <a:t>mnogih</a:t>
            </a:r>
            <a:r>
              <a:rPr lang="en-GB" sz="1000" dirty="0"/>
              <a:t> </a:t>
            </a:r>
            <a:r>
              <a:rPr lang="en-GB" sz="1000" dirty="0" err="1"/>
              <a:t>nasumično</a:t>
            </a:r>
            <a:r>
              <a:rPr lang="en-GB" sz="1000" dirty="0"/>
              <a:t> </a:t>
            </a:r>
            <a:r>
              <a:rPr lang="en-GB" sz="1000" dirty="0" err="1"/>
              <a:t>orijentisanih</a:t>
            </a:r>
            <a:r>
              <a:rPr lang="en-GB" sz="1000" dirty="0"/>
              <a:t> </a:t>
            </a:r>
            <a:r>
              <a:rPr lang="en-GB" sz="1000" dirty="0" err="1"/>
              <a:t>vlakana</a:t>
            </a:r>
            <a:r>
              <a:rPr lang="en-GB" sz="1000" dirty="0"/>
              <a:t> </a:t>
            </a:r>
            <a:r>
              <a:rPr lang="en-GB" sz="1000" dirty="0" err="1"/>
              <a:t>koja</a:t>
            </a:r>
            <a:r>
              <a:rPr lang="en-GB" sz="1000" dirty="0"/>
              <a:t> </a:t>
            </a:r>
            <a:r>
              <a:rPr lang="en-GB" sz="1000" dirty="0" err="1"/>
              <a:t>stvaraju</a:t>
            </a:r>
            <a:r>
              <a:rPr lang="en-GB" sz="1000" dirty="0"/>
              <a:t> </a:t>
            </a:r>
            <a:r>
              <a:rPr lang="en-GB" sz="1000" dirty="0" err="1"/>
              <a:t>vlaknastu</a:t>
            </a:r>
            <a:r>
              <a:rPr lang="en-GB" sz="1000" dirty="0"/>
              <a:t> </a:t>
            </a:r>
            <a:r>
              <a:rPr lang="en-GB" sz="1000" dirty="0" err="1"/>
              <a:t>matricu</a:t>
            </a:r>
            <a:r>
              <a:rPr lang="en-GB" sz="1000" dirty="0"/>
              <a:t> </a:t>
            </a:r>
            <a:r>
              <a:rPr lang="en-GB" sz="1000" dirty="0" err="1"/>
              <a:t>kroz</a:t>
            </a:r>
            <a:r>
              <a:rPr lang="en-GB" sz="1000" dirty="0"/>
              <a:t> </a:t>
            </a:r>
            <a:r>
              <a:rPr lang="en-GB" sz="1000" dirty="0" err="1"/>
              <a:t>koju</a:t>
            </a:r>
            <a:r>
              <a:rPr lang="en-GB" sz="1000" dirty="0"/>
              <a:t> </a:t>
            </a:r>
            <a:r>
              <a:rPr lang="en-GB" sz="1000" dirty="0" err="1"/>
              <a:t>vazduh</a:t>
            </a:r>
            <a:r>
              <a:rPr lang="en-GB" sz="1000" dirty="0"/>
              <a:t> </a:t>
            </a:r>
            <a:r>
              <a:rPr lang="en-GB" sz="1000" dirty="0" err="1"/>
              <a:t>može</a:t>
            </a:r>
            <a:r>
              <a:rPr lang="en-GB" sz="1000" dirty="0"/>
              <a:t> da </a:t>
            </a:r>
            <a:r>
              <a:rPr lang="en-GB" sz="1000" dirty="0" err="1"/>
              <a:t>prođe</a:t>
            </a:r>
            <a:r>
              <a:rPr lang="en-GB" sz="1000" dirty="0"/>
              <a:t>. </a:t>
            </a:r>
            <a:r>
              <a:rPr lang="en-GB" sz="1000" dirty="0" err="1"/>
              <a:t>Čestice</a:t>
            </a:r>
            <a:r>
              <a:rPr lang="en-GB" sz="1000" dirty="0"/>
              <a:t> </a:t>
            </a:r>
            <a:r>
              <a:rPr lang="en-GB" sz="1000" dirty="0" err="1"/>
              <a:t>koje</a:t>
            </a:r>
            <a:r>
              <a:rPr lang="en-GB" sz="1000" dirty="0"/>
              <a:t> </a:t>
            </a:r>
            <a:r>
              <a:rPr lang="en-GB" sz="1000" dirty="0" err="1"/>
              <a:t>putuju</a:t>
            </a:r>
            <a:r>
              <a:rPr lang="en-GB" sz="1000" dirty="0"/>
              <a:t> </a:t>
            </a:r>
            <a:r>
              <a:rPr lang="en-GB" sz="1000" dirty="0" err="1"/>
              <a:t>sa</a:t>
            </a:r>
            <a:r>
              <a:rPr lang="en-GB" sz="1000" dirty="0"/>
              <a:t> </a:t>
            </a:r>
            <a:r>
              <a:rPr lang="en-GB" sz="1000" dirty="0" err="1"/>
              <a:t>vazduhom</a:t>
            </a:r>
            <a:r>
              <a:rPr lang="en-GB" sz="1000" dirty="0"/>
              <a:t> </a:t>
            </a:r>
            <a:r>
              <a:rPr lang="en-GB" sz="1000" dirty="0" err="1"/>
              <a:t>mogu</a:t>
            </a:r>
            <a:r>
              <a:rPr lang="en-GB" sz="1000" dirty="0"/>
              <a:t> </a:t>
            </a:r>
            <a:r>
              <a:rPr lang="en-GB" sz="1000" dirty="0" err="1"/>
              <a:t>biti</a:t>
            </a:r>
            <a:r>
              <a:rPr lang="en-GB" sz="1000" dirty="0"/>
              <a:t> </a:t>
            </a:r>
            <a:r>
              <a:rPr lang="en-GB" sz="1000" dirty="0" err="1"/>
              <a:t>zarobljene</a:t>
            </a:r>
            <a:r>
              <a:rPr lang="en-GB" sz="1000" dirty="0"/>
              <a:t> </a:t>
            </a:r>
            <a:r>
              <a:rPr lang="en-GB" sz="1000" dirty="0" err="1"/>
              <a:t>vlaknima</a:t>
            </a:r>
            <a:r>
              <a:rPr lang="en-GB" sz="1000" dirty="0"/>
              <a:t>, </a:t>
            </a:r>
            <a:r>
              <a:rPr lang="en-GB" sz="1000" dirty="0" err="1"/>
              <a:t>efikasno</a:t>
            </a:r>
            <a:r>
              <a:rPr lang="en-GB" sz="1000" dirty="0"/>
              <a:t> </a:t>
            </a:r>
            <a:r>
              <a:rPr lang="en-GB" sz="1000" dirty="0" err="1"/>
              <a:t>filtrirajući</a:t>
            </a:r>
            <a:r>
              <a:rPr lang="en-GB" sz="1000" dirty="0"/>
              <a:t> </a:t>
            </a:r>
            <a:r>
              <a:rPr lang="en-GB" sz="1000" dirty="0" err="1"/>
              <a:t>vazduh</a:t>
            </a:r>
            <a:r>
              <a:rPr lang="en-GB" sz="1000" dirty="0"/>
              <a:t>. </a:t>
            </a:r>
            <a:endParaRPr lang="sr-Latn-RS" sz="1000" dirty="0"/>
          </a:p>
          <a:p>
            <a:r>
              <a:rPr lang="en-GB" sz="1000" dirty="0" err="1"/>
              <a:t>Različiti</a:t>
            </a:r>
            <a:r>
              <a:rPr lang="en-GB" sz="1000" dirty="0"/>
              <a:t> </a:t>
            </a:r>
            <a:r>
              <a:rPr lang="en-GB" sz="1000" dirty="0" err="1"/>
              <a:t>mehanizmi</a:t>
            </a:r>
            <a:r>
              <a:rPr lang="en-GB" sz="1000" dirty="0"/>
              <a:t> se </a:t>
            </a:r>
            <a:r>
              <a:rPr lang="en-GB" sz="1000" dirty="0" err="1"/>
              <a:t>koriste</a:t>
            </a:r>
            <a:r>
              <a:rPr lang="en-GB" sz="1000" dirty="0"/>
              <a:t> za </a:t>
            </a:r>
            <a:r>
              <a:rPr lang="en-GB" sz="1000" dirty="0" err="1"/>
              <a:t>hvatanje</a:t>
            </a:r>
            <a:r>
              <a:rPr lang="en-GB" sz="1000" dirty="0"/>
              <a:t> </a:t>
            </a:r>
            <a:r>
              <a:rPr lang="en-GB" sz="1000" dirty="0" err="1"/>
              <a:t>i</a:t>
            </a:r>
            <a:r>
              <a:rPr lang="en-GB" sz="1000" dirty="0"/>
              <a:t> </a:t>
            </a:r>
            <a:r>
              <a:rPr lang="en-GB" sz="1000" dirty="0" err="1"/>
              <a:t>filtriranje</a:t>
            </a:r>
            <a:r>
              <a:rPr lang="en-GB" sz="1000" dirty="0"/>
              <a:t> </a:t>
            </a:r>
            <a:r>
              <a:rPr lang="en-GB" sz="1000" dirty="0" err="1"/>
              <a:t>čestica</a:t>
            </a:r>
            <a:r>
              <a:rPr lang="en-GB" sz="1000" dirty="0"/>
              <a:t>, </a:t>
            </a:r>
            <a:r>
              <a:rPr lang="en-GB" sz="1000" dirty="0" err="1"/>
              <a:t>uključujući</a:t>
            </a:r>
            <a:r>
              <a:rPr lang="en-GB" sz="1000" dirty="0"/>
              <a:t> </a:t>
            </a:r>
            <a:r>
              <a:rPr lang="en-GB" sz="1000" dirty="0" err="1"/>
              <a:t>sledeće</a:t>
            </a:r>
            <a:r>
              <a:rPr lang="en-GB" sz="1000" dirty="0"/>
              <a:t>:</a:t>
            </a:r>
            <a:r>
              <a:rPr lang="sr-Latn-RS" sz="1000" dirty="0"/>
              <a:t> </a:t>
            </a:r>
          </a:p>
          <a:p>
            <a:pPr marL="171450" indent="-171450">
              <a:buFontTx/>
              <a:buChar char="-"/>
            </a:pPr>
            <a:r>
              <a:rPr lang="en-GB" sz="1000" b="1" dirty="0" err="1"/>
              <a:t>Inercijalni</a:t>
            </a:r>
            <a:r>
              <a:rPr lang="en-GB" sz="1000" b="1" dirty="0"/>
              <a:t> </a:t>
            </a:r>
            <a:r>
              <a:rPr lang="en-GB" sz="1000" b="1" dirty="0" err="1"/>
              <a:t>udar</a:t>
            </a:r>
            <a:r>
              <a:rPr lang="en-GB" sz="1000" b="1" dirty="0"/>
              <a:t> </a:t>
            </a:r>
            <a:r>
              <a:rPr lang="en-GB" sz="1000" dirty="0"/>
              <a:t>– </a:t>
            </a:r>
            <a:r>
              <a:rPr lang="en-GB" sz="1000" dirty="0" err="1"/>
              <a:t>kako</a:t>
            </a:r>
            <a:r>
              <a:rPr lang="en-GB" sz="1000" dirty="0"/>
              <a:t> </a:t>
            </a:r>
            <a:r>
              <a:rPr lang="en-GB" sz="1000" dirty="0" err="1"/>
              <a:t>velike</a:t>
            </a:r>
            <a:r>
              <a:rPr lang="en-GB" sz="1000" dirty="0"/>
              <a:t> </a:t>
            </a:r>
            <a:r>
              <a:rPr lang="en-GB" sz="1000" dirty="0" err="1"/>
              <a:t>čestice</a:t>
            </a:r>
            <a:r>
              <a:rPr lang="en-GB" sz="1000" dirty="0"/>
              <a:t> </a:t>
            </a:r>
            <a:r>
              <a:rPr lang="en-GB" sz="1000" dirty="0" err="1"/>
              <a:t>teku</a:t>
            </a:r>
            <a:r>
              <a:rPr lang="en-GB" sz="1000" dirty="0"/>
              <a:t> </a:t>
            </a:r>
            <a:r>
              <a:rPr lang="en-GB" sz="1000" dirty="0" err="1"/>
              <a:t>kroz</a:t>
            </a:r>
            <a:r>
              <a:rPr lang="en-GB" sz="1000" dirty="0"/>
              <a:t> </a:t>
            </a:r>
            <a:r>
              <a:rPr lang="en-GB" sz="1000" dirty="0" err="1"/>
              <a:t>vazduh</a:t>
            </a:r>
            <a:r>
              <a:rPr lang="en-GB" sz="1000" dirty="0"/>
              <a:t> </a:t>
            </a:r>
            <a:r>
              <a:rPr lang="en-GB" sz="1000" dirty="0" err="1"/>
              <a:t>prema</a:t>
            </a:r>
            <a:r>
              <a:rPr lang="en-GB" sz="1000" dirty="0"/>
              <a:t> </a:t>
            </a:r>
            <a:r>
              <a:rPr lang="en-GB" sz="1000" dirty="0" err="1"/>
              <a:t>vlaknima</a:t>
            </a:r>
            <a:r>
              <a:rPr lang="en-GB" sz="1000" dirty="0"/>
              <a:t>, </a:t>
            </a:r>
            <a:r>
              <a:rPr lang="en-GB" sz="1000" dirty="0" err="1"/>
              <a:t>njihova</a:t>
            </a:r>
            <a:r>
              <a:rPr lang="en-GB" sz="1000" dirty="0"/>
              <a:t> </a:t>
            </a:r>
            <a:r>
              <a:rPr lang="en-GB" sz="1000" dirty="0" err="1"/>
              <a:t>veličina</a:t>
            </a:r>
            <a:r>
              <a:rPr lang="en-GB" sz="1000" dirty="0"/>
              <a:t> </a:t>
            </a:r>
            <a:r>
              <a:rPr lang="en-GB" sz="1000" dirty="0" err="1"/>
              <a:t>im</a:t>
            </a:r>
            <a:r>
              <a:rPr lang="en-GB" sz="1000" dirty="0"/>
              <a:t> </a:t>
            </a:r>
            <a:r>
              <a:rPr lang="en-GB" sz="1000" dirty="0" err="1"/>
              <a:t>sprečava</a:t>
            </a:r>
            <a:r>
              <a:rPr lang="en-GB" sz="1000" dirty="0"/>
              <a:t> da se </a:t>
            </a:r>
            <a:r>
              <a:rPr lang="en-GB" sz="1000" dirty="0" err="1"/>
              <a:t>efikasno</a:t>
            </a:r>
            <a:r>
              <a:rPr lang="en-GB" sz="1000" dirty="0"/>
              <a:t> </a:t>
            </a:r>
            <a:r>
              <a:rPr lang="en-GB" sz="1000" dirty="0" err="1"/>
              <a:t>prilagode</a:t>
            </a:r>
            <a:r>
              <a:rPr lang="en-GB" sz="1000" dirty="0"/>
              <a:t> </a:t>
            </a:r>
            <a:r>
              <a:rPr lang="en-GB" sz="1000" dirty="0" err="1"/>
              <a:t>izmenjenom</a:t>
            </a:r>
            <a:r>
              <a:rPr lang="en-GB" sz="1000" dirty="0"/>
              <a:t> </a:t>
            </a:r>
            <a:r>
              <a:rPr lang="en-GB" sz="1000" dirty="0" err="1"/>
              <a:t>protoku</a:t>
            </a:r>
            <a:r>
              <a:rPr lang="en-GB" sz="1000" dirty="0"/>
              <a:t> </a:t>
            </a:r>
            <a:r>
              <a:rPr lang="en-GB" sz="1000" dirty="0" err="1"/>
              <a:t>vazduha</a:t>
            </a:r>
            <a:r>
              <a:rPr lang="en-GB" sz="1000" dirty="0"/>
              <a:t> </a:t>
            </a:r>
            <a:r>
              <a:rPr lang="en-GB" sz="1000" dirty="0" err="1"/>
              <a:t>oko</a:t>
            </a:r>
            <a:r>
              <a:rPr lang="en-GB" sz="1000" dirty="0"/>
              <a:t> </a:t>
            </a:r>
            <a:r>
              <a:rPr lang="en-GB" sz="1000" dirty="0" err="1"/>
              <a:t>vlakana</a:t>
            </a:r>
            <a:r>
              <a:rPr lang="en-GB" sz="1000" dirty="0"/>
              <a:t>,</a:t>
            </a:r>
            <a:r>
              <a:rPr lang="sr-Latn-RS" sz="1000" dirty="0"/>
              <a:t> </a:t>
            </a:r>
            <a:r>
              <a:rPr lang="en-GB" sz="1000" dirty="0" err="1"/>
              <a:t>što</a:t>
            </a:r>
            <a:r>
              <a:rPr lang="en-GB" sz="1000" dirty="0"/>
              <a:t> </a:t>
            </a:r>
            <a:r>
              <a:rPr lang="en-GB" sz="1000" dirty="0" err="1"/>
              <a:t>dovodi</a:t>
            </a:r>
            <a:r>
              <a:rPr lang="en-GB" sz="1000" dirty="0"/>
              <a:t> do </a:t>
            </a:r>
            <a:r>
              <a:rPr lang="en-GB" sz="1000" dirty="0" err="1"/>
              <a:t>direktnog</a:t>
            </a:r>
            <a:r>
              <a:rPr lang="en-GB" sz="1000" dirty="0"/>
              <a:t> </a:t>
            </a:r>
            <a:r>
              <a:rPr lang="en-GB" sz="1000" dirty="0" err="1"/>
              <a:t>udara</a:t>
            </a:r>
            <a:r>
              <a:rPr lang="en-GB" sz="1000" dirty="0"/>
              <a:t> u </a:t>
            </a:r>
            <a:r>
              <a:rPr lang="en-GB" sz="1000" dirty="0" err="1"/>
              <a:t>vlakna</a:t>
            </a:r>
            <a:r>
              <a:rPr lang="en-GB" sz="1000" dirty="0"/>
              <a:t>.</a:t>
            </a:r>
            <a:endParaRPr lang="sr-Latn-RS" sz="1000" dirty="0"/>
          </a:p>
          <a:p>
            <a:pPr marL="171450" indent="-171450">
              <a:buFontTx/>
              <a:buChar char="-"/>
            </a:pPr>
            <a:r>
              <a:rPr lang="en-GB" sz="1000" b="1" dirty="0" err="1"/>
              <a:t>Presretanje</a:t>
            </a:r>
            <a:r>
              <a:rPr lang="en-GB" sz="1000" b="1" dirty="0"/>
              <a:t> </a:t>
            </a:r>
            <a:r>
              <a:rPr lang="en-GB" sz="1000" dirty="0"/>
              <a:t>– </a:t>
            </a:r>
            <a:r>
              <a:rPr lang="en-GB" sz="1000" dirty="0" err="1"/>
              <a:t>manje</a:t>
            </a:r>
            <a:r>
              <a:rPr lang="en-GB" sz="1000" dirty="0"/>
              <a:t> </a:t>
            </a:r>
            <a:r>
              <a:rPr lang="en-GB" sz="1000" dirty="0" err="1"/>
              <a:t>čestice</a:t>
            </a:r>
            <a:r>
              <a:rPr lang="en-GB" sz="1000" dirty="0"/>
              <a:t> </a:t>
            </a:r>
            <a:r>
              <a:rPr lang="en-GB" sz="1000" dirty="0" err="1"/>
              <a:t>teku</a:t>
            </a:r>
            <a:r>
              <a:rPr lang="en-GB" sz="1000" dirty="0"/>
              <a:t> </a:t>
            </a:r>
            <a:r>
              <a:rPr lang="en-GB" sz="1000" dirty="0" err="1"/>
              <a:t>manje</a:t>
            </a:r>
            <a:r>
              <a:rPr lang="en-GB" sz="1000" dirty="0"/>
              <a:t> od </a:t>
            </a:r>
            <a:r>
              <a:rPr lang="en-GB" sz="1000" dirty="0" err="1"/>
              <a:t>prečnika</a:t>
            </a:r>
            <a:r>
              <a:rPr lang="en-GB" sz="1000" dirty="0"/>
              <a:t> </a:t>
            </a:r>
            <a:r>
              <a:rPr lang="en-GB" sz="1000" dirty="0" err="1"/>
              <a:t>jedne</a:t>
            </a:r>
            <a:r>
              <a:rPr lang="en-GB" sz="1000" dirty="0"/>
              <a:t> </a:t>
            </a:r>
            <a:r>
              <a:rPr lang="en-GB" sz="1000" dirty="0" err="1"/>
              <a:t>čestice</a:t>
            </a:r>
            <a:r>
              <a:rPr lang="en-GB" sz="1000" dirty="0"/>
              <a:t> </a:t>
            </a:r>
            <a:r>
              <a:rPr lang="en-GB" sz="1000" dirty="0" err="1"/>
              <a:t>dalje</a:t>
            </a:r>
            <a:r>
              <a:rPr lang="en-GB" sz="1000" dirty="0"/>
              <a:t> od </a:t>
            </a:r>
            <a:r>
              <a:rPr lang="en-GB" sz="1000" dirty="0" err="1"/>
              <a:t>vlakana</a:t>
            </a:r>
            <a:r>
              <a:rPr lang="en-GB" sz="1000" dirty="0"/>
              <a:t>, </a:t>
            </a:r>
            <a:r>
              <a:rPr lang="en-GB" sz="1000" dirty="0" err="1"/>
              <a:t>dovoljno</a:t>
            </a:r>
            <a:r>
              <a:rPr lang="en-GB" sz="1000" dirty="0"/>
              <a:t> </a:t>
            </a:r>
            <a:r>
              <a:rPr lang="en-GB" sz="1000" dirty="0" err="1"/>
              <a:t>blizu</a:t>
            </a:r>
            <a:r>
              <a:rPr lang="en-GB" sz="1000" dirty="0"/>
              <a:t> da </a:t>
            </a:r>
            <a:r>
              <a:rPr lang="en-GB" sz="1000" dirty="0" err="1"/>
              <a:t>ih</a:t>
            </a:r>
            <a:r>
              <a:rPr lang="en-GB" sz="1000" dirty="0"/>
              <a:t> </a:t>
            </a:r>
            <a:r>
              <a:rPr lang="en-GB" sz="1000" dirty="0" err="1"/>
              <a:t>dodirnu</a:t>
            </a:r>
            <a:r>
              <a:rPr lang="en-GB" sz="1000" dirty="0"/>
              <a:t> </a:t>
            </a:r>
            <a:r>
              <a:rPr lang="en-GB" sz="1000" dirty="0" err="1"/>
              <a:t>i</a:t>
            </a:r>
            <a:r>
              <a:rPr lang="en-GB" sz="1000" dirty="0"/>
              <a:t> </a:t>
            </a:r>
            <a:r>
              <a:rPr lang="en-GB" sz="1000" dirty="0" err="1"/>
              <a:t>prilepe</a:t>
            </a:r>
            <a:r>
              <a:rPr lang="en-GB" sz="1000" dirty="0"/>
              <a:t> se za </a:t>
            </a:r>
            <a:r>
              <a:rPr lang="en-GB" sz="1000" dirty="0" err="1"/>
              <a:t>njih</a:t>
            </a:r>
            <a:r>
              <a:rPr lang="en-GB" sz="1000" dirty="0"/>
              <a:t>.</a:t>
            </a:r>
            <a:endParaRPr lang="sr-Latn-RS" sz="1000" dirty="0"/>
          </a:p>
          <a:p>
            <a:pPr marL="171450" indent="-171450">
              <a:buFontTx/>
              <a:buChar char="-"/>
            </a:pPr>
            <a:r>
              <a:rPr lang="en-GB" sz="1000" b="1" dirty="0" err="1"/>
              <a:t>Difuzija</a:t>
            </a:r>
            <a:r>
              <a:rPr lang="en-GB" sz="1000" dirty="0"/>
              <a:t> – </a:t>
            </a:r>
            <a:r>
              <a:rPr lang="en-GB" sz="1000" dirty="0" err="1"/>
              <a:t>sudar</a:t>
            </a:r>
            <a:r>
              <a:rPr lang="en-GB" sz="1000" dirty="0"/>
              <a:t>, </a:t>
            </a:r>
            <a:r>
              <a:rPr lang="en-GB" sz="1000" dirty="0" err="1"/>
              <a:t>posebno</a:t>
            </a:r>
            <a:r>
              <a:rPr lang="en-GB" sz="1000" dirty="0"/>
              <a:t> </a:t>
            </a:r>
            <a:r>
              <a:rPr lang="en-GB" sz="1000" dirty="0" err="1"/>
              <a:t>najmanjih</a:t>
            </a:r>
            <a:r>
              <a:rPr lang="en-GB" sz="1000" dirty="0"/>
              <a:t> </a:t>
            </a:r>
            <a:r>
              <a:rPr lang="en-GB" sz="1000" dirty="0" err="1"/>
              <a:t>čestica</a:t>
            </a:r>
            <a:r>
              <a:rPr lang="en-GB" sz="1000" dirty="0"/>
              <a:t> </a:t>
            </a:r>
            <a:r>
              <a:rPr lang="en-GB" sz="1000" dirty="0" err="1"/>
              <a:t>koje</a:t>
            </a:r>
            <a:r>
              <a:rPr lang="en-GB" sz="1000" dirty="0"/>
              <a:t> se </a:t>
            </a:r>
            <a:r>
              <a:rPr lang="en-GB" sz="1000" dirty="0" err="1"/>
              <a:t>filtriraju</a:t>
            </a:r>
            <a:r>
              <a:rPr lang="en-GB" sz="1000" dirty="0"/>
              <a:t>, </a:t>
            </a:r>
            <a:r>
              <a:rPr lang="en-GB" sz="1000" dirty="0" err="1"/>
              <a:t>dešava</a:t>
            </a:r>
            <a:r>
              <a:rPr lang="en-GB" sz="1000" dirty="0"/>
              <a:t> se </a:t>
            </a:r>
            <a:r>
              <a:rPr lang="en-GB" sz="1000" dirty="0" err="1"/>
              <a:t>sa</a:t>
            </a:r>
            <a:r>
              <a:rPr lang="en-GB" sz="1000" dirty="0"/>
              <a:t> </a:t>
            </a:r>
            <a:r>
              <a:rPr lang="en-GB" sz="1000" dirty="0" err="1"/>
              <a:t>drugim</a:t>
            </a:r>
            <a:r>
              <a:rPr lang="en-GB" sz="1000" dirty="0"/>
              <a:t> </a:t>
            </a:r>
            <a:r>
              <a:rPr lang="en-GB" sz="1000" dirty="0" err="1"/>
              <a:t>molekulima</a:t>
            </a:r>
            <a:r>
              <a:rPr lang="en-GB" sz="1000" dirty="0"/>
              <a:t> </a:t>
            </a:r>
            <a:r>
              <a:rPr lang="en-GB" sz="1000" dirty="0" err="1"/>
              <a:t>vazduha</a:t>
            </a:r>
            <a:r>
              <a:rPr lang="en-GB" sz="1000" dirty="0"/>
              <a:t>/</a:t>
            </a:r>
            <a:r>
              <a:rPr lang="en-GB" sz="1000" dirty="0" err="1"/>
              <a:t>gasa</a:t>
            </a:r>
            <a:r>
              <a:rPr lang="en-GB" sz="1000" dirty="0"/>
              <a:t>, </a:t>
            </a:r>
            <a:r>
              <a:rPr lang="en-GB" sz="1000" dirty="0" err="1"/>
              <a:t>menjajući</a:t>
            </a:r>
            <a:r>
              <a:rPr lang="en-GB" sz="1000" dirty="0"/>
              <a:t> </a:t>
            </a:r>
            <a:r>
              <a:rPr lang="en-GB" sz="1000" dirty="0" err="1"/>
              <a:t>putanju</a:t>
            </a:r>
            <a:r>
              <a:rPr lang="en-GB" sz="1000" dirty="0"/>
              <a:t> </a:t>
            </a:r>
            <a:r>
              <a:rPr lang="en-GB" sz="1000" dirty="0" err="1"/>
              <a:t>kretanja</a:t>
            </a:r>
            <a:r>
              <a:rPr lang="en-GB" sz="1000" dirty="0"/>
              <a:t> </a:t>
            </a:r>
            <a:r>
              <a:rPr lang="en-GB" sz="1000" dirty="0" err="1"/>
              <a:t>čestice</a:t>
            </a:r>
            <a:r>
              <a:rPr lang="en-GB" sz="1000" dirty="0"/>
              <a:t>. Ova </a:t>
            </a:r>
            <a:r>
              <a:rPr lang="en-GB" sz="1000" dirty="0" err="1"/>
              <a:t>difuzija</a:t>
            </a:r>
            <a:r>
              <a:rPr lang="sr-Latn-RS" sz="1000" dirty="0"/>
              <a:t> </a:t>
            </a:r>
            <a:r>
              <a:rPr lang="en-GB" sz="1000" dirty="0" err="1"/>
              <a:t>energije</a:t>
            </a:r>
            <a:r>
              <a:rPr lang="en-GB" sz="1000" dirty="0"/>
              <a:t> </a:t>
            </a:r>
            <a:r>
              <a:rPr lang="en-GB" sz="1000" dirty="0" err="1"/>
              <a:t>između</a:t>
            </a:r>
            <a:r>
              <a:rPr lang="en-GB" sz="1000" dirty="0"/>
              <a:t> </a:t>
            </a:r>
            <a:r>
              <a:rPr lang="en-GB" sz="1000" dirty="0" err="1"/>
              <a:t>čestica</a:t>
            </a:r>
            <a:r>
              <a:rPr lang="en-GB" sz="1000" dirty="0"/>
              <a:t> </a:t>
            </a:r>
            <a:r>
              <a:rPr lang="en-GB" sz="1000" dirty="0" err="1"/>
              <a:t>ometa</a:t>
            </a:r>
            <a:r>
              <a:rPr lang="en-GB" sz="1000" dirty="0"/>
              <a:t> </a:t>
            </a:r>
            <a:r>
              <a:rPr lang="en-GB" sz="1000" dirty="0" err="1"/>
              <a:t>i</a:t>
            </a:r>
            <a:r>
              <a:rPr lang="en-GB" sz="1000" dirty="0"/>
              <a:t> </a:t>
            </a:r>
            <a:r>
              <a:rPr lang="en-GB" sz="1000" dirty="0" err="1"/>
              <a:t>odlaže</a:t>
            </a:r>
            <a:r>
              <a:rPr lang="en-GB" sz="1000" dirty="0"/>
              <a:t> </a:t>
            </a:r>
            <a:r>
              <a:rPr lang="en-GB" sz="1000" dirty="0" err="1"/>
              <a:t>njihov</a:t>
            </a:r>
            <a:r>
              <a:rPr lang="en-GB" sz="1000" dirty="0"/>
              <a:t> put </a:t>
            </a:r>
            <a:r>
              <a:rPr lang="en-GB" sz="1000" dirty="0" err="1"/>
              <a:t>kroz</a:t>
            </a:r>
            <a:r>
              <a:rPr lang="en-GB" sz="1000" dirty="0"/>
              <a:t> </a:t>
            </a:r>
            <a:r>
              <a:rPr lang="en-GB" sz="1000" dirty="0" err="1"/>
              <a:t>filte</a:t>
            </a:r>
            <a:r>
              <a:rPr lang="sr-Latn-RS" sz="1000" dirty="0"/>
              <a:t>r </a:t>
            </a:r>
            <a:r>
              <a:rPr lang="en-GB" sz="1000" dirty="0" err="1"/>
              <a:t>i</a:t>
            </a:r>
            <a:r>
              <a:rPr lang="en-GB" sz="1000" dirty="0"/>
              <a:t> </a:t>
            </a:r>
            <a:r>
              <a:rPr lang="en-GB" sz="1000" dirty="0" err="1"/>
              <a:t>povećava</a:t>
            </a:r>
            <a:r>
              <a:rPr lang="en-GB" sz="1000" dirty="0"/>
              <a:t> </a:t>
            </a:r>
            <a:r>
              <a:rPr lang="en-GB" sz="1000" dirty="0" err="1"/>
              <a:t>verovatnoću</a:t>
            </a:r>
            <a:r>
              <a:rPr lang="en-GB" sz="1000" dirty="0"/>
              <a:t> da </a:t>
            </a:r>
            <a:r>
              <a:rPr lang="en-GB" sz="1000" dirty="0" err="1"/>
              <a:t>će</a:t>
            </a:r>
            <a:r>
              <a:rPr lang="en-GB" sz="1000" dirty="0"/>
              <a:t> </a:t>
            </a:r>
            <a:r>
              <a:rPr lang="en-GB" sz="1000" dirty="0" err="1"/>
              <a:t>biti</a:t>
            </a:r>
            <a:r>
              <a:rPr lang="en-GB" sz="1000" dirty="0"/>
              <a:t> </a:t>
            </a:r>
            <a:r>
              <a:rPr lang="en-GB" sz="1000" dirty="0" err="1"/>
              <a:t>zaustavljene</a:t>
            </a:r>
            <a:r>
              <a:rPr lang="en-GB" sz="1000" dirty="0"/>
              <a:t> </a:t>
            </a:r>
            <a:r>
              <a:rPr lang="en-GB" sz="1000" dirty="0" err="1"/>
              <a:t>presretanjem</a:t>
            </a:r>
            <a:r>
              <a:rPr lang="en-GB" sz="1000" dirty="0"/>
              <a:t> </a:t>
            </a:r>
            <a:r>
              <a:rPr lang="en-GB" sz="1000" dirty="0" err="1"/>
              <a:t>ili</a:t>
            </a:r>
            <a:r>
              <a:rPr lang="sr-Latn-RS" sz="1000" dirty="0"/>
              <a:t> </a:t>
            </a:r>
            <a:r>
              <a:rPr lang="en-GB" sz="1000" dirty="0" err="1"/>
              <a:t>udarom</a:t>
            </a:r>
            <a:r>
              <a:rPr lang="en-GB" sz="1000" dirty="0"/>
              <a:t>.</a:t>
            </a:r>
            <a:endParaRPr lang="sr-Latn-RS" sz="1000" dirty="0"/>
          </a:p>
          <a:p>
            <a:r>
              <a:rPr lang="en-GB" sz="1000" dirty="0" err="1"/>
              <a:t>Postoje</a:t>
            </a:r>
            <a:r>
              <a:rPr lang="en-GB" sz="1000" dirty="0"/>
              <a:t> </a:t>
            </a:r>
            <a:r>
              <a:rPr lang="en-GB" sz="1000" dirty="0" err="1"/>
              <a:t>različite</a:t>
            </a:r>
            <a:r>
              <a:rPr lang="en-GB" sz="1000" dirty="0"/>
              <a:t> </a:t>
            </a:r>
            <a:r>
              <a:rPr lang="en-GB" sz="1000" dirty="0" err="1"/>
              <a:t>klase</a:t>
            </a:r>
            <a:r>
              <a:rPr lang="en-GB" sz="1000" dirty="0"/>
              <a:t> HEPA </a:t>
            </a:r>
            <a:r>
              <a:rPr lang="en-GB" sz="1000" dirty="0" err="1"/>
              <a:t>filtera</a:t>
            </a:r>
            <a:r>
              <a:rPr lang="en-GB" sz="1000" dirty="0"/>
              <a:t>, </a:t>
            </a:r>
            <a:r>
              <a:rPr lang="en-GB" sz="1000" dirty="0" err="1"/>
              <a:t>sa</a:t>
            </a:r>
            <a:r>
              <a:rPr lang="en-GB" sz="1000" dirty="0"/>
              <a:t> </a:t>
            </a:r>
            <a:r>
              <a:rPr lang="en-GB" sz="1000" dirty="0" err="1"/>
              <a:t>različitom</a:t>
            </a:r>
            <a:r>
              <a:rPr lang="en-GB" sz="1000" dirty="0"/>
              <a:t> </a:t>
            </a:r>
            <a:r>
              <a:rPr lang="sr-Latn-RS" sz="1000" dirty="0"/>
              <a:t> </a:t>
            </a:r>
            <a:r>
              <a:rPr lang="en-GB" sz="1000" dirty="0" err="1"/>
              <a:t>efikasnošću</a:t>
            </a:r>
            <a:r>
              <a:rPr lang="en-GB" sz="1000" dirty="0"/>
              <a:t> </a:t>
            </a:r>
            <a:r>
              <a:rPr lang="en-GB" sz="1000" dirty="0" err="1"/>
              <a:t>filtriranja</a:t>
            </a:r>
            <a:r>
              <a:rPr lang="sr-Latn-RS" sz="1000" dirty="0"/>
              <a:t> </a:t>
            </a:r>
            <a:r>
              <a:rPr lang="en-GB" sz="1000" dirty="0" err="1"/>
              <a:t>korišćenog</a:t>
            </a:r>
            <a:r>
              <a:rPr lang="en-GB" sz="1000" dirty="0"/>
              <a:t> </a:t>
            </a:r>
            <a:r>
              <a:rPr lang="en-GB" sz="1000" dirty="0" err="1"/>
              <a:t>materijala</a:t>
            </a:r>
            <a:r>
              <a:rPr lang="en-GB" sz="1000" dirty="0"/>
              <a:t>. </a:t>
            </a:r>
            <a:r>
              <a:rPr lang="en-GB" sz="1000" dirty="0" err="1"/>
              <a:t>Većina</a:t>
            </a:r>
            <a:r>
              <a:rPr lang="en-GB" sz="1000" dirty="0"/>
              <a:t> HEPA </a:t>
            </a:r>
            <a:r>
              <a:rPr lang="en-GB" sz="1000" dirty="0" err="1"/>
              <a:t>filtera</a:t>
            </a:r>
            <a:r>
              <a:rPr lang="en-GB" sz="1000" dirty="0"/>
              <a:t> </a:t>
            </a:r>
            <a:r>
              <a:rPr lang="en-GB" sz="1000" dirty="0" err="1"/>
              <a:t>ima</a:t>
            </a:r>
            <a:r>
              <a:rPr lang="en-GB" sz="1000" dirty="0"/>
              <a:t> </a:t>
            </a:r>
            <a:r>
              <a:rPr lang="en-GB" sz="1000" dirty="0" err="1"/>
              <a:t>efikasnost</a:t>
            </a:r>
            <a:r>
              <a:rPr lang="en-GB" sz="1000" dirty="0"/>
              <a:t> </a:t>
            </a:r>
            <a:r>
              <a:rPr lang="en-GB" sz="1000" dirty="0" err="1"/>
              <a:t>filtriranja</a:t>
            </a:r>
            <a:r>
              <a:rPr lang="en-GB" sz="1000" dirty="0"/>
              <a:t> </a:t>
            </a:r>
            <a:r>
              <a:rPr lang="en-GB" sz="1000" dirty="0" err="1"/>
              <a:t>veću</a:t>
            </a:r>
            <a:r>
              <a:rPr lang="en-GB" sz="1000" dirty="0"/>
              <a:t> </a:t>
            </a:r>
            <a:endParaRPr lang="sr-Latn-RS" sz="1000" dirty="0"/>
          </a:p>
          <a:p>
            <a:r>
              <a:rPr lang="sr-Latn-RS" sz="1000" dirty="0"/>
              <a:t>o</a:t>
            </a:r>
            <a:r>
              <a:rPr lang="en-GB" sz="1000" dirty="0"/>
              <a:t>d</a:t>
            </a:r>
            <a:r>
              <a:rPr lang="sr-Latn-RS" sz="1000" dirty="0"/>
              <a:t> </a:t>
            </a:r>
            <a:r>
              <a:rPr lang="en-GB" sz="1000" dirty="0"/>
              <a:t>99,97% za </a:t>
            </a:r>
            <a:r>
              <a:rPr lang="en-GB" sz="1000" dirty="0" err="1"/>
              <a:t>čestice</a:t>
            </a:r>
            <a:r>
              <a:rPr lang="en-GB" sz="1000" dirty="0"/>
              <a:t> </a:t>
            </a:r>
            <a:r>
              <a:rPr lang="en-GB" sz="1000" dirty="0" err="1"/>
              <a:t>prečnika</a:t>
            </a:r>
            <a:r>
              <a:rPr lang="en-GB" sz="1000" dirty="0"/>
              <a:t> 0,3 mm, </a:t>
            </a:r>
            <a:r>
              <a:rPr lang="en-GB" sz="1000" dirty="0" err="1"/>
              <a:t>što</a:t>
            </a:r>
            <a:r>
              <a:rPr lang="en-GB" sz="1000" dirty="0"/>
              <a:t> je </a:t>
            </a:r>
            <a:r>
              <a:rPr lang="en-GB" sz="1000" dirty="0" err="1"/>
              <a:t>najprodornija</a:t>
            </a:r>
            <a:r>
              <a:rPr lang="en-GB" sz="1000" dirty="0"/>
              <a:t> </a:t>
            </a:r>
            <a:r>
              <a:rPr lang="en-GB" sz="1000" dirty="0" err="1"/>
              <a:t>veličina</a:t>
            </a:r>
            <a:r>
              <a:rPr lang="en-GB" sz="1000" dirty="0"/>
              <a:t> </a:t>
            </a:r>
            <a:r>
              <a:rPr lang="en-GB" sz="1000" dirty="0" err="1"/>
              <a:t>čestica</a:t>
            </a:r>
            <a:r>
              <a:rPr lang="en-GB" sz="1000" dirty="0"/>
              <a:t>.</a:t>
            </a:r>
            <a:endParaRPr lang="sr-Latn-RS" sz="1000" dirty="0"/>
          </a:p>
          <a:p>
            <a:r>
              <a:rPr lang="en-GB" sz="1000" dirty="0" err="1"/>
              <a:t>Čestice</a:t>
            </a:r>
            <a:r>
              <a:rPr lang="en-GB" sz="1000" dirty="0"/>
              <a:t> </a:t>
            </a:r>
            <a:r>
              <a:rPr lang="en-GB" sz="1000" dirty="0" err="1"/>
              <a:t>manjeg</a:t>
            </a:r>
            <a:r>
              <a:rPr lang="en-GB" sz="1000" dirty="0"/>
              <a:t> </a:t>
            </a:r>
            <a:r>
              <a:rPr lang="sr-Latn-RS" sz="1000" dirty="0"/>
              <a:t> </a:t>
            </a:r>
            <a:r>
              <a:rPr lang="en-GB" sz="1000" dirty="0" err="1"/>
              <a:t>ili</a:t>
            </a:r>
            <a:r>
              <a:rPr lang="en-GB" sz="1000" dirty="0"/>
              <a:t> </a:t>
            </a:r>
            <a:r>
              <a:rPr lang="en-GB" sz="1000" dirty="0" err="1"/>
              <a:t>većeg</a:t>
            </a:r>
            <a:r>
              <a:rPr lang="en-GB" sz="1000" dirty="0"/>
              <a:t> </a:t>
            </a:r>
            <a:r>
              <a:rPr lang="en-GB" sz="1000" dirty="0" err="1"/>
              <a:t>prečnika</a:t>
            </a:r>
            <a:r>
              <a:rPr lang="en-GB" sz="1000" dirty="0"/>
              <a:t> </a:t>
            </a:r>
            <a:r>
              <a:rPr lang="en-GB" sz="1000" dirty="0" err="1"/>
              <a:t>biće</a:t>
            </a:r>
            <a:r>
              <a:rPr lang="en-GB" sz="1000" dirty="0"/>
              <a:t> </a:t>
            </a:r>
            <a:r>
              <a:rPr lang="en-GB" sz="1000" dirty="0" err="1"/>
              <a:t>uklonjene</a:t>
            </a:r>
            <a:r>
              <a:rPr lang="en-GB" sz="1000" dirty="0"/>
              <a:t> </a:t>
            </a:r>
            <a:r>
              <a:rPr lang="en-GB" sz="1000" dirty="0" err="1"/>
              <a:t>sa</a:t>
            </a:r>
            <a:r>
              <a:rPr lang="en-GB" sz="1000" dirty="0"/>
              <a:t> </a:t>
            </a:r>
            <a:r>
              <a:rPr lang="en-GB" sz="1000" dirty="0" err="1"/>
              <a:t>većom</a:t>
            </a:r>
            <a:r>
              <a:rPr lang="en-GB" sz="1000" dirty="0"/>
              <a:t> </a:t>
            </a:r>
            <a:r>
              <a:rPr lang="en-GB" sz="1000" dirty="0" err="1"/>
              <a:t>efikasnošću</a:t>
            </a:r>
            <a:r>
              <a:rPr lang="en-GB" sz="1000" dirty="0"/>
              <a:t>.</a:t>
            </a:r>
            <a:r>
              <a:rPr lang="sr-Latn-RS" sz="1000" dirty="0"/>
              <a:t> </a:t>
            </a:r>
          </a:p>
          <a:p>
            <a:endParaRPr lang="sr-Latn-RS" sz="1000" dirty="0"/>
          </a:p>
          <a:p>
            <a:r>
              <a:rPr lang="en-GB" sz="1000" dirty="0" err="1"/>
              <a:t>Važno</a:t>
            </a:r>
            <a:r>
              <a:rPr lang="en-GB" sz="1000" dirty="0"/>
              <a:t> je </a:t>
            </a:r>
            <a:r>
              <a:rPr lang="en-GB" sz="1000" dirty="0" err="1"/>
              <a:t>napomenuti</a:t>
            </a:r>
            <a:r>
              <a:rPr lang="en-GB" sz="1000" dirty="0"/>
              <a:t> da HEPA </a:t>
            </a:r>
            <a:r>
              <a:rPr lang="en-GB" sz="1000" dirty="0" err="1"/>
              <a:t>filteri</a:t>
            </a:r>
            <a:r>
              <a:rPr lang="en-GB" sz="1000" dirty="0"/>
              <a:t> </a:t>
            </a:r>
            <a:r>
              <a:rPr lang="en-GB" sz="1000" dirty="0" err="1"/>
              <a:t>nisu</a:t>
            </a:r>
            <a:r>
              <a:rPr lang="en-GB" sz="1000" dirty="0"/>
              <a:t> </a:t>
            </a:r>
            <a:r>
              <a:rPr lang="en-GB" sz="1000" dirty="0" err="1"/>
              <a:t>dizajnirani</a:t>
            </a:r>
            <a:r>
              <a:rPr lang="en-GB" sz="1000" dirty="0"/>
              <a:t> za </a:t>
            </a:r>
            <a:r>
              <a:rPr lang="en-GB" sz="1000" dirty="0" err="1"/>
              <a:t>filtriranje</a:t>
            </a:r>
            <a:r>
              <a:rPr lang="en-GB" sz="1000" dirty="0"/>
              <a:t> </a:t>
            </a:r>
            <a:r>
              <a:rPr lang="en-GB" sz="1000" dirty="0" err="1"/>
              <a:t>gasova</a:t>
            </a:r>
            <a:r>
              <a:rPr lang="en-GB" sz="1000" dirty="0"/>
              <a:t> </a:t>
            </a:r>
            <a:r>
              <a:rPr lang="en-GB" sz="1000" dirty="0" err="1"/>
              <a:t>ili</a:t>
            </a:r>
            <a:r>
              <a:rPr lang="en-GB" sz="1000" dirty="0"/>
              <a:t> para.</a:t>
            </a:r>
            <a:r>
              <a:rPr lang="sr-Latn-RS" sz="1000" dirty="0"/>
              <a:t> </a:t>
            </a:r>
            <a:r>
              <a:rPr lang="en-GB" sz="1000" dirty="0"/>
              <a:t>Ako je </a:t>
            </a:r>
            <a:r>
              <a:rPr lang="en-GB" sz="1000" dirty="0" err="1"/>
              <a:t>potrebna</a:t>
            </a:r>
            <a:r>
              <a:rPr lang="en-GB" sz="1000" dirty="0"/>
              <a:t> </a:t>
            </a:r>
            <a:r>
              <a:rPr lang="en-GB" sz="1000" dirty="0" err="1"/>
              <a:t>zaštita</a:t>
            </a:r>
            <a:r>
              <a:rPr lang="en-GB" sz="1000" dirty="0"/>
              <a:t> </a:t>
            </a:r>
            <a:r>
              <a:rPr lang="en-GB" sz="1000" dirty="0" err="1"/>
              <a:t>i</a:t>
            </a:r>
            <a:r>
              <a:rPr lang="en-GB" sz="1000" dirty="0"/>
              <a:t> od </a:t>
            </a:r>
            <a:r>
              <a:rPr lang="en-GB" sz="1000" dirty="0" err="1"/>
              <a:t>bioloških</a:t>
            </a:r>
            <a:r>
              <a:rPr lang="en-GB" sz="1000" dirty="0"/>
              <a:t> </a:t>
            </a:r>
            <a:r>
              <a:rPr lang="en-GB" sz="1000" dirty="0" err="1"/>
              <a:t>agenasa</a:t>
            </a:r>
            <a:r>
              <a:rPr lang="en-GB" sz="1000" dirty="0"/>
              <a:t> </a:t>
            </a:r>
            <a:r>
              <a:rPr lang="en-GB" sz="1000" dirty="0" err="1"/>
              <a:t>i</a:t>
            </a:r>
            <a:r>
              <a:rPr lang="en-GB" sz="1000" dirty="0"/>
              <a:t> od </a:t>
            </a:r>
            <a:r>
              <a:rPr lang="en-GB" sz="1000" dirty="0" err="1"/>
              <a:t>gasova</a:t>
            </a:r>
            <a:r>
              <a:rPr lang="en-GB" sz="1000" dirty="0"/>
              <a:t>/para, </a:t>
            </a:r>
            <a:r>
              <a:rPr lang="en-GB" sz="1000" dirty="0" err="1"/>
              <a:t>onda</a:t>
            </a:r>
            <a:r>
              <a:rPr lang="en-GB" sz="1000" dirty="0"/>
              <a:t> </a:t>
            </a:r>
            <a:r>
              <a:rPr lang="en-GB" sz="1000" dirty="0" err="1"/>
              <a:t>treba</a:t>
            </a:r>
            <a:r>
              <a:rPr lang="en-GB" sz="1000" dirty="0"/>
              <a:t> </a:t>
            </a:r>
            <a:r>
              <a:rPr lang="en-GB" sz="1000" dirty="0" err="1"/>
              <a:t>koristiti</a:t>
            </a:r>
            <a:r>
              <a:rPr lang="sr-Latn-RS" sz="1000" dirty="0"/>
              <a:t> </a:t>
            </a:r>
            <a:r>
              <a:rPr lang="en-GB" sz="1000" dirty="0" err="1"/>
              <a:t>odgovarajući</a:t>
            </a:r>
            <a:r>
              <a:rPr lang="en-GB" sz="1000" dirty="0"/>
              <a:t> </a:t>
            </a:r>
            <a:r>
              <a:rPr lang="en-GB" sz="1000" dirty="0" err="1"/>
              <a:t>sistem</a:t>
            </a:r>
            <a:r>
              <a:rPr lang="en-GB" sz="1000" dirty="0"/>
              <a:t> za </a:t>
            </a:r>
            <a:r>
              <a:rPr lang="en-GB" sz="1000" dirty="0" err="1"/>
              <a:t>kompletno</a:t>
            </a:r>
            <a:r>
              <a:rPr lang="en-GB" sz="1000" dirty="0"/>
              <a:t> </a:t>
            </a:r>
            <a:r>
              <a:rPr lang="en-GB" sz="1000" dirty="0" err="1"/>
              <a:t>izduvavanje</a:t>
            </a:r>
            <a:r>
              <a:rPr lang="en-GB" sz="1000" dirty="0"/>
              <a:t>. </a:t>
            </a:r>
            <a:endParaRPr lang="sr-Latn-RS" sz="1000" dirty="0"/>
          </a:p>
          <a:p>
            <a:r>
              <a:rPr lang="en-GB" sz="1000" dirty="0"/>
              <a:t>Ako to </a:t>
            </a:r>
            <a:r>
              <a:rPr lang="en-GB" sz="1000" dirty="0" err="1"/>
              <a:t>nije</a:t>
            </a:r>
            <a:r>
              <a:rPr lang="en-GB" sz="1000" dirty="0"/>
              <a:t> </a:t>
            </a:r>
            <a:r>
              <a:rPr lang="en-GB" sz="1000" dirty="0" err="1"/>
              <a:t>moguće</a:t>
            </a:r>
            <a:r>
              <a:rPr lang="en-GB" sz="1000" dirty="0"/>
              <a:t>, </a:t>
            </a:r>
            <a:r>
              <a:rPr lang="en-GB" sz="1000" dirty="0" err="1"/>
              <a:t>onda</a:t>
            </a:r>
            <a:r>
              <a:rPr lang="en-GB" sz="1000" dirty="0"/>
              <a:t> </a:t>
            </a:r>
            <a:r>
              <a:rPr lang="en-GB" sz="1000" dirty="0" err="1"/>
              <a:t>treba</a:t>
            </a:r>
            <a:r>
              <a:rPr lang="en-GB" sz="1000" dirty="0"/>
              <a:t> </a:t>
            </a:r>
            <a:r>
              <a:rPr lang="en-GB" sz="1000" dirty="0" err="1"/>
              <a:t>koristiti</a:t>
            </a:r>
            <a:r>
              <a:rPr lang="en-GB" sz="1000" dirty="0"/>
              <a:t> </a:t>
            </a:r>
            <a:r>
              <a:rPr lang="en-GB" sz="1000" dirty="0" err="1"/>
              <a:t>dodatne</a:t>
            </a:r>
            <a:r>
              <a:rPr lang="sr-Latn-RS" sz="1000" dirty="0"/>
              <a:t> </a:t>
            </a:r>
            <a:r>
              <a:rPr lang="en-GB" sz="1000" dirty="0" err="1"/>
              <a:t>hemijske</a:t>
            </a:r>
            <a:r>
              <a:rPr lang="en-GB" sz="1000" dirty="0"/>
              <a:t> </a:t>
            </a:r>
            <a:r>
              <a:rPr lang="en-GB" sz="1000" dirty="0" err="1"/>
              <a:t>filtere</a:t>
            </a:r>
            <a:r>
              <a:rPr lang="en-GB" sz="1000" dirty="0"/>
              <a:t> u </a:t>
            </a:r>
            <a:r>
              <a:rPr lang="en-GB" sz="1000" dirty="0" err="1"/>
              <a:t>kombinaciji</a:t>
            </a:r>
            <a:r>
              <a:rPr lang="en-GB" sz="1000" dirty="0"/>
              <a:t> </a:t>
            </a:r>
            <a:r>
              <a:rPr lang="en-GB" sz="1000" dirty="0" err="1"/>
              <a:t>sa</a:t>
            </a:r>
            <a:r>
              <a:rPr lang="en-GB" sz="1000" dirty="0"/>
              <a:t> HEPA </a:t>
            </a:r>
            <a:r>
              <a:rPr lang="en-GB" sz="1000" dirty="0" err="1"/>
              <a:t>filterima</a:t>
            </a:r>
            <a:r>
              <a:rPr lang="en-GB" sz="1000" dirty="0"/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EFCBD18-404E-6CD8-D16B-B71664047DF8}"/>
              </a:ext>
            </a:extLst>
          </p:cNvPr>
          <p:cNvSpPr txBox="1"/>
          <p:nvPr/>
        </p:nvSpPr>
        <p:spPr>
          <a:xfrm>
            <a:off x="220193" y="276896"/>
            <a:ext cx="38587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/>
              <a:t>HEPA filter (High-Efficiency Particulate Air)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7E6E5C4-3745-AE90-C00D-159A679C0681}"/>
              </a:ext>
            </a:extLst>
          </p:cNvPr>
          <p:cNvSpPr txBox="1"/>
          <p:nvPr/>
        </p:nvSpPr>
        <p:spPr>
          <a:xfrm>
            <a:off x="4648278" y="4467256"/>
            <a:ext cx="3869970" cy="5078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GB" sz="900" dirty="0"/>
              <a:t>Biological safety cabinets and other primary containment devices. Geneva: </a:t>
            </a:r>
            <a:endParaRPr lang="sr-Latn-RS" sz="900" dirty="0"/>
          </a:p>
          <a:p>
            <a:r>
              <a:rPr lang="en-GB" sz="900" dirty="0"/>
              <a:t>World Health Organization; 2020 (Laboratory biosafety manual, fourth edition </a:t>
            </a:r>
            <a:endParaRPr lang="sr-Latn-RS" sz="900" dirty="0"/>
          </a:p>
          <a:p>
            <a:r>
              <a:rPr lang="en-GB" sz="900" dirty="0"/>
              <a:t>and associated monographs). Licence: CC BY-NC-SA 3.0 IGO.</a:t>
            </a:r>
          </a:p>
        </p:txBody>
      </p:sp>
    </p:spTree>
    <p:extLst>
      <p:ext uri="{BB962C8B-B14F-4D97-AF65-F5344CB8AC3E}">
        <p14:creationId xmlns:p14="http://schemas.microsoft.com/office/powerpoint/2010/main" val="7072619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466459-F8C2-0366-1F8C-A112D92ABA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C3CB284A-7FD6-D78C-7C8F-33571DB882ED}"/>
              </a:ext>
            </a:extLst>
          </p:cNvPr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0A3D62"/>
          </a:solidFill>
          <a:ln w="12700">
            <a:solidFill>
              <a:srgbClr val="0A3D6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998108CC-C383-B365-9596-8D3F5B48F3E3}"/>
              </a:ext>
            </a:extLst>
          </p:cNvPr>
          <p:cNvSpPr/>
          <p:nvPr/>
        </p:nvSpPr>
        <p:spPr>
          <a:xfrm>
            <a:off x="0" y="1005840"/>
            <a:ext cx="9144000" cy="50292"/>
          </a:xfrm>
          <a:prstGeom prst="rect">
            <a:avLst/>
          </a:prstGeom>
          <a:solidFill>
            <a:srgbClr val="14A085"/>
          </a:solidFill>
          <a:ln w="12700">
            <a:solidFill>
              <a:srgbClr val="14A08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9BC5626A-D3E4-B93B-C2C9-2BDCE1537FDE}"/>
              </a:ext>
            </a:extLst>
          </p:cNvPr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Šta je </a:t>
            </a:r>
            <a:r>
              <a:rPr lang="en-US" sz="26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laminarna</a:t>
            </a: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6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komora</a:t>
            </a:r>
            <a:r>
              <a:rPr lang="sr-Latn-R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klase Iib (BSC IIb)</a:t>
            </a: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?</a:t>
            </a:r>
            <a:endParaRPr lang="en-US" sz="2600" dirty="0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5135E0A5-376C-139F-EE08-DB6E846D0505}"/>
              </a:ext>
            </a:extLst>
          </p:cNvPr>
          <p:cNvSpPr/>
          <p:nvPr/>
        </p:nvSpPr>
        <p:spPr>
          <a:xfrm>
            <a:off x="365760" y="658368"/>
            <a:ext cx="8412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i="1" dirty="0">
                <a:solidFill>
                  <a:srgbClr val="A9CC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Definicija i svrha uređaja</a:t>
            </a:r>
            <a:endParaRPr lang="en-US" sz="1200" dirty="0"/>
          </a:p>
        </p:txBody>
      </p:sp>
      <p:sp>
        <p:nvSpPr>
          <p:cNvPr id="6" name="Shape 4">
            <a:extLst>
              <a:ext uri="{FF2B5EF4-FFF2-40B4-BE49-F238E27FC236}">
                <a16:creationId xmlns:a16="http://schemas.microsoft.com/office/drawing/2014/main" id="{1819A62B-220B-406D-7B46-E844D1E68E24}"/>
              </a:ext>
            </a:extLst>
          </p:cNvPr>
          <p:cNvSpPr/>
          <p:nvPr/>
        </p:nvSpPr>
        <p:spPr>
          <a:xfrm>
            <a:off x="365760" y="1188720"/>
            <a:ext cx="8412480" cy="685800"/>
          </a:xfrm>
          <a:prstGeom prst="rect">
            <a:avLst/>
          </a:prstGeom>
          <a:solidFill>
            <a:srgbClr val="D6EAF8"/>
          </a:solidFill>
          <a:ln w="25400">
            <a:solidFill>
              <a:srgbClr val="0D737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07812DC9-5493-1EBB-B9FC-148A09EE0633}"/>
              </a:ext>
            </a:extLst>
          </p:cNvPr>
          <p:cNvSpPr/>
          <p:nvPr/>
        </p:nvSpPr>
        <p:spPr>
          <a:xfrm>
            <a:off x="502920" y="1207008"/>
            <a:ext cx="8229600" cy="64008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 algn="l">
              <a:buNone/>
            </a:pPr>
            <a:r>
              <a:rPr lang="en-US" sz="1150" b="1" dirty="0">
                <a:solidFill>
                  <a:srgbClr val="0A3D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BSC </a:t>
            </a:r>
            <a:r>
              <a:rPr lang="en-US" sz="1150" b="1" dirty="0" err="1">
                <a:solidFill>
                  <a:srgbClr val="0A3D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klasa</a:t>
            </a:r>
            <a:r>
              <a:rPr lang="en-US" sz="1150" b="1" dirty="0">
                <a:solidFill>
                  <a:srgbClr val="0A3D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II</a:t>
            </a:r>
          </a:p>
          <a:p>
            <a:pPr marL="0" indent="0" algn="l">
              <a:buNone/>
            </a:pPr>
            <a:r>
              <a:rPr lang="en-US" sz="1150" b="1" dirty="0">
                <a:solidFill>
                  <a:srgbClr val="0A3D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(Biological Safety Cabinet Class II) </a:t>
            </a:r>
            <a:r>
              <a:rPr lang="en-US" sz="1150" b="1" dirty="0" err="1">
                <a:solidFill>
                  <a:srgbClr val="0A3D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predstavlja</a:t>
            </a:r>
            <a:r>
              <a:rPr lang="en-US" sz="1150" b="1" dirty="0">
                <a:solidFill>
                  <a:srgbClr val="0A3D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50" b="1" dirty="0" err="1">
                <a:solidFill>
                  <a:srgbClr val="0A3D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standardnu</a:t>
            </a:r>
            <a:r>
              <a:rPr lang="en-US" sz="1150" b="1" dirty="0">
                <a:solidFill>
                  <a:srgbClr val="0A3D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50" b="1" dirty="0" err="1">
                <a:solidFill>
                  <a:srgbClr val="0A3D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laboratorijsku</a:t>
            </a:r>
            <a:r>
              <a:rPr lang="en-US" sz="1150" b="1" dirty="0">
                <a:solidFill>
                  <a:srgbClr val="0A3D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50" b="1" dirty="0" err="1">
                <a:solidFill>
                  <a:srgbClr val="0A3D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komoru</a:t>
            </a:r>
            <a:r>
              <a:rPr lang="en-US" sz="1150" b="1" dirty="0">
                <a:solidFill>
                  <a:srgbClr val="0A3D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50" b="1" dirty="0" err="1">
                <a:solidFill>
                  <a:srgbClr val="0A3D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</a:t>
            </a:r>
            <a:r>
              <a:rPr lang="en-US" sz="1150" b="1" dirty="0">
                <a:solidFill>
                  <a:srgbClr val="0A3D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50" b="1" dirty="0" err="1">
                <a:solidFill>
                  <a:srgbClr val="0A3D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laminarnim</a:t>
            </a:r>
            <a:r>
              <a:rPr lang="en-US" sz="1150" b="1" dirty="0">
                <a:solidFill>
                  <a:srgbClr val="0A3D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50" b="1" dirty="0" err="1">
                <a:solidFill>
                  <a:srgbClr val="0A3D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protokom</a:t>
            </a:r>
            <a:r>
              <a:rPr lang="en-US" sz="1150" b="1" dirty="0">
                <a:solidFill>
                  <a:srgbClr val="0A3D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50" b="1" dirty="0" err="1">
                <a:solidFill>
                  <a:srgbClr val="0A3D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vazduha</a:t>
            </a:r>
            <a:r>
              <a:rPr lang="en-US" sz="1150" b="1" dirty="0">
                <a:solidFill>
                  <a:srgbClr val="0A3D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50" b="1" dirty="0" err="1">
                <a:solidFill>
                  <a:srgbClr val="0A3D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koja</a:t>
            </a:r>
            <a:r>
              <a:rPr lang="en-US" sz="1150" b="1" dirty="0">
                <a:solidFill>
                  <a:srgbClr val="0A3D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je </a:t>
            </a:r>
            <a:r>
              <a:rPr lang="en-US" sz="1150" b="1" dirty="0" err="1">
                <a:solidFill>
                  <a:srgbClr val="0A3D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dizajnirana</a:t>
            </a:r>
            <a:r>
              <a:rPr lang="en-US" sz="1150" b="1" dirty="0">
                <a:solidFill>
                  <a:srgbClr val="0A3D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da </a:t>
            </a:r>
            <a:r>
              <a:rPr lang="en-US" sz="1150" b="1" dirty="0" err="1">
                <a:solidFill>
                  <a:srgbClr val="0A3D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pruži</a:t>
            </a:r>
            <a:r>
              <a:rPr lang="en-US" sz="1150" b="1" dirty="0">
                <a:solidFill>
                  <a:srgbClr val="0A3D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50" b="1" dirty="0" err="1">
                <a:solidFill>
                  <a:srgbClr val="0A3D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trostruku</a:t>
            </a:r>
            <a:r>
              <a:rPr lang="en-US" sz="1150" b="1" dirty="0">
                <a:solidFill>
                  <a:srgbClr val="0A3D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50" b="1" dirty="0" err="1">
                <a:solidFill>
                  <a:srgbClr val="0A3D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zaštitu</a:t>
            </a:r>
            <a:r>
              <a:rPr lang="en-US" sz="1150" b="1" dirty="0">
                <a:solidFill>
                  <a:srgbClr val="0A3D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</a:t>
            </a:r>
            <a:r>
              <a:rPr lang="en-US" sz="1150" b="1" dirty="0" err="1">
                <a:solidFill>
                  <a:srgbClr val="0A3D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operateru</a:t>
            </a:r>
            <a:r>
              <a:rPr lang="en-US" sz="1150" b="1" dirty="0">
                <a:solidFill>
                  <a:srgbClr val="0A3D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</a:t>
            </a:r>
            <a:r>
              <a:rPr lang="en-US" sz="1150" b="1" dirty="0" err="1">
                <a:solidFill>
                  <a:srgbClr val="0A3D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osoblju</a:t>
            </a:r>
            <a:r>
              <a:rPr lang="en-US" sz="1150" b="1" dirty="0">
                <a:solidFill>
                  <a:srgbClr val="0A3D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), </a:t>
            </a:r>
            <a:r>
              <a:rPr lang="en-US" sz="1150" b="1" dirty="0" err="1">
                <a:solidFill>
                  <a:srgbClr val="0A3D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uzorku</a:t>
            </a:r>
            <a:r>
              <a:rPr lang="en-US" sz="1150" b="1" dirty="0">
                <a:solidFill>
                  <a:srgbClr val="0A3D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</a:t>
            </a:r>
            <a:r>
              <a:rPr lang="en-US" sz="1150" b="1" dirty="0" err="1">
                <a:solidFill>
                  <a:srgbClr val="0A3D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proizvodu</a:t>
            </a:r>
            <a:r>
              <a:rPr lang="en-US" sz="1150" b="1" dirty="0">
                <a:solidFill>
                  <a:srgbClr val="0A3D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 </a:t>
            </a:r>
            <a:r>
              <a:rPr lang="en-US" sz="1150" b="1" dirty="0" err="1">
                <a:solidFill>
                  <a:srgbClr val="0A3D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r>
              <a:rPr lang="en-US" sz="1150" b="1" dirty="0">
                <a:solidFill>
                  <a:srgbClr val="0A3D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50" b="1" dirty="0" err="1">
                <a:solidFill>
                  <a:srgbClr val="0A3D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neposrednoj</a:t>
            </a:r>
            <a:r>
              <a:rPr lang="en-US" sz="1150" b="1" dirty="0">
                <a:solidFill>
                  <a:srgbClr val="0A3D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50" b="1" dirty="0" err="1">
                <a:solidFill>
                  <a:srgbClr val="0A3D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okolini</a:t>
            </a:r>
            <a:r>
              <a:rPr lang="en-US" sz="1150" b="1" dirty="0">
                <a:solidFill>
                  <a:srgbClr val="0A3D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r>
              <a:rPr lang="en-US" sz="115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150" dirty="0"/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B6C3266F-C9FD-95FB-8324-F87838D8FFDB}"/>
              </a:ext>
            </a:extLst>
          </p:cNvPr>
          <p:cNvSpPr/>
          <p:nvPr/>
        </p:nvSpPr>
        <p:spPr>
          <a:xfrm>
            <a:off x="365760" y="2011680"/>
            <a:ext cx="4114800" cy="2544500"/>
          </a:xfrm>
          <a:prstGeom prst="rect">
            <a:avLst/>
          </a:prstGeom>
          <a:solidFill>
            <a:srgbClr val="FFFFFF"/>
          </a:solidFill>
          <a:ln w="12700">
            <a:solidFill>
              <a:srgbClr val="D5E8F3"/>
            </a:solidFill>
            <a:prstDash val="solid"/>
          </a:ln>
          <a:effectLst>
            <a:outerShdw blurRad="50800" dist="127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Shape 7">
            <a:extLst>
              <a:ext uri="{FF2B5EF4-FFF2-40B4-BE49-F238E27FC236}">
                <a16:creationId xmlns:a16="http://schemas.microsoft.com/office/drawing/2014/main" id="{52B37D5B-DFD5-E0A7-C478-FD686B5A8774}"/>
              </a:ext>
            </a:extLst>
          </p:cNvPr>
          <p:cNvSpPr/>
          <p:nvPr/>
        </p:nvSpPr>
        <p:spPr>
          <a:xfrm>
            <a:off x="365760" y="2011680"/>
            <a:ext cx="4114800" cy="347472"/>
          </a:xfrm>
          <a:prstGeom prst="rect">
            <a:avLst/>
          </a:prstGeom>
          <a:solidFill>
            <a:srgbClr val="0A3D62"/>
          </a:solidFill>
          <a:ln w="12700">
            <a:solidFill>
              <a:srgbClr val="0A3D6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4139B107-B39A-62BC-3E2F-D791796E5ECF}"/>
              </a:ext>
            </a:extLst>
          </p:cNvPr>
          <p:cNvSpPr/>
          <p:nvPr/>
        </p:nvSpPr>
        <p:spPr>
          <a:xfrm>
            <a:off x="475488" y="2020824"/>
            <a:ext cx="39319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Mehanizam</a:t>
            </a: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zaštite</a:t>
            </a: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</a:t>
            </a:r>
            <a:r>
              <a:rPr lang="en-US" sz="11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Laminarni</a:t>
            </a: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protok</a:t>
            </a: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HEPA </a:t>
            </a:r>
            <a:r>
              <a:rPr lang="en-US" sz="11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filtracija</a:t>
            </a: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</a:t>
            </a:r>
            <a:endParaRPr lang="en-US" sz="1100" dirty="0"/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7ACBEE31-1959-9BFD-E7C2-0C5FA9086C68}"/>
              </a:ext>
            </a:extLst>
          </p:cNvPr>
          <p:cNvSpPr/>
          <p:nvPr/>
        </p:nvSpPr>
        <p:spPr>
          <a:xfrm>
            <a:off x="475488" y="2395727"/>
            <a:ext cx="3931920" cy="236927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/>
          <a:lstStyle/>
          <a:p>
            <a:pPr>
              <a:buSzPct val="100000"/>
            </a:pPr>
            <a:r>
              <a:rPr lang="en-US" sz="8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Za </a:t>
            </a:r>
            <a:r>
              <a:rPr lang="en-US" sz="8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razliku</a:t>
            </a:r>
            <a:r>
              <a:rPr lang="en-US" sz="8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od </a:t>
            </a:r>
            <a:r>
              <a:rPr lang="en-US" sz="8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klasičnih</a:t>
            </a:r>
            <a:r>
              <a:rPr lang="en-US" sz="8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8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laminarnih</a:t>
            </a:r>
            <a:r>
              <a:rPr lang="en-US" sz="8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8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komora</a:t>
            </a:r>
            <a:r>
              <a:rPr lang="en-US" sz="8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8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koje</a:t>
            </a:r>
            <a:r>
              <a:rPr lang="en-US" sz="8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8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štite</a:t>
            </a:r>
            <a:r>
              <a:rPr lang="en-US" sz="8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8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samo</a:t>
            </a:r>
            <a:r>
              <a:rPr lang="en-US" sz="8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8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uzorak</a:t>
            </a:r>
            <a:r>
              <a:rPr lang="en-US" sz="8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BSC </a:t>
            </a:r>
            <a:r>
              <a:rPr lang="en-US" sz="8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klasa</a:t>
            </a:r>
            <a:r>
              <a:rPr lang="en-US" sz="8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II </a:t>
            </a:r>
            <a:r>
              <a:rPr lang="en-US" sz="8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koristi</a:t>
            </a:r>
            <a:r>
              <a:rPr lang="en-US" sz="8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8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sofisticiran</a:t>
            </a:r>
            <a:r>
              <a:rPr lang="en-US" sz="8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8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</a:t>
            </a:r>
            <a:r>
              <a:rPr lang="en-US" sz="8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8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cirkulacije</a:t>
            </a:r>
            <a:r>
              <a:rPr lang="en-US" sz="8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8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vazduha</a:t>
            </a:r>
            <a:r>
              <a:rPr lang="en-US" sz="8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</a:t>
            </a:r>
          </a:p>
          <a:p>
            <a:pPr>
              <a:buSzPct val="100000"/>
            </a:pPr>
            <a:endParaRPr lang="en-US" sz="800" dirty="0">
              <a:solidFill>
                <a:srgbClr val="0A1F2E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>
              <a:buSzPct val="100000"/>
            </a:pPr>
            <a:r>
              <a:rPr lang="en-US" sz="8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</a:t>
            </a:r>
            <a:r>
              <a:rPr lang="en-US" sz="8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Vertikalni</a:t>
            </a:r>
            <a:r>
              <a:rPr lang="en-US" sz="8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8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laminarni</a:t>
            </a:r>
            <a:r>
              <a:rPr lang="en-US" sz="8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8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protok</a:t>
            </a:r>
            <a:r>
              <a:rPr lang="en-US" sz="8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</a:t>
            </a:r>
            <a:r>
              <a:rPr lang="en-US" sz="8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Sterilan</a:t>
            </a:r>
            <a:r>
              <a:rPr lang="en-US" sz="8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8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vazduh</a:t>
            </a:r>
            <a:r>
              <a:rPr lang="en-US" sz="8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8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profiltriran</a:t>
            </a:r>
            <a:r>
              <a:rPr lang="en-US" sz="8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8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kroz</a:t>
            </a:r>
            <a:r>
              <a:rPr lang="en-US" sz="8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HEPA </a:t>
            </a:r>
            <a:r>
              <a:rPr lang="en-US" sz="8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filtere</a:t>
            </a:r>
            <a:r>
              <a:rPr lang="en-US" sz="8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(High-Efficiency Particulate Air), </a:t>
            </a:r>
            <a:r>
              <a:rPr lang="en-US" sz="8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kreće</a:t>
            </a:r>
            <a:r>
              <a:rPr lang="en-US" sz="8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se </a:t>
            </a:r>
            <a:r>
              <a:rPr lang="en-US" sz="8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vertikalno</a:t>
            </a:r>
            <a:r>
              <a:rPr lang="en-US" sz="8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8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naniže</a:t>
            </a:r>
            <a:r>
              <a:rPr lang="en-US" sz="8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8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preko</a:t>
            </a:r>
            <a:r>
              <a:rPr lang="en-US" sz="8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8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radne</a:t>
            </a:r>
            <a:r>
              <a:rPr lang="en-US" sz="8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8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površine</a:t>
            </a:r>
            <a:r>
              <a:rPr lang="en-US" sz="8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Ovo </a:t>
            </a:r>
            <a:r>
              <a:rPr lang="en-US" sz="8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sprečava</a:t>
            </a:r>
            <a:r>
              <a:rPr lang="en-US" sz="8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8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unakrsnu</a:t>
            </a:r>
            <a:r>
              <a:rPr lang="en-US" sz="8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8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kontaminaciju</a:t>
            </a:r>
            <a:r>
              <a:rPr lang="en-US" sz="8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8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uzoraka</a:t>
            </a:r>
            <a:r>
              <a:rPr lang="en-US" sz="8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</a:p>
          <a:p>
            <a:pPr>
              <a:buSzPct val="100000"/>
            </a:pPr>
            <a:r>
              <a:rPr lang="en-US" sz="8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</a:t>
            </a:r>
            <a:r>
              <a:rPr lang="en-US" sz="8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Vazdušna</a:t>
            </a:r>
            <a:r>
              <a:rPr lang="en-US" sz="8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8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zavesa</a:t>
            </a:r>
            <a:r>
              <a:rPr lang="en-US" sz="8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(Inflow): Na </a:t>
            </a:r>
            <a:r>
              <a:rPr lang="en-US" sz="8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prednjem</a:t>
            </a:r>
            <a:r>
              <a:rPr lang="en-US" sz="8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8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otvoru</a:t>
            </a:r>
            <a:r>
              <a:rPr lang="en-US" sz="8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8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komore</a:t>
            </a:r>
            <a:r>
              <a:rPr lang="en-US" sz="8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8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vazduh</a:t>
            </a:r>
            <a:r>
              <a:rPr lang="en-US" sz="8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8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iz</a:t>
            </a:r>
            <a:r>
              <a:rPr lang="en-US" sz="8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8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prostorije</a:t>
            </a:r>
            <a:r>
              <a:rPr lang="en-US" sz="8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se </a:t>
            </a:r>
            <a:r>
              <a:rPr lang="en-US" sz="8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usisava</a:t>
            </a:r>
            <a:r>
              <a:rPr lang="en-US" sz="8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u </a:t>
            </a:r>
            <a:r>
              <a:rPr lang="en-US" sz="8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prednju</a:t>
            </a:r>
            <a:r>
              <a:rPr lang="en-US" sz="8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8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rešetku</a:t>
            </a:r>
            <a:r>
              <a:rPr lang="en-US" sz="8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8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stvarajući</a:t>
            </a:r>
            <a:r>
              <a:rPr lang="en-US" sz="8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8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zaštitnu</a:t>
            </a:r>
            <a:r>
              <a:rPr lang="en-US" sz="8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8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barijeru</a:t>
            </a:r>
            <a:r>
              <a:rPr lang="en-US" sz="8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8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koja</a:t>
            </a:r>
            <a:r>
              <a:rPr lang="en-US" sz="8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8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sprečava</a:t>
            </a:r>
            <a:r>
              <a:rPr lang="en-US" sz="8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da </a:t>
            </a:r>
            <a:r>
              <a:rPr lang="en-US" sz="8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infektivni</a:t>
            </a:r>
            <a:r>
              <a:rPr lang="en-US" sz="8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8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agensi</a:t>
            </a:r>
            <a:r>
              <a:rPr lang="en-US" sz="8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8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ili</a:t>
            </a:r>
            <a:r>
              <a:rPr lang="en-US" sz="8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8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čestice</a:t>
            </a:r>
            <a:r>
              <a:rPr lang="en-US" sz="8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8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iz</a:t>
            </a:r>
            <a:r>
              <a:rPr lang="en-US" sz="8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8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unutrašnjosti</a:t>
            </a:r>
            <a:r>
              <a:rPr lang="en-US" sz="8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8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komore</a:t>
            </a:r>
            <a:r>
              <a:rPr lang="en-US" sz="8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8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izađu</a:t>
            </a:r>
            <a:r>
              <a:rPr lang="en-US" sz="8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ka </a:t>
            </a:r>
            <a:r>
              <a:rPr lang="en-US" sz="8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operateru</a:t>
            </a:r>
            <a:r>
              <a:rPr lang="en-US" sz="8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</a:p>
          <a:p>
            <a:pPr>
              <a:buSzPct val="100000"/>
            </a:pPr>
            <a:endParaRPr lang="sr-Latn-RS" sz="800" dirty="0">
              <a:solidFill>
                <a:srgbClr val="0A1F2E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>
              <a:buSzPct val="100000"/>
            </a:pPr>
            <a:r>
              <a:rPr lang="en-US" sz="8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BSC </a:t>
            </a:r>
            <a:r>
              <a:rPr lang="en-US" sz="8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klasa</a:t>
            </a:r>
            <a:r>
              <a:rPr lang="en-US" sz="8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II se </a:t>
            </a:r>
            <a:r>
              <a:rPr lang="en-US" sz="8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oslanja</a:t>
            </a:r>
            <a:r>
              <a:rPr lang="en-US" sz="8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8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</a:t>
            </a:r>
            <a:r>
              <a:rPr lang="en-US" sz="8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sr-Latn-RS" sz="8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</a:t>
            </a:r>
            <a:r>
              <a:rPr lang="en-US" sz="8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HEPA </a:t>
            </a:r>
            <a:r>
              <a:rPr lang="en-US" sz="8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filtera</a:t>
            </a:r>
            <a:r>
              <a:rPr lang="en-US" sz="8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</a:t>
            </a:r>
          </a:p>
          <a:p>
            <a:pPr>
              <a:buSzPct val="100000"/>
            </a:pPr>
            <a:endParaRPr lang="en-US" sz="800" dirty="0">
              <a:solidFill>
                <a:srgbClr val="0A1F2E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>
              <a:buSzPct val="100000"/>
            </a:pPr>
            <a:r>
              <a:rPr lang="en-US" sz="8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Supply filter: </a:t>
            </a:r>
            <a:r>
              <a:rPr lang="en-US" sz="8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Filtriira</a:t>
            </a:r>
            <a:r>
              <a:rPr lang="en-US" sz="8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8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vazduh</a:t>
            </a:r>
            <a:r>
              <a:rPr lang="en-US" sz="8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koji se </a:t>
            </a:r>
            <a:r>
              <a:rPr lang="en-US" sz="8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spušta</a:t>
            </a:r>
            <a:r>
              <a:rPr lang="en-US" sz="8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8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</a:t>
            </a:r>
            <a:r>
              <a:rPr lang="en-US" sz="8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8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radnu</a:t>
            </a:r>
            <a:r>
              <a:rPr lang="en-US" sz="8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8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površinu</a:t>
            </a:r>
            <a:r>
              <a:rPr lang="en-US" sz="8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</a:t>
            </a:r>
            <a:r>
              <a:rPr lang="en-US" sz="8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zaštita</a:t>
            </a:r>
            <a:r>
              <a:rPr lang="en-US" sz="8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8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uzorka</a:t>
            </a:r>
            <a:r>
              <a:rPr lang="en-US" sz="8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).</a:t>
            </a:r>
          </a:p>
          <a:p>
            <a:pPr>
              <a:buSzPct val="100000"/>
            </a:pPr>
            <a:r>
              <a:rPr lang="en-US" sz="8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Exhaust filter: </a:t>
            </a:r>
            <a:r>
              <a:rPr lang="en-US" sz="8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Filtrira</a:t>
            </a:r>
            <a:r>
              <a:rPr lang="en-US" sz="8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8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vazduh</a:t>
            </a:r>
            <a:r>
              <a:rPr lang="en-US" sz="8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pre </a:t>
            </a:r>
            <a:r>
              <a:rPr lang="en-US" sz="8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nego</a:t>
            </a:r>
            <a:r>
              <a:rPr lang="en-US" sz="8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8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što</a:t>
            </a:r>
            <a:r>
              <a:rPr lang="en-US" sz="8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se on </a:t>
            </a:r>
            <a:r>
              <a:rPr lang="en-US" sz="8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izbaci</a:t>
            </a:r>
            <a:r>
              <a:rPr lang="en-US" sz="8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u </a:t>
            </a:r>
            <a:r>
              <a:rPr lang="en-US" sz="8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atmosferu</a:t>
            </a:r>
            <a:r>
              <a:rPr lang="en-US" sz="8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8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ili</a:t>
            </a:r>
            <a:r>
              <a:rPr lang="en-US" sz="8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8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vrati</a:t>
            </a:r>
            <a:r>
              <a:rPr lang="en-US" sz="8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u </a:t>
            </a:r>
            <a:r>
              <a:rPr lang="en-US" sz="8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laboratoriju</a:t>
            </a:r>
            <a:r>
              <a:rPr lang="en-US" sz="8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</a:t>
            </a:r>
            <a:r>
              <a:rPr lang="en-US" sz="8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zaštita</a:t>
            </a:r>
            <a:r>
              <a:rPr lang="en-US" sz="8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8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okoline</a:t>
            </a:r>
            <a:r>
              <a:rPr lang="en-US" sz="8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).</a:t>
            </a:r>
            <a:endParaRPr lang="sr-Latn-RS" sz="800" dirty="0">
              <a:solidFill>
                <a:srgbClr val="0A1F2E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>
              <a:buSzPct val="100000"/>
            </a:pPr>
            <a:r>
              <a:rPr lang="sr-Latn-RS" sz="8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</a:t>
            </a:r>
            <a:r>
              <a:rPr lang="sr-Latn-RS" sz="8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Primary</a:t>
            </a:r>
            <a:r>
              <a:rPr lang="sr-Latn-RS" sz="8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filter: </a:t>
            </a:r>
            <a:r>
              <a:rPr lang="sr-Latn-RS" sz="8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Fitrira</a:t>
            </a:r>
            <a:r>
              <a:rPr lang="sr-Latn-RS" sz="8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vazduh koji prolazi kroz radnu površinu nadole. </a:t>
            </a:r>
            <a:endParaRPr lang="en-US" sz="800" dirty="0">
              <a:solidFill>
                <a:srgbClr val="0A1F2E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12" name="Shape 10">
            <a:extLst>
              <a:ext uri="{FF2B5EF4-FFF2-40B4-BE49-F238E27FC236}">
                <a16:creationId xmlns:a16="http://schemas.microsoft.com/office/drawing/2014/main" id="{33595654-1933-219B-5958-9506041A2639}"/>
              </a:ext>
            </a:extLst>
          </p:cNvPr>
          <p:cNvSpPr/>
          <p:nvPr/>
        </p:nvSpPr>
        <p:spPr>
          <a:xfrm>
            <a:off x="4663440" y="2011680"/>
            <a:ext cx="4114800" cy="2473452"/>
          </a:xfrm>
          <a:prstGeom prst="rect">
            <a:avLst/>
          </a:prstGeom>
          <a:solidFill>
            <a:srgbClr val="FFFFFF"/>
          </a:solidFill>
          <a:ln w="12700">
            <a:solidFill>
              <a:srgbClr val="D5E8F3"/>
            </a:solidFill>
            <a:prstDash val="solid"/>
          </a:ln>
          <a:effectLst>
            <a:outerShdw blurRad="50800" dist="127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Shape 11">
            <a:extLst>
              <a:ext uri="{FF2B5EF4-FFF2-40B4-BE49-F238E27FC236}">
                <a16:creationId xmlns:a16="http://schemas.microsoft.com/office/drawing/2014/main" id="{350638DF-DF8F-5222-1638-FF1FCBF58D82}"/>
              </a:ext>
            </a:extLst>
          </p:cNvPr>
          <p:cNvSpPr/>
          <p:nvPr/>
        </p:nvSpPr>
        <p:spPr>
          <a:xfrm>
            <a:off x="4663440" y="2011680"/>
            <a:ext cx="4114800" cy="347472"/>
          </a:xfrm>
          <a:prstGeom prst="rect">
            <a:avLst/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5FC2CFCF-7BAE-3B1C-D4C8-66B0D2630C99}"/>
              </a:ext>
            </a:extLst>
          </p:cNvPr>
          <p:cNvSpPr/>
          <p:nvPr/>
        </p:nvSpPr>
        <p:spPr>
          <a:xfrm>
            <a:off x="4773168" y="2020824"/>
            <a:ext cx="39319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Klasifikacija</a:t>
            </a:r>
            <a:r>
              <a:rPr lang="sr-Latn-R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 primena</a:t>
            </a:r>
            <a:endParaRPr lang="en-US" sz="1100" dirty="0"/>
          </a:p>
        </p:txBody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79273178-83A0-4CE6-AADB-B37ADB697BC2}"/>
              </a:ext>
            </a:extLst>
          </p:cNvPr>
          <p:cNvSpPr/>
          <p:nvPr/>
        </p:nvSpPr>
        <p:spPr>
          <a:xfrm>
            <a:off x="4773168" y="2395727"/>
            <a:ext cx="3931920" cy="202439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/>
          <a:lstStyle/>
          <a:p>
            <a:pPr>
              <a:buSzPct val="100000"/>
            </a:pPr>
            <a:r>
              <a:rPr lang="en-US" sz="10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9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 A2: </a:t>
            </a:r>
            <a:r>
              <a:rPr lang="en-US" sz="9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Recirkuliše</a:t>
            </a:r>
            <a:r>
              <a:rPr lang="en-US" sz="9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9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oko</a:t>
            </a:r>
            <a:r>
              <a:rPr lang="en-US" sz="9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70% </a:t>
            </a:r>
            <a:r>
              <a:rPr lang="en-US" sz="9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vazduha</a:t>
            </a:r>
            <a:r>
              <a:rPr lang="en-US" sz="9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9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unutar</a:t>
            </a:r>
            <a:r>
              <a:rPr lang="en-US" sz="9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9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komore</a:t>
            </a:r>
            <a:r>
              <a:rPr lang="en-US" sz="9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9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dok</a:t>
            </a:r>
            <a:r>
              <a:rPr lang="en-US" sz="9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30% </a:t>
            </a:r>
            <a:r>
              <a:rPr lang="en-US" sz="9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izbacuje</a:t>
            </a:r>
            <a:r>
              <a:rPr lang="en-US" sz="9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u </a:t>
            </a:r>
            <a:r>
              <a:rPr lang="en-US" sz="9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laboratoriju</a:t>
            </a:r>
            <a:r>
              <a:rPr lang="en-US" sz="9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9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nakon</a:t>
            </a:r>
            <a:r>
              <a:rPr lang="en-US" sz="9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9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filtracije</a:t>
            </a:r>
            <a:r>
              <a:rPr lang="en-US" sz="9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</a:t>
            </a:r>
            <a:r>
              <a:rPr lang="en-US" sz="9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Adekvatan</a:t>
            </a:r>
            <a:r>
              <a:rPr lang="en-US" sz="9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je za rad </a:t>
            </a:r>
            <a:r>
              <a:rPr lang="en-US" sz="9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</a:t>
            </a:r>
            <a:r>
              <a:rPr lang="en-US" sz="9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9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biološkim</a:t>
            </a:r>
            <a:r>
              <a:rPr lang="en-US" sz="9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9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agensima</a:t>
            </a:r>
            <a:r>
              <a:rPr lang="en-US" sz="9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9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</a:t>
            </a:r>
            <a:r>
              <a:rPr lang="en-US" sz="9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ne </a:t>
            </a:r>
            <a:r>
              <a:rPr lang="en-US" sz="9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r>
              <a:rPr lang="en-US" sz="9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za </a:t>
            </a:r>
            <a:r>
              <a:rPr lang="en-US" sz="9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isparljive</a:t>
            </a:r>
            <a:r>
              <a:rPr lang="en-US" sz="9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9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toksične</a:t>
            </a:r>
            <a:r>
              <a:rPr lang="en-US" sz="9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9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hemikalije</a:t>
            </a:r>
            <a:r>
              <a:rPr lang="en-US" sz="9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</a:t>
            </a:r>
            <a:r>
              <a:rPr lang="en-US" sz="9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osim</a:t>
            </a:r>
            <a:r>
              <a:rPr lang="en-US" sz="9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u </a:t>
            </a:r>
            <a:r>
              <a:rPr lang="en-US" sz="9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tragovima</a:t>
            </a:r>
            <a:r>
              <a:rPr lang="en-US" sz="9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).</a:t>
            </a:r>
          </a:p>
          <a:p>
            <a:pPr>
              <a:buSzPct val="100000"/>
            </a:pPr>
            <a:r>
              <a:rPr lang="en-US" sz="9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Tip B2 (Total Exhaust): Sav </a:t>
            </a:r>
            <a:r>
              <a:rPr lang="en-US" sz="9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vazduh</a:t>
            </a:r>
            <a:r>
              <a:rPr lang="en-US" sz="9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se </a:t>
            </a:r>
            <a:r>
              <a:rPr lang="en-US" sz="9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izbacuje</a:t>
            </a:r>
            <a:r>
              <a:rPr lang="en-US" sz="9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9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napolje</a:t>
            </a:r>
            <a:r>
              <a:rPr lang="en-US" sz="9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9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kroz</a:t>
            </a:r>
            <a:r>
              <a:rPr lang="en-US" sz="9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9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ventilacioni</a:t>
            </a:r>
            <a:r>
              <a:rPr lang="en-US" sz="9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9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</a:t>
            </a:r>
            <a:r>
              <a:rPr lang="en-US" sz="9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9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zgrade</a:t>
            </a:r>
            <a:r>
              <a:rPr lang="en-US" sz="9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Ovo je </a:t>
            </a:r>
            <a:r>
              <a:rPr lang="en-US" sz="9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neophodno</a:t>
            </a:r>
            <a:r>
              <a:rPr lang="en-US" sz="9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9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</a:t>
            </a:r>
            <a:r>
              <a:rPr lang="en-US" sz="9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9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radu</a:t>
            </a:r>
            <a:r>
              <a:rPr lang="en-US" sz="9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9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</a:t>
            </a:r>
            <a:r>
              <a:rPr lang="en-US" sz="9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9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citostaticima</a:t>
            </a:r>
            <a:r>
              <a:rPr lang="en-US" sz="9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</a:t>
            </a:r>
            <a:r>
              <a:rPr lang="en-US" sz="9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hemioterapijom</a:t>
            </a:r>
            <a:r>
              <a:rPr lang="en-US" sz="9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 </a:t>
            </a:r>
            <a:r>
              <a:rPr lang="en-US" sz="9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ili</a:t>
            </a:r>
            <a:r>
              <a:rPr lang="en-US" sz="9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9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isparljivim</a:t>
            </a:r>
            <a:r>
              <a:rPr lang="en-US" sz="9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9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radionuklidima</a:t>
            </a:r>
            <a:r>
              <a:rPr lang="en-US" sz="9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9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gde</a:t>
            </a:r>
            <a:r>
              <a:rPr lang="en-US" sz="9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bi </a:t>
            </a:r>
            <a:r>
              <a:rPr lang="en-US" sz="9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recirkulacija</a:t>
            </a:r>
            <a:r>
              <a:rPr lang="en-US" sz="9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9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hemijskih</a:t>
            </a:r>
            <a:r>
              <a:rPr lang="en-US" sz="9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9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isparenja</a:t>
            </a:r>
            <a:r>
              <a:rPr lang="en-US" sz="9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9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bila</a:t>
            </a:r>
            <a:r>
              <a:rPr lang="en-US" sz="9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9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opasna</a:t>
            </a:r>
            <a:r>
              <a:rPr lang="en-US" sz="9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</a:p>
          <a:p>
            <a:pPr>
              <a:buSzPct val="100000"/>
            </a:pPr>
            <a:endParaRPr lang="en-US" sz="900" dirty="0">
              <a:solidFill>
                <a:srgbClr val="0A1F2E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>
              <a:buSzPct val="100000"/>
            </a:pPr>
            <a:r>
              <a:rPr lang="en-US" sz="9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</a:t>
            </a:r>
            <a:r>
              <a:rPr lang="en-US" sz="9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Primena</a:t>
            </a:r>
            <a:r>
              <a:rPr lang="en-US" sz="9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u </a:t>
            </a:r>
            <a:r>
              <a:rPr lang="en-US" sz="9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onkologiji</a:t>
            </a:r>
            <a:endParaRPr lang="en-US" sz="900" dirty="0">
              <a:solidFill>
                <a:srgbClr val="0A1F2E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>
              <a:buSzPct val="100000"/>
            </a:pPr>
            <a:r>
              <a:rPr lang="en-US" sz="9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 </a:t>
            </a:r>
            <a:r>
              <a:rPr lang="en-US" sz="9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onkološkom</a:t>
            </a:r>
            <a:r>
              <a:rPr lang="en-US" sz="9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9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kontekstu</a:t>
            </a:r>
            <a:r>
              <a:rPr lang="en-US" sz="9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BSC </a:t>
            </a:r>
            <a:r>
              <a:rPr lang="en-US" sz="9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klasa</a:t>
            </a:r>
            <a:r>
              <a:rPr lang="en-US" sz="9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II (</a:t>
            </a:r>
            <a:r>
              <a:rPr lang="en-US" sz="9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posebno</a:t>
            </a:r>
            <a:r>
              <a:rPr lang="en-US" sz="9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tip B2 </a:t>
            </a:r>
            <a:r>
              <a:rPr lang="en-US" sz="9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ili</a:t>
            </a:r>
            <a:r>
              <a:rPr lang="en-US" sz="9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9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specijalizovane</a:t>
            </a:r>
            <a:r>
              <a:rPr lang="en-US" sz="9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9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citostatičke</a:t>
            </a:r>
            <a:r>
              <a:rPr lang="en-US" sz="9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9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komore</a:t>
            </a:r>
            <a:r>
              <a:rPr lang="en-US" sz="9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 je </a:t>
            </a:r>
            <a:r>
              <a:rPr lang="en-US" sz="9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kritična</a:t>
            </a:r>
            <a:r>
              <a:rPr lang="en-US" sz="9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za:</a:t>
            </a:r>
          </a:p>
          <a:p>
            <a:pPr>
              <a:buSzPct val="100000"/>
            </a:pPr>
            <a:endParaRPr lang="en-US" sz="900" dirty="0">
              <a:solidFill>
                <a:srgbClr val="0A1F2E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>
              <a:buSzPct val="100000"/>
            </a:pPr>
            <a:r>
              <a:rPr lang="en-US" sz="9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</a:t>
            </a:r>
            <a:r>
              <a:rPr lang="en-US" sz="9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Aseptičnu</a:t>
            </a:r>
            <a:r>
              <a:rPr lang="en-US" sz="9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9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pripremu</a:t>
            </a:r>
            <a:r>
              <a:rPr lang="en-US" sz="9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9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citostatika</a:t>
            </a:r>
            <a:r>
              <a:rPr lang="en-US" sz="9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</a:t>
            </a:r>
            <a:r>
              <a:rPr lang="en-US" sz="9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Osigurava</a:t>
            </a:r>
            <a:r>
              <a:rPr lang="en-US" sz="9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da lek </a:t>
            </a:r>
            <a:r>
              <a:rPr lang="en-US" sz="9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ostane</a:t>
            </a:r>
            <a:r>
              <a:rPr lang="en-US" sz="9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9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sterilan</a:t>
            </a:r>
            <a:r>
              <a:rPr lang="en-US" sz="9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</a:p>
          <a:p>
            <a:pPr>
              <a:buSzPct val="100000"/>
            </a:pPr>
            <a:r>
              <a:rPr lang="en-US" sz="9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</a:t>
            </a:r>
            <a:r>
              <a:rPr lang="en-US" sz="9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Bezbednost</a:t>
            </a:r>
            <a:r>
              <a:rPr lang="en-US" sz="9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9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farmaceuta</a:t>
            </a:r>
            <a:r>
              <a:rPr lang="en-US" sz="9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</a:t>
            </a:r>
            <a:r>
              <a:rPr lang="en-US" sz="9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tehničara</a:t>
            </a:r>
            <a:r>
              <a:rPr lang="en-US" sz="9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</a:t>
            </a:r>
            <a:r>
              <a:rPr lang="en-US" sz="9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Sprečava</a:t>
            </a:r>
            <a:r>
              <a:rPr lang="en-US" sz="9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9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inhalaciju</a:t>
            </a:r>
            <a:r>
              <a:rPr lang="en-US" sz="9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9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aerosolizovanih</a:t>
            </a:r>
            <a:r>
              <a:rPr lang="en-US" sz="9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9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citotoksičnih</a:t>
            </a:r>
            <a:r>
              <a:rPr lang="en-US" sz="9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9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agenasa</a:t>
            </a:r>
            <a:r>
              <a:rPr lang="en-US" sz="9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koji </a:t>
            </a:r>
            <a:r>
              <a:rPr lang="en-US" sz="9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</a:t>
            </a:r>
            <a:r>
              <a:rPr lang="en-US" sz="9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9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mutageni</a:t>
            </a:r>
            <a:r>
              <a:rPr lang="en-US" sz="9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9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r>
              <a:rPr lang="en-US" sz="9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9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kancerogeni</a:t>
            </a:r>
            <a:r>
              <a:rPr lang="en-US" sz="9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900" dirty="0"/>
          </a:p>
        </p:txBody>
      </p:sp>
      <p:sp>
        <p:nvSpPr>
          <p:cNvPr id="16" name="Shape 14">
            <a:extLst>
              <a:ext uri="{FF2B5EF4-FFF2-40B4-BE49-F238E27FC236}">
                <a16:creationId xmlns:a16="http://schemas.microsoft.com/office/drawing/2014/main" id="{F47EBE5C-D448-0FE7-251A-A67FC6D7354E}"/>
              </a:ext>
            </a:extLst>
          </p:cNvPr>
          <p:cNvSpPr/>
          <p:nvPr/>
        </p:nvSpPr>
        <p:spPr>
          <a:xfrm>
            <a:off x="5029200" y="4617720"/>
            <a:ext cx="3840480" cy="384048"/>
          </a:xfrm>
          <a:prstGeom prst="rect">
            <a:avLst/>
          </a:prstGeom>
          <a:solidFill>
            <a:srgbClr val="EBF5FB"/>
          </a:solidFill>
          <a:ln w="19050">
            <a:solidFill>
              <a:srgbClr val="2471A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>
            <a:extLst>
              <a:ext uri="{FF2B5EF4-FFF2-40B4-BE49-F238E27FC236}">
                <a16:creationId xmlns:a16="http://schemas.microsoft.com/office/drawing/2014/main" id="{B9D4501F-D057-31D4-0B78-F59CF84CA255}"/>
              </a:ext>
            </a:extLst>
          </p:cNvPr>
          <p:cNvSpPr/>
          <p:nvPr/>
        </p:nvSpPr>
        <p:spPr>
          <a:xfrm>
            <a:off x="5102352" y="4626864"/>
            <a:ext cx="3694176" cy="34747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marL="0" indent="0" algn="l">
              <a:buNone/>
            </a:pPr>
            <a:r>
              <a:rPr lang="en-US" sz="750" i="1" dirty="0">
                <a:solidFill>
                  <a:srgbClr val="0A3D62"/>
                </a:solidFill>
              </a:rPr>
              <a:t>Izvor: ISO 14644-1:2015 – Cleanrooms and Associated Controlled Environments.</a:t>
            </a:r>
            <a:endParaRPr lang="en-US" sz="750" dirty="0"/>
          </a:p>
        </p:txBody>
      </p:sp>
    </p:spTree>
    <p:extLst>
      <p:ext uri="{BB962C8B-B14F-4D97-AF65-F5344CB8AC3E}">
        <p14:creationId xmlns:p14="http://schemas.microsoft.com/office/powerpoint/2010/main" val="19972871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0A3D62"/>
          </a:solidFill>
          <a:ln w="12700">
            <a:solidFill>
              <a:srgbClr val="0A3D6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1005840"/>
            <a:ext cx="9144000" cy="50292"/>
          </a:xfrm>
          <a:prstGeom prst="rect">
            <a:avLst/>
          </a:prstGeom>
          <a:solidFill>
            <a:srgbClr val="14A085"/>
          </a:solidFill>
          <a:ln w="12700">
            <a:solidFill>
              <a:srgbClr val="14A08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Princip rada: laminarni protok vazduha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365760" y="658368"/>
            <a:ext cx="8412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i="1" dirty="0">
                <a:solidFill>
                  <a:srgbClr val="A9CC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HEPA filtracija i kontrola čestica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320040" y="1234440"/>
            <a:ext cx="1554480" cy="1417320"/>
          </a:xfrm>
          <a:prstGeom prst="rect">
            <a:avLst/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320040" y="1307592"/>
            <a:ext cx="1554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Usisavanje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411480" y="1627632"/>
            <a:ext cx="1371600" cy="27432"/>
          </a:xfrm>
          <a:prstGeom prst="rect">
            <a:avLst/>
          </a:prstGeom>
          <a:solidFill>
            <a:srgbClr val="FFFFFF">
              <a:alpha val="40000"/>
            </a:srgbClr>
          </a:solidFill>
          <a:ln w="12700">
            <a:solidFill>
              <a:srgbClr val="FFFFFF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411480" y="1691640"/>
            <a:ext cx="1371600" cy="88696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/>
          <a:lstStyle/>
          <a:p>
            <a:pPr marL="0" indent="0" algn="l">
              <a:buNone/>
            </a:pPr>
            <a:r>
              <a:rPr lang="en-US" sz="850" dirty="0">
                <a:solidFill>
                  <a:srgbClr val="D6EA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Vazduh iz prostorije ili spoljne sredine ulazi u komoru ventilatorskim sistemom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1892808" y="1943100"/>
            <a:ext cx="146304" cy="0"/>
          </a:xfrm>
          <a:prstGeom prst="line">
            <a:avLst/>
          </a:prstGeom>
          <a:noFill/>
          <a:ln w="25400">
            <a:solidFill>
              <a:srgbClr val="0D737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2057400" y="1234440"/>
            <a:ext cx="1554480" cy="1417320"/>
          </a:xfrm>
          <a:prstGeom prst="rect">
            <a:avLst/>
          </a:prstGeom>
          <a:solidFill>
            <a:srgbClr val="0A3D62"/>
          </a:solidFill>
          <a:ln w="12700">
            <a:solidFill>
              <a:srgbClr val="0A3D62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2057400" y="1307592"/>
            <a:ext cx="1554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Predfiltracija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2148840" y="1627632"/>
            <a:ext cx="1371600" cy="27432"/>
          </a:xfrm>
          <a:prstGeom prst="rect">
            <a:avLst/>
          </a:prstGeom>
          <a:solidFill>
            <a:srgbClr val="FFFFFF">
              <a:alpha val="40000"/>
            </a:srgbClr>
          </a:solidFill>
          <a:ln w="12700">
            <a:solidFill>
              <a:srgbClr val="FFFFFF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2148840" y="1691640"/>
            <a:ext cx="1371600" cy="88696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/>
          <a:lstStyle/>
          <a:p>
            <a:pPr marL="0" indent="0" algn="l">
              <a:buNone/>
            </a:pPr>
            <a:r>
              <a:rPr lang="en-US" sz="850" dirty="0">
                <a:solidFill>
                  <a:srgbClr val="D6EA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Profilter (G4/F7) uklanja krupne čestice prašine i aerosole pre HEPA filtra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3630168" y="1943100"/>
            <a:ext cx="146304" cy="0"/>
          </a:xfrm>
          <a:prstGeom prst="line">
            <a:avLst/>
          </a:prstGeom>
          <a:noFill/>
          <a:ln w="25400">
            <a:solidFill>
              <a:srgbClr val="0D737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3794760" y="1234440"/>
            <a:ext cx="1554480" cy="1417320"/>
          </a:xfrm>
          <a:prstGeom prst="rect">
            <a:avLst/>
          </a:prstGeom>
          <a:solidFill>
            <a:srgbClr val="1A5276"/>
          </a:solidFill>
          <a:ln w="12700">
            <a:solidFill>
              <a:srgbClr val="1A5276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3794760" y="1307592"/>
            <a:ext cx="1554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HEPA filtracija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3886200" y="1627632"/>
            <a:ext cx="1371600" cy="27432"/>
          </a:xfrm>
          <a:prstGeom prst="rect">
            <a:avLst/>
          </a:prstGeom>
          <a:solidFill>
            <a:srgbClr val="FFFFFF">
              <a:alpha val="40000"/>
            </a:srgbClr>
          </a:solidFill>
          <a:ln w="12700">
            <a:solidFill>
              <a:srgbClr val="FFFFFF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3886200" y="1691640"/>
            <a:ext cx="1371600" cy="88696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/>
          <a:lstStyle/>
          <a:p>
            <a:pPr marL="0" indent="0" algn="l">
              <a:buNone/>
            </a:pPr>
            <a:r>
              <a:rPr lang="en-US" sz="850" dirty="0">
                <a:solidFill>
                  <a:srgbClr val="D6EA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HEPA H14 filter zadržava ≥99,995% čestica ≥0,3 µm; vazduh postaje sterilan</a:t>
            </a:r>
            <a:endParaRPr lang="en-US" sz="850" dirty="0"/>
          </a:p>
        </p:txBody>
      </p:sp>
      <p:sp>
        <p:nvSpPr>
          <p:cNvPr id="20" name="Shape 18"/>
          <p:cNvSpPr/>
          <p:nvPr/>
        </p:nvSpPr>
        <p:spPr>
          <a:xfrm>
            <a:off x="5367528" y="1943100"/>
            <a:ext cx="146304" cy="0"/>
          </a:xfrm>
          <a:prstGeom prst="line">
            <a:avLst/>
          </a:prstGeom>
          <a:noFill/>
          <a:ln w="25400">
            <a:solidFill>
              <a:srgbClr val="0D737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5532120" y="1234440"/>
            <a:ext cx="1554480" cy="1417320"/>
          </a:xfrm>
          <a:prstGeom prst="rect">
            <a:avLst/>
          </a:prstGeom>
          <a:solidFill>
            <a:srgbClr val="14A085"/>
          </a:solidFill>
          <a:ln w="12700">
            <a:solidFill>
              <a:srgbClr val="14A085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5532120" y="1307592"/>
            <a:ext cx="1554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Laminarni tok</a:t>
            </a:r>
            <a:endParaRPr lang="en-US" sz="950" dirty="0"/>
          </a:p>
        </p:txBody>
      </p:sp>
      <p:sp>
        <p:nvSpPr>
          <p:cNvPr id="23" name="Shape 21"/>
          <p:cNvSpPr/>
          <p:nvPr/>
        </p:nvSpPr>
        <p:spPr>
          <a:xfrm>
            <a:off x="5623560" y="1627632"/>
            <a:ext cx="1371600" cy="27432"/>
          </a:xfrm>
          <a:prstGeom prst="rect">
            <a:avLst/>
          </a:prstGeom>
          <a:solidFill>
            <a:srgbClr val="FFFFFF">
              <a:alpha val="40000"/>
            </a:srgbClr>
          </a:solidFill>
          <a:ln w="12700">
            <a:solidFill>
              <a:srgbClr val="FFFFFF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5623560" y="1691640"/>
            <a:ext cx="1371600" cy="88696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/>
          <a:lstStyle/>
          <a:p>
            <a:pPr marL="0" indent="0" algn="l">
              <a:buNone/>
            </a:pPr>
            <a:r>
              <a:rPr lang="en-US" sz="850" dirty="0">
                <a:solidFill>
                  <a:srgbClr val="D6EA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Sterilni vazduh teče paralelnim strujnicama (0,3–0,5 m/s) duž radne površine</a:t>
            </a:r>
            <a:endParaRPr lang="en-US" sz="850" dirty="0"/>
          </a:p>
        </p:txBody>
      </p:sp>
      <p:sp>
        <p:nvSpPr>
          <p:cNvPr id="25" name="Shape 23"/>
          <p:cNvSpPr/>
          <p:nvPr/>
        </p:nvSpPr>
        <p:spPr>
          <a:xfrm>
            <a:off x="7104888" y="1943100"/>
            <a:ext cx="146304" cy="0"/>
          </a:xfrm>
          <a:prstGeom prst="line">
            <a:avLst/>
          </a:prstGeom>
          <a:noFill/>
          <a:ln w="25400">
            <a:solidFill>
              <a:srgbClr val="0D737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Shape 24"/>
          <p:cNvSpPr/>
          <p:nvPr/>
        </p:nvSpPr>
        <p:spPr>
          <a:xfrm>
            <a:off x="7269480" y="1234440"/>
            <a:ext cx="1554480" cy="1417320"/>
          </a:xfrm>
          <a:prstGeom prst="rect">
            <a:avLst/>
          </a:prstGeom>
          <a:solidFill>
            <a:srgbClr val="0E6655"/>
          </a:solidFill>
          <a:ln w="12700">
            <a:solidFill>
              <a:srgbClr val="0E6655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7269480" y="1307592"/>
            <a:ext cx="1554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 Izlaz vazduha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7360920" y="1627632"/>
            <a:ext cx="1371600" cy="27432"/>
          </a:xfrm>
          <a:prstGeom prst="rect">
            <a:avLst/>
          </a:prstGeom>
          <a:solidFill>
            <a:srgbClr val="FFFFFF">
              <a:alpha val="40000"/>
            </a:srgbClr>
          </a:solidFill>
          <a:ln w="12700">
            <a:solidFill>
              <a:srgbClr val="FFFFFF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7360920" y="1691640"/>
            <a:ext cx="1371600" cy="88696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/>
          <a:lstStyle/>
          <a:p>
            <a:pPr marL="0" indent="0" algn="l">
              <a:buNone/>
            </a:pPr>
            <a:r>
              <a:rPr lang="en-US" sz="850" dirty="0">
                <a:solidFill>
                  <a:srgbClr val="D6EA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Vazduh izlazi kroz prednji otvor ili se recirkuluje (zavisno od tipa komore)</a:t>
            </a:r>
            <a:endParaRPr lang="en-US" sz="850" dirty="0"/>
          </a:p>
        </p:txBody>
      </p:sp>
      <p:sp>
        <p:nvSpPr>
          <p:cNvPr id="30" name="Shape 28"/>
          <p:cNvSpPr/>
          <p:nvPr/>
        </p:nvSpPr>
        <p:spPr>
          <a:xfrm>
            <a:off x="0" y="2788920"/>
            <a:ext cx="9144000" cy="27432"/>
          </a:xfrm>
          <a:prstGeom prst="rect">
            <a:avLst/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Shape 29"/>
          <p:cNvSpPr/>
          <p:nvPr/>
        </p:nvSpPr>
        <p:spPr>
          <a:xfrm>
            <a:off x="365760" y="2852928"/>
            <a:ext cx="1965960" cy="1508760"/>
          </a:xfrm>
          <a:prstGeom prst="rect">
            <a:avLst/>
          </a:prstGeom>
          <a:solidFill>
            <a:srgbClr val="FFFFFF"/>
          </a:solidFill>
          <a:ln w="12700">
            <a:solidFill>
              <a:srgbClr val="D6EAF8"/>
            </a:solidFill>
            <a:prstDash val="solid"/>
          </a:ln>
          <a:effectLst>
            <a:outerShdw blurRad="38100" dist="127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2" name="Text 30"/>
          <p:cNvSpPr/>
          <p:nvPr/>
        </p:nvSpPr>
        <p:spPr>
          <a:xfrm>
            <a:off x="365760" y="2880360"/>
            <a:ext cx="1965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000000"/>
                </a:solidFill>
              </a:rPr>
              <a:t>⚡</a:t>
            </a:r>
            <a:endParaRPr lang="en-US" sz="1800" dirty="0"/>
          </a:p>
        </p:txBody>
      </p:sp>
      <p:sp>
        <p:nvSpPr>
          <p:cNvPr id="33" name="Text 31"/>
          <p:cNvSpPr/>
          <p:nvPr/>
        </p:nvSpPr>
        <p:spPr>
          <a:xfrm>
            <a:off x="365760" y="3246120"/>
            <a:ext cx="19659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A3D62"/>
                </a:solidFill>
              </a:rPr>
              <a:t>≥99,995%</a:t>
            </a:r>
            <a:endParaRPr lang="en-US" sz="1300" dirty="0"/>
          </a:p>
        </p:txBody>
      </p:sp>
      <p:sp>
        <p:nvSpPr>
          <p:cNvPr id="34" name="Text 32"/>
          <p:cNvSpPr/>
          <p:nvPr/>
        </p:nvSpPr>
        <p:spPr>
          <a:xfrm>
            <a:off x="365760" y="3593592"/>
            <a:ext cx="1965960" cy="65836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5D8AA8"/>
                </a:solidFill>
              </a:rPr>
              <a:t>Efikasnost HEPA H14</a:t>
            </a:r>
            <a:endParaRPr lang="en-US" sz="850" dirty="0"/>
          </a:p>
        </p:txBody>
      </p:sp>
      <p:sp>
        <p:nvSpPr>
          <p:cNvPr id="35" name="Shape 33"/>
          <p:cNvSpPr/>
          <p:nvPr/>
        </p:nvSpPr>
        <p:spPr>
          <a:xfrm>
            <a:off x="2514600" y="2852928"/>
            <a:ext cx="1965960" cy="1508760"/>
          </a:xfrm>
          <a:prstGeom prst="rect">
            <a:avLst/>
          </a:prstGeom>
          <a:solidFill>
            <a:srgbClr val="FFFFFF"/>
          </a:solidFill>
          <a:ln w="12700">
            <a:solidFill>
              <a:srgbClr val="D6EAF8"/>
            </a:solidFill>
            <a:prstDash val="solid"/>
          </a:ln>
          <a:effectLst>
            <a:outerShdw blurRad="38100" dist="127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6" name="Text 34"/>
          <p:cNvSpPr/>
          <p:nvPr/>
        </p:nvSpPr>
        <p:spPr>
          <a:xfrm>
            <a:off x="2514600" y="2880360"/>
            <a:ext cx="1965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000000"/>
                </a:solidFill>
              </a:rPr>
              <a:t>💨</a:t>
            </a:r>
            <a:endParaRPr lang="en-US" sz="1800" dirty="0"/>
          </a:p>
        </p:txBody>
      </p:sp>
      <p:sp>
        <p:nvSpPr>
          <p:cNvPr id="37" name="Text 35"/>
          <p:cNvSpPr/>
          <p:nvPr/>
        </p:nvSpPr>
        <p:spPr>
          <a:xfrm>
            <a:off x="2514600" y="3246120"/>
            <a:ext cx="19659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A3D62"/>
                </a:solidFill>
              </a:rPr>
              <a:t>0,3–0,5 m/s</a:t>
            </a:r>
            <a:endParaRPr lang="en-US" sz="1300" dirty="0"/>
          </a:p>
        </p:txBody>
      </p:sp>
      <p:sp>
        <p:nvSpPr>
          <p:cNvPr id="38" name="Text 36"/>
          <p:cNvSpPr/>
          <p:nvPr/>
        </p:nvSpPr>
        <p:spPr>
          <a:xfrm>
            <a:off x="2514600" y="3593592"/>
            <a:ext cx="1965960" cy="65836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5D8AA8"/>
                </a:solidFill>
              </a:rPr>
              <a:t>Brzina laminarnog toka</a:t>
            </a:r>
            <a:endParaRPr lang="en-US" sz="850" dirty="0"/>
          </a:p>
        </p:txBody>
      </p:sp>
      <p:sp>
        <p:nvSpPr>
          <p:cNvPr id="39" name="Shape 37"/>
          <p:cNvSpPr/>
          <p:nvPr/>
        </p:nvSpPr>
        <p:spPr>
          <a:xfrm>
            <a:off x="4663440" y="2852928"/>
            <a:ext cx="1965960" cy="1508760"/>
          </a:xfrm>
          <a:prstGeom prst="rect">
            <a:avLst/>
          </a:prstGeom>
          <a:solidFill>
            <a:srgbClr val="FFFFFF"/>
          </a:solidFill>
          <a:ln w="12700">
            <a:solidFill>
              <a:srgbClr val="D6EAF8"/>
            </a:solidFill>
            <a:prstDash val="solid"/>
          </a:ln>
          <a:effectLst>
            <a:outerShdw blurRad="38100" dist="127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0" name="Text 38"/>
          <p:cNvSpPr/>
          <p:nvPr/>
        </p:nvSpPr>
        <p:spPr>
          <a:xfrm>
            <a:off x="4663440" y="2880360"/>
            <a:ext cx="1965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000000"/>
                </a:solidFill>
              </a:rPr>
              <a:t>🔬</a:t>
            </a:r>
            <a:endParaRPr lang="en-US" sz="1800" dirty="0"/>
          </a:p>
        </p:txBody>
      </p:sp>
      <p:sp>
        <p:nvSpPr>
          <p:cNvPr id="41" name="Text 39"/>
          <p:cNvSpPr/>
          <p:nvPr/>
        </p:nvSpPr>
        <p:spPr>
          <a:xfrm>
            <a:off x="4663440" y="3246120"/>
            <a:ext cx="19659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A3D62"/>
                </a:solidFill>
              </a:rPr>
              <a:t>0,3 µm</a:t>
            </a:r>
            <a:endParaRPr lang="en-US" sz="1300" dirty="0"/>
          </a:p>
        </p:txBody>
      </p:sp>
      <p:sp>
        <p:nvSpPr>
          <p:cNvPr id="42" name="Text 40"/>
          <p:cNvSpPr/>
          <p:nvPr/>
        </p:nvSpPr>
        <p:spPr>
          <a:xfrm>
            <a:off x="4663440" y="3593592"/>
            <a:ext cx="1965960" cy="65836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5D8AA8"/>
                </a:solidFill>
              </a:rPr>
              <a:t>Min. veličina čestica</a:t>
            </a:r>
            <a:endParaRPr lang="en-US" sz="850" dirty="0"/>
          </a:p>
        </p:txBody>
      </p:sp>
      <p:sp>
        <p:nvSpPr>
          <p:cNvPr id="43" name="Shape 41"/>
          <p:cNvSpPr/>
          <p:nvPr/>
        </p:nvSpPr>
        <p:spPr>
          <a:xfrm>
            <a:off x="6812280" y="2852928"/>
            <a:ext cx="1965960" cy="1508760"/>
          </a:xfrm>
          <a:prstGeom prst="rect">
            <a:avLst/>
          </a:prstGeom>
          <a:solidFill>
            <a:srgbClr val="FFFFFF"/>
          </a:solidFill>
          <a:ln w="12700">
            <a:solidFill>
              <a:srgbClr val="D6EAF8"/>
            </a:solidFill>
            <a:prstDash val="solid"/>
          </a:ln>
          <a:effectLst>
            <a:outerShdw blurRad="38100" dist="127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4" name="Text 42"/>
          <p:cNvSpPr/>
          <p:nvPr/>
        </p:nvSpPr>
        <p:spPr>
          <a:xfrm>
            <a:off x="6812280" y="2880360"/>
            <a:ext cx="1965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000000"/>
                </a:solidFill>
              </a:rPr>
              <a:t>🏭</a:t>
            </a:r>
            <a:endParaRPr lang="en-US" sz="1800" dirty="0"/>
          </a:p>
        </p:txBody>
      </p:sp>
      <p:sp>
        <p:nvSpPr>
          <p:cNvPr id="45" name="Text 43"/>
          <p:cNvSpPr/>
          <p:nvPr/>
        </p:nvSpPr>
        <p:spPr>
          <a:xfrm>
            <a:off x="6812280" y="3246120"/>
            <a:ext cx="19659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A3D62"/>
                </a:solidFill>
              </a:rPr>
              <a:t>ISO 5</a:t>
            </a:r>
            <a:endParaRPr lang="en-US" sz="1300" dirty="0"/>
          </a:p>
        </p:txBody>
      </p:sp>
      <p:sp>
        <p:nvSpPr>
          <p:cNvPr id="46" name="Text 44"/>
          <p:cNvSpPr/>
          <p:nvPr/>
        </p:nvSpPr>
        <p:spPr>
          <a:xfrm>
            <a:off x="6812280" y="3593592"/>
            <a:ext cx="1965960" cy="65836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5D8AA8"/>
                </a:solidFill>
              </a:rPr>
              <a:t>Klasa čistoće unutar komore</a:t>
            </a:r>
            <a:endParaRPr lang="en-US" sz="850" dirty="0"/>
          </a:p>
        </p:txBody>
      </p:sp>
      <p:sp>
        <p:nvSpPr>
          <p:cNvPr id="47" name="Shape 45"/>
          <p:cNvSpPr/>
          <p:nvPr/>
        </p:nvSpPr>
        <p:spPr>
          <a:xfrm>
            <a:off x="5029200" y="4617720"/>
            <a:ext cx="3840480" cy="384048"/>
          </a:xfrm>
          <a:prstGeom prst="rect">
            <a:avLst/>
          </a:prstGeom>
          <a:solidFill>
            <a:srgbClr val="EBF5FB"/>
          </a:solidFill>
          <a:ln w="19050">
            <a:solidFill>
              <a:srgbClr val="2471A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8" name="Text 46"/>
          <p:cNvSpPr/>
          <p:nvPr/>
        </p:nvSpPr>
        <p:spPr>
          <a:xfrm>
            <a:off x="5102352" y="4626864"/>
            <a:ext cx="3694176" cy="34747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marL="0" indent="0" algn="l">
              <a:buNone/>
            </a:pPr>
            <a:r>
              <a:rPr lang="en-US" sz="750" i="1" dirty="0">
                <a:solidFill>
                  <a:srgbClr val="0A3D62"/>
                </a:solidFill>
              </a:rPr>
              <a:t>Izvor: EN 1822-1:2019 – High efficiency air filters (EPA, HEPA, ULPA).</a:t>
            </a:r>
            <a:endParaRPr lang="en-US" sz="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28D0213-BD40-F387-C138-CA87D929A02D}"/>
              </a:ext>
            </a:extLst>
          </p:cNvPr>
          <p:cNvSpPr txBox="1"/>
          <p:nvPr/>
        </p:nvSpPr>
        <p:spPr>
          <a:xfrm>
            <a:off x="794168" y="1925419"/>
            <a:ext cx="7693966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sr-Latn-RS" dirty="0"/>
              <a:t>Video sa primerom rada u laminarnoj komori – kako treba, i kako ne treba raditi:</a:t>
            </a:r>
          </a:p>
          <a:p>
            <a:r>
              <a:rPr lang="en-US" dirty="0">
                <a:hlinkClick r:id="rId2"/>
              </a:rPr>
              <a:t>https://youtu.be/TzNBbWBb_Oo</a:t>
            </a:r>
            <a:r>
              <a:rPr lang="sr-Latn-RS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60350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0A3D62"/>
          </a:solidFill>
          <a:ln w="12700">
            <a:solidFill>
              <a:srgbClr val="0A3D6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1005840"/>
            <a:ext cx="9144000" cy="50292"/>
          </a:xfrm>
          <a:prstGeom prst="rect">
            <a:avLst/>
          </a:prstGeom>
          <a:solidFill>
            <a:srgbClr val="14A085"/>
          </a:solidFill>
          <a:ln w="12700">
            <a:solidFill>
              <a:srgbClr val="14A08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Vrste laminarnih komora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365760" y="658368"/>
            <a:ext cx="8412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i="1" dirty="0">
                <a:solidFill>
                  <a:srgbClr val="A9CC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Klasifikacija prema smeru toka vazduha i nivou zaštite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274320" y="1188720"/>
            <a:ext cx="2743200" cy="3566160"/>
          </a:xfrm>
          <a:prstGeom prst="rect">
            <a:avLst/>
          </a:prstGeom>
          <a:solidFill>
            <a:srgbClr val="FFFFFF"/>
          </a:solidFill>
          <a:ln w="19050">
            <a:solidFill>
              <a:srgbClr val="D5E8F3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274320" y="1188720"/>
            <a:ext cx="2743200" cy="594360"/>
          </a:xfrm>
          <a:prstGeom prst="rect">
            <a:avLst/>
          </a:prstGeom>
          <a:solidFill>
            <a:srgbClr val="1A6B7A"/>
          </a:solidFill>
          <a:ln w="12700">
            <a:solidFill>
              <a:srgbClr val="1A6B7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365760" y="1207008"/>
            <a:ext cx="2606040" cy="56692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Horizontalna laminarna komora</a:t>
            </a:r>
            <a:endParaRPr lang="en-US" sz="1000" dirty="0"/>
          </a:p>
          <a:p>
            <a:pPr marL="0" indent="0" algn="l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(HLF)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365760" y="1828800"/>
            <a:ext cx="2606040" cy="28346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/>
          <a:lstStyle/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Vazduh teče horizontalno, od zadnjeg zida prema radniku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Štiti isključivo uzorak – nije bezbedna za rad s patogenima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Primena: kultura ćelija, sterilna priprema bez biorizika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Klasa ISO 5 (100) u radnoj zoni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3172968" y="1188720"/>
            <a:ext cx="2743200" cy="3566160"/>
          </a:xfrm>
          <a:prstGeom prst="rect">
            <a:avLst/>
          </a:prstGeom>
          <a:solidFill>
            <a:srgbClr val="FFFFFF"/>
          </a:solidFill>
          <a:ln w="19050">
            <a:solidFill>
              <a:srgbClr val="D5E8F3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3172968" y="1188720"/>
            <a:ext cx="2743200" cy="594360"/>
          </a:xfrm>
          <a:prstGeom prst="rect">
            <a:avLst/>
          </a:prstGeom>
          <a:solidFill>
            <a:srgbClr val="154360"/>
          </a:solidFill>
          <a:ln w="12700">
            <a:solidFill>
              <a:srgbClr val="15436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3264408" y="1207008"/>
            <a:ext cx="2606040" cy="56692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Vertikalna laminarna komora</a:t>
            </a:r>
            <a:endParaRPr lang="en-US" sz="1000" dirty="0"/>
          </a:p>
          <a:p>
            <a:pPr marL="0" indent="0" algn="l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(VLF)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3264408" y="1828800"/>
            <a:ext cx="2606040" cy="28346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/>
          <a:lstStyle/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Vazduh struji odozgo prema dole niz čitavu radnu površinu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Bolji ergonomski položaj i lakši pristup opremi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Prikladna za rad s nepatogenim materijalom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Čest izbor u farmaceutskoj industriji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6071616" y="1188720"/>
            <a:ext cx="2743200" cy="3566160"/>
          </a:xfrm>
          <a:prstGeom prst="rect">
            <a:avLst/>
          </a:prstGeom>
          <a:solidFill>
            <a:srgbClr val="FFFFFF"/>
          </a:solidFill>
          <a:ln w="19050">
            <a:solidFill>
              <a:srgbClr val="D5E8F3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6071616" y="1188720"/>
            <a:ext cx="2743200" cy="594360"/>
          </a:xfrm>
          <a:prstGeom prst="rect">
            <a:avLst/>
          </a:prstGeom>
          <a:solidFill>
            <a:srgbClr val="117A65"/>
          </a:solidFill>
          <a:ln w="12700">
            <a:solidFill>
              <a:srgbClr val="117A6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6163056" y="1207008"/>
            <a:ext cx="2606040" cy="56692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Biološki sigurnosni kabinet</a:t>
            </a:r>
            <a:endParaRPr lang="en-US" sz="1000" dirty="0"/>
          </a:p>
          <a:p>
            <a:pPr marL="0" indent="0" algn="l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(BSC klasa II)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6163056" y="1828800"/>
            <a:ext cx="2606040" cy="28346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/>
          <a:lstStyle/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Štiti i radnika i uzorak istovremeno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70% recirkulovani + 30% iscrpljeni vazduh (tip A2)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Obavezan za rad s Biosigurnosnim nivoima BSL-2 i BSL-3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Podtip B2: 100% iscrpljivanje – za rada s toksičnim hemikalijama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320040" y="4645152"/>
            <a:ext cx="45720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145A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  Napomena: Izbor tipa komore mora biti prilagođen rizičnoj grupi agensa, lokalnoj regulativi i svrsi primene.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5029200" y="4617720"/>
            <a:ext cx="3840480" cy="384048"/>
          </a:xfrm>
          <a:prstGeom prst="rect">
            <a:avLst/>
          </a:prstGeom>
          <a:solidFill>
            <a:srgbClr val="EBF5FB"/>
          </a:solidFill>
          <a:ln w="19050">
            <a:solidFill>
              <a:srgbClr val="2471A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5102352" y="4626864"/>
            <a:ext cx="3694176" cy="34747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marL="0" indent="0" algn="l">
              <a:buNone/>
            </a:pPr>
            <a:r>
              <a:rPr lang="en-US" sz="750" i="1" dirty="0">
                <a:solidFill>
                  <a:srgbClr val="0A3D62"/>
                </a:solidFill>
              </a:rPr>
              <a:t>Izvor: NSF/ANSI 49:2019 – Biosafety Cabinetry: Design, Construction, Performance.</a:t>
            </a:r>
            <a:endParaRPr lang="en-US" sz="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0A3D62"/>
          </a:solidFill>
          <a:ln w="12700">
            <a:solidFill>
              <a:srgbClr val="0A3D6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1005840"/>
            <a:ext cx="9144000" cy="50292"/>
          </a:xfrm>
          <a:prstGeom prst="rect">
            <a:avLst/>
          </a:prstGeom>
          <a:solidFill>
            <a:srgbClr val="14A085"/>
          </a:solidFill>
          <a:ln w="12700">
            <a:solidFill>
              <a:srgbClr val="14A08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Aseptična tehnika rada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365760" y="658368"/>
            <a:ext cx="8412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i="1" dirty="0">
                <a:solidFill>
                  <a:srgbClr val="A9CC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Protokol pre, tokom i po završetku rada u laminarnoj komori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274320" y="1170432"/>
            <a:ext cx="2743200" cy="3566160"/>
          </a:xfrm>
          <a:prstGeom prst="rect">
            <a:avLst/>
          </a:prstGeom>
          <a:solidFill>
            <a:srgbClr val="FFFFFF"/>
          </a:solidFill>
          <a:ln w="15240">
            <a:solidFill>
              <a:srgbClr val="D5E8F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274320" y="1170432"/>
            <a:ext cx="2743200" cy="438912"/>
          </a:xfrm>
          <a:prstGeom prst="rect">
            <a:avLst/>
          </a:prstGeom>
          <a:solidFill>
            <a:srgbClr val="0E6655"/>
          </a:solidFill>
          <a:ln w="12700">
            <a:solidFill>
              <a:srgbClr val="0E665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384048" y="1179576"/>
            <a:ext cx="2560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 RADA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365760" y="1645920"/>
            <a:ext cx="2606040" cy="30175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/>
          <a:lstStyle/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Komoru uključiti min. 15–30 min pre rada (stabilizacija toka)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UV lampa: aktivirati 30 min pre rada, isključiti pre ulaska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Površine obrisati 70% etanolom ili IPA kretanjem od unutra prema spolja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Sav materijal dezinfikovati pre unošenja u komoru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Oblačiti sterilne rukavice, </a:t>
            </a:r>
            <a:r>
              <a:rPr lang="sr-Latn-RS" sz="9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mantil, kaljače, </a:t>
            </a:r>
            <a:r>
              <a:rPr lang="en-US" sz="900" dirty="0" err="1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masku</a:t>
            </a:r>
            <a:r>
              <a:rPr lang="en-US" sz="9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 kapu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3172968" y="1170432"/>
            <a:ext cx="2743200" cy="3566160"/>
          </a:xfrm>
          <a:prstGeom prst="rect">
            <a:avLst/>
          </a:prstGeom>
          <a:solidFill>
            <a:srgbClr val="FFFFFF"/>
          </a:solidFill>
          <a:ln w="15240">
            <a:solidFill>
              <a:srgbClr val="D5E8F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3172968" y="1170432"/>
            <a:ext cx="2743200" cy="438912"/>
          </a:xfrm>
          <a:prstGeom prst="rect">
            <a:avLst/>
          </a:prstGeom>
          <a:solidFill>
            <a:srgbClr val="1A5276"/>
          </a:solidFill>
          <a:ln w="12700">
            <a:solidFill>
              <a:srgbClr val="1A527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3282696" y="1179576"/>
            <a:ext cx="2560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TOKOM RADA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3264408" y="1645920"/>
            <a:ext cx="2606040" cy="30175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/>
          <a:lstStyle/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 govoriti, ne kašljati i ne kijati okrenuti prema komori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Ruke držati unutar komore; ne prelaziti mišicom strujnicu vazduha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Kretati se sporo; nagle pokrete svoditi na minimum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Kontejnere sa sterilnim materijalom postavljati iza radnog predmeta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Nikad ne blokirati prednji otvor – narušava laminarni tok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6071616" y="1170432"/>
            <a:ext cx="2743200" cy="3566160"/>
          </a:xfrm>
          <a:prstGeom prst="rect">
            <a:avLst/>
          </a:prstGeom>
          <a:solidFill>
            <a:srgbClr val="FFFFFF"/>
          </a:solidFill>
          <a:ln w="15240">
            <a:solidFill>
              <a:srgbClr val="D5E8F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6071616" y="1170432"/>
            <a:ext cx="2743200" cy="438912"/>
          </a:xfrm>
          <a:prstGeom prst="rect">
            <a:avLst/>
          </a:prstGeom>
          <a:solidFill>
            <a:srgbClr val="784212"/>
          </a:solidFill>
          <a:ln w="12700">
            <a:solidFill>
              <a:srgbClr val="78421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6181344" y="1179576"/>
            <a:ext cx="2560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 ZAVRŠETKU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6163056" y="1645920"/>
            <a:ext cx="2606040" cy="30175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/>
          <a:lstStyle/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Otpad odložiti u odgovarajuće kontejnere unutar komore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Površine ponovo dezinfikovati 70% etanolom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Ostaviti komoru uključenom min. 10 min po završetku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Zatvoriti zaštitno staklo (sash) do preporučene visine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0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Evidentirati vreme rada u logbook-u komore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320040" y="4645152"/>
            <a:ext cx="44805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1B4F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Sve procedure trebaju biti usklađene sa internim SOP-ovima i važećim propisima o biosigurnosti.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5029200" y="4617720"/>
            <a:ext cx="3840480" cy="384048"/>
          </a:xfrm>
          <a:prstGeom prst="rect">
            <a:avLst/>
          </a:prstGeom>
          <a:solidFill>
            <a:srgbClr val="EBF5FB"/>
          </a:solidFill>
          <a:ln w="19050">
            <a:solidFill>
              <a:srgbClr val="2471A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5102352" y="4626864"/>
            <a:ext cx="3694176" cy="34747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marL="0" indent="0" algn="l">
              <a:buNone/>
            </a:pPr>
            <a:r>
              <a:rPr lang="en-US" sz="750" i="1" dirty="0">
                <a:solidFill>
                  <a:srgbClr val="0A3D62"/>
                </a:solidFill>
              </a:rPr>
              <a:t>Izvor: Dalmaso G. et al. (2008). Bicontamination control. Cleanroom Technology.</a:t>
            </a:r>
            <a:endParaRPr lang="en-US" sz="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</TotalTime>
  <Words>2816</Words>
  <Application>Microsoft Office PowerPoint</Application>
  <PresentationFormat>On-screen Show (16:9)</PresentationFormat>
  <Paragraphs>263</Paragraphs>
  <Slides>15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Laminarna komora</dc:title>
  <dc:subject>PptxGenJS Presentation</dc:subject>
  <dc:creator>Prezentacija</dc:creator>
  <cp:lastModifiedBy>IASFA_V23 Токсикологија</cp:lastModifiedBy>
  <cp:revision>17</cp:revision>
  <dcterms:created xsi:type="dcterms:W3CDTF">2026-04-04T12:27:13Z</dcterms:created>
  <dcterms:modified xsi:type="dcterms:W3CDTF">2026-06-11T06:15:18Z</dcterms:modified>
</cp:coreProperties>
</file>