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9" r:id="rId16"/>
    <p:sldId id="270" r:id="rId17"/>
    <p:sldId id="274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4BA0AF-A0ED-474D-82C1-6C4E3F5C0B5E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FE9C46A9-7FDE-4C29-9255-DD942CE58013}">
      <dgm:prSet phldrT="[Tekst]"/>
      <dgm:spPr/>
      <dgm:t>
        <a:bodyPr/>
        <a:lstStyle/>
        <a:p>
          <a:r>
            <a:rPr lang="sr-Latn-RS" dirty="0"/>
            <a:t>Postaviti dijagnozu infekcije i izabrati antibiotik</a:t>
          </a:r>
        </a:p>
      </dgm:t>
    </dgm:pt>
    <dgm:pt modelId="{EA43F88D-6D07-4728-B532-48EF7B91E06E}" type="parTrans" cxnId="{E52B4AAB-8866-42BC-8093-708C5AEA718B}">
      <dgm:prSet/>
      <dgm:spPr/>
      <dgm:t>
        <a:bodyPr/>
        <a:lstStyle/>
        <a:p>
          <a:endParaRPr lang="sr-Latn-RS"/>
        </a:p>
      </dgm:t>
    </dgm:pt>
    <dgm:pt modelId="{858947B8-A691-4EB8-A30B-6B227969BB98}" type="sibTrans" cxnId="{E52B4AAB-8866-42BC-8093-708C5AEA718B}">
      <dgm:prSet/>
      <dgm:spPr/>
      <dgm:t>
        <a:bodyPr/>
        <a:lstStyle/>
        <a:p>
          <a:endParaRPr lang="sr-Latn-RS"/>
        </a:p>
      </dgm:t>
    </dgm:pt>
    <dgm:pt modelId="{720FC269-249D-4F42-A46E-2483781D8420}">
      <dgm:prSet phldrT="[Tekst]"/>
      <dgm:spPr/>
      <dgm:t>
        <a:bodyPr/>
        <a:lstStyle/>
        <a:p>
          <a:r>
            <a:rPr lang="sr-Latn-RS" dirty="0"/>
            <a:t>Odrediti karakteristike pacijenta neophodne za izračunavanje </a:t>
          </a:r>
          <a:r>
            <a:rPr lang="sr-Latn-RS" dirty="0" err="1"/>
            <a:t>doznog</a:t>
          </a:r>
          <a:r>
            <a:rPr lang="sr-Latn-RS" dirty="0"/>
            <a:t> režima: pol, starost, </a:t>
          </a:r>
          <a:r>
            <a:rPr lang="sr-Latn-RS" dirty="0" err="1"/>
            <a:t>klirens</a:t>
          </a:r>
          <a:r>
            <a:rPr lang="sr-Latn-RS" dirty="0"/>
            <a:t> </a:t>
          </a:r>
          <a:r>
            <a:rPr lang="sr-Latn-RS" dirty="0" err="1"/>
            <a:t>kreatinina</a:t>
          </a:r>
          <a:r>
            <a:rPr lang="sr-Latn-RS" dirty="0"/>
            <a:t>, nivo albumina i dr.</a:t>
          </a:r>
        </a:p>
      </dgm:t>
    </dgm:pt>
    <dgm:pt modelId="{0C251909-9E42-4076-97A6-EE29F3C7D021}" type="parTrans" cxnId="{42841999-BDCF-41A2-A333-99830B66E5C7}">
      <dgm:prSet/>
      <dgm:spPr/>
      <dgm:t>
        <a:bodyPr/>
        <a:lstStyle/>
        <a:p>
          <a:endParaRPr lang="sr-Latn-RS"/>
        </a:p>
      </dgm:t>
    </dgm:pt>
    <dgm:pt modelId="{030F2CB9-CB28-49BA-A9ED-FD43856C7A0C}" type="sibTrans" cxnId="{42841999-BDCF-41A2-A333-99830B66E5C7}">
      <dgm:prSet/>
      <dgm:spPr/>
      <dgm:t>
        <a:bodyPr/>
        <a:lstStyle/>
        <a:p>
          <a:endParaRPr lang="sr-Latn-RS"/>
        </a:p>
      </dgm:t>
    </dgm:pt>
    <dgm:pt modelId="{05B23D50-0B0E-4AEF-BA44-B3BEC80F6DE7}">
      <dgm:prSet phldrT="[Tekst]"/>
      <dgm:spPr/>
      <dgm:t>
        <a:bodyPr/>
        <a:lstStyle/>
        <a:p>
          <a:r>
            <a:rPr lang="sr-Latn-RS" dirty="0"/>
            <a:t>Izračunati udarnu dozu i dozu održavanja pomoću kalkulatora </a:t>
          </a:r>
        </a:p>
      </dgm:t>
    </dgm:pt>
    <dgm:pt modelId="{B54D1393-08F3-46F0-B7C5-168FEAEAD955}" type="parTrans" cxnId="{5CDED390-0B74-4C12-94D8-B8058D309936}">
      <dgm:prSet/>
      <dgm:spPr/>
      <dgm:t>
        <a:bodyPr/>
        <a:lstStyle/>
        <a:p>
          <a:endParaRPr lang="sr-Latn-RS"/>
        </a:p>
      </dgm:t>
    </dgm:pt>
    <dgm:pt modelId="{4204349F-D585-449D-A3DF-FF236A58F159}" type="sibTrans" cxnId="{5CDED390-0B74-4C12-94D8-B8058D309936}">
      <dgm:prSet/>
      <dgm:spPr/>
      <dgm:t>
        <a:bodyPr/>
        <a:lstStyle/>
        <a:p>
          <a:endParaRPr lang="sr-Latn-RS"/>
        </a:p>
      </dgm:t>
    </dgm:pt>
    <dgm:pt modelId="{D07241DE-FB4B-4C94-894F-55D78E73E0F8}">
      <dgm:prSet/>
      <dgm:spPr/>
      <dgm:t>
        <a:bodyPr/>
        <a:lstStyle/>
        <a:p>
          <a:r>
            <a:rPr lang="sr-Latn-RS" dirty="0"/>
            <a:t>Primeniti antibiotik prema izračunatim dozama i </a:t>
          </a:r>
          <a:r>
            <a:rPr lang="sr-Latn-RS" dirty="0" err="1"/>
            <a:t>doznim</a:t>
          </a:r>
          <a:r>
            <a:rPr lang="sr-Latn-RS" dirty="0"/>
            <a:t> intervalima </a:t>
          </a:r>
        </a:p>
      </dgm:t>
    </dgm:pt>
    <dgm:pt modelId="{508ACF1D-15C6-44C1-8B1C-7971FCA77795}" type="parTrans" cxnId="{1A493681-3196-404D-B379-F2FF434B2EB5}">
      <dgm:prSet/>
      <dgm:spPr/>
      <dgm:t>
        <a:bodyPr/>
        <a:lstStyle/>
        <a:p>
          <a:endParaRPr lang="sr-Latn-RS"/>
        </a:p>
      </dgm:t>
    </dgm:pt>
    <dgm:pt modelId="{93A3221E-9C89-4EB7-9A37-A57FB6CA8A7F}" type="sibTrans" cxnId="{1A493681-3196-404D-B379-F2FF434B2EB5}">
      <dgm:prSet/>
      <dgm:spPr/>
      <dgm:t>
        <a:bodyPr/>
        <a:lstStyle/>
        <a:p>
          <a:endParaRPr lang="sr-Latn-RS"/>
        </a:p>
      </dgm:t>
    </dgm:pt>
    <dgm:pt modelId="{5D3EFAA0-7C68-4550-8A48-20D4D91DE731}">
      <dgm:prSet/>
      <dgm:spPr/>
      <dgm:t>
        <a:bodyPr/>
        <a:lstStyle/>
        <a:p>
          <a:r>
            <a:rPr lang="sr-Latn-RS" dirty="0"/>
            <a:t>Izmeriti koncentraciju antibiotika u plazmi ili serumu</a:t>
          </a:r>
        </a:p>
      </dgm:t>
    </dgm:pt>
    <dgm:pt modelId="{DC4C9DC5-5855-4D45-AD0F-0D3AC831232F}" type="parTrans" cxnId="{96249118-39AF-4D3B-84B0-2E0E1FB28242}">
      <dgm:prSet/>
      <dgm:spPr/>
      <dgm:t>
        <a:bodyPr/>
        <a:lstStyle/>
        <a:p>
          <a:endParaRPr lang="sr-Latn-RS"/>
        </a:p>
      </dgm:t>
    </dgm:pt>
    <dgm:pt modelId="{7E698DD0-0F9C-4F53-B91D-37DAD22805D3}" type="sibTrans" cxnId="{96249118-39AF-4D3B-84B0-2E0E1FB28242}">
      <dgm:prSet/>
      <dgm:spPr/>
      <dgm:t>
        <a:bodyPr/>
        <a:lstStyle/>
        <a:p>
          <a:endParaRPr lang="sr-Latn-RS"/>
        </a:p>
      </dgm:t>
    </dgm:pt>
    <dgm:pt modelId="{AA199E56-B7F0-4EA0-BB73-52EEB90BABA4}">
      <dgm:prSet/>
      <dgm:spPr/>
      <dgm:t>
        <a:bodyPr/>
        <a:lstStyle/>
        <a:p>
          <a:r>
            <a:rPr lang="sr-Latn-RS" dirty="0"/>
            <a:t>Uz pomoć </a:t>
          </a:r>
          <a:r>
            <a:rPr lang="sr-Latn-RS" dirty="0" err="1"/>
            <a:t>Bajezijanske</a:t>
          </a:r>
          <a:r>
            <a:rPr lang="sr-Latn-RS" dirty="0"/>
            <a:t> statistike i kalkulatora napraviti bolju procenu </a:t>
          </a:r>
          <a:r>
            <a:rPr lang="sr-Latn-RS" dirty="0" err="1"/>
            <a:t>klirensa</a:t>
          </a:r>
          <a:r>
            <a:rPr lang="sr-Latn-RS" dirty="0"/>
            <a:t>, i izračunati novu dozu i </a:t>
          </a:r>
          <a:r>
            <a:rPr lang="sr-Latn-RS" dirty="0" err="1"/>
            <a:t>dozni</a:t>
          </a:r>
          <a:r>
            <a:rPr lang="sr-Latn-RS" dirty="0"/>
            <a:t> interval</a:t>
          </a:r>
        </a:p>
      </dgm:t>
    </dgm:pt>
    <dgm:pt modelId="{C72B50D7-66C9-4C57-8676-683877108EFF}" type="parTrans" cxnId="{E42062F8-16A9-47A1-B733-B39CC520A1CE}">
      <dgm:prSet/>
      <dgm:spPr/>
      <dgm:t>
        <a:bodyPr/>
        <a:lstStyle/>
        <a:p>
          <a:endParaRPr lang="sr-Latn-RS"/>
        </a:p>
      </dgm:t>
    </dgm:pt>
    <dgm:pt modelId="{2D321B70-9170-4414-845F-930B6B1B6C8F}" type="sibTrans" cxnId="{E42062F8-16A9-47A1-B733-B39CC520A1CE}">
      <dgm:prSet/>
      <dgm:spPr/>
      <dgm:t>
        <a:bodyPr/>
        <a:lstStyle/>
        <a:p>
          <a:endParaRPr lang="sr-Latn-RS"/>
        </a:p>
      </dgm:t>
    </dgm:pt>
    <dgm:pt modelId="{343F12D3-7259-4558-9C0E-F19C6544298D}" type="pres">
      <dgm:prSet presAssocID="{A04BA0AF-A0ED-474D-82C1-6C4E3F5C0B5E}" presName="Name0" presStyleCnt="0">
        <dgm:presLayoutVars>
          <dgm:dir/>
          <dgm:animLvl val="lvl"/>
          <dgm:resizeHandles val="exact"/>
        </dgm:presLayoutVars>
      </dgm:prSet>
      <dgm:spPr/>
    </dgm:pt>
    <dgm:pt modelId="{1078BA66-79F5-4C45-8FE1-27CA737FE5B4}" type="pres">
      <dgm:prSet presAssocID="{AA199E56-B7F0-4EA0-BB73-52EEB90BABA4}" presName="boxAndChildren" presStyleCnt="0"/>
      <dgm:spPr/>
    </dgm:pt>
    <dgm:pt modelId="{A356DA8C-AA45-4028-8B16-E3392A62FDA9}" type="pres">
      <dgm:prSet presAssocID="{AA199E56-B7F0-4EA0-BB73-52EEB90BABA4}" presName="parentTextBox" presStyleLbl="node1" presStyleIdx="0" presStyleCnt="6"/>
      <dgm:spPr/>
    </dgm:pt>
    <dgm:pt modelId="{9EFC8637-2113-4545-BEEF-D307BCF0EC68}" type="pres">
      <dgm:prSet presAssocID="{7E698DD0-0F9C-4F53-B91D-37DAD22805D3}" presName="sp" presStyleCnt="0"/>
      <dgm:spPr/>
    </dgm:pt>
    <dgm:pt modelId="{3DB82FA8-0D77-48B5-BD50-C625DA8AFD69}" type="pres">
      <dgm:prSet presAssocID="{5D3EFAA0-7C68-4550-8A48-20D4D91DE731}" presName="arrowAndChildren" presStyleCnt="0"/>
      <dgm:spPr/>
    </dgm:pt>
    <dgm:pt modelId="{27C7B7A9-174C-4053-8115-1FB547DC7F4F}" type="pres">
      <dgm:prSet presAssocID="{5D3EFAA0-7C68-4550-8A48-20D4D91DE731}" presName="parentTextArrow" presStyleLbl="node1" presStyleIdx="1" presStyleCnt="6"/>
      <dgm:spPr/>
    </dgm:pt>
    <dgm:pt modelId="{36F10E07-84C9-4002-9E4B-825AC5C8F851}" type="pres">
      <dgm:prSet presAssocID="{93A3221E-9C89-4EB7-9A37-A57FB6CA8A7F}" presName="sp" presStyleCnt="0"/>
      <dgm:spPr/>
    </dgm:pt>
    <dgm:pt modelId="{D0F0FE44-73F8-4905-84DE-FC4ED98EDA33}" type="pres">
      <dgm:prSet presAssocID="{D07241DE-FB4B-4C94-894F-55D78E73E0F8}" presName="arrowAndChildren" presStyleCnt="0"/>
      <dgm:spPr/>
    </dgm:pt>
    <dgm:pt modelId="{203A5C88-869D-4A4F-A3A0-55D293BDC462}" type="pres">
      <dgm:prSet presAssocID="{D07241DE-FB4B-4C94-894F-55D78E73E0F8}" presName="parentTextArrow" presStyleLbl="node1" presStyleIdx="2" presStyleCnt="6"/>
      <dgm:spPr/>
    </dgm:pt>
    <dgm:pt modelId="{F597ABBB-D2EF-4374-845F-6DFDD14F837A}" type="pres">
      <dgm:prSet presAssocID="{4204349F-D585-449D-A3DF-FF236A58F159}" presName="sp" presStyleCnt="0"/>
      <dgm:spPr/>
    </dgm:pt>
    <dgm:pt modelId="{22731710-D8CD-48BF-9E93-447789C6137C}" type="pres">
      <dgm:prSet presAssocID="{05B23D50-0B0E-4AEF-BA44-B3BEC80F6DE7}" presName="arrowAndChildren" presStyleCnt="0"/>
      <dgm:spPr/>
    </dgm:pt>
    <dgm:pt modelId="{1FC7EC8F-ABC5-4100-8E83-33E903418A98}" type="pres">
      <dgm:prSet presAssocID="{05B23D50-0B0E-4AEF-BA44-B3BEC80F6DE7}" presName="parentTextArrow" presStyleLbl="node1" presStyleIdx="3" presStyleCnt="6"/>
      <dgm:spPr/>
    </dgm:pt>
    <dgm:pt modelId="{24BBE79D-BE46-4F0C-9323-6D99BF52B1D3}" type="pres">
      <dgm:prSet presAssocID="{030F2CB9-CB28-49BA-A9ED-FD43856C7A0C}" presName="sp" presStyleCnt="0"/>
      <dgm:spPr/>
    </dgm:pt>
    <dgm:pt modelId="{8FF58F2B-E5B2-4393-8693-975406EE79D0}" type="pres">
      <dgm:prSet presAssocID="{720FC269-249D-4F42-A46E-2483781D8420}" presName="arrowAndChildren" presStyleCnt="0"/>
      <dgm:spPr/>
    </dgm:pt>
    <dgm:pt modelId="{13DA1975-FEB9-41E6-96AA-2EC00DDAFA22}" type="pres">
      <dgm:prSet presAssocID="{720FC269-249D-4F42-A46E-2483781D8420}" presName="parentTextArrow" presStyleLbl="node1" presStyleIdx="4" presStyleCnt="6"/>
      <dgm:spPr/>
    </dgm:pt>
    <dgm:pt modelId="{E881C6E7-BAC8-4E3E-A0EA-41C543D0CC13}" type="pres">
      <dgm:prSet presAssocID="{858947B8-A691-4EB8-A30B-6B227969BB98}" presName="sp" presStyleCnt="0"/>
      <dgm:spPr/>
    </dgm:pt>
    <dgm:pt modelId="{B2802357-9671-4270-8D57-B191529FC83C}" type="pres">
      <dgm:prSet presAssocID="{FE9C46A9-7FDE-4C29-9255-DD942CE58013}" presName="arrowAndChildren" presStyleCnt="0"/>
      <dgm:spPr/>
    </dgm:pt>
    <dgm:pt modelId="{37F55DE6-8CCB-4236-8A17-BA9416007176}" type="pres">
      <dgm:prSet presAssocID="{FE9C46A9-7FDE-4C29-9255-DD942CE58013}" presName="parentTextArrow" presStyleLbl="node1" presStyleIdx="5" presStyleCnt="6"/>
      <dgm:spPr/>
    </dgm:pt>
  </dgm:ptLst>
  <dgm:cxnLst>
    <dgm:cxn modelId="{A3F0C708-5CC2-498F-BA8D-0A3F0FC5201D}" type="presOf" srcId="{05B23D50-0B0E-4AEF-BA44-B3BEC80F6DE7}" destId="{1FC7EC8F-ABC5-4100-8E83-33E903418A98}" srcOrd="0" destOrd="0" presId="urn:microsoft.com/office/officeart/2005/8/layout/process4"/>
    <dgm:cxn modelId="{96249118-39AF-4D3B-84B0-2E0E1FB28242}" srcId="{A04BA0AF-A0ED-474D-82C1-6C4E3F5C0B5E}" destId="{5D3EFAA0-7C68-4550-8A48-20D4D91DE731}" srcOrd="4" destOrd="0" parTransId="{DC4C9DC5-5855-4D45-AD0F-0D3AC831232F}" sibTransId="{7E698DD0-0F9C-4F53-B91D-37DAD22805D3}"/>
    <dgm:cxn modelId="{BE08451C-77A4-4352-AB57-9CBECAD064FD}" type="presOf" srcId="{720FC269-249D-4F42-A46E-2483781D8420}" destId="{13DA1975-FEB9-41E6-96AA-2EC00DDAFA22}" srcOrd="0" destOrd="0" presId="urn:microsoft.com/office/officeart/2005/8/layout/process4"/>
    <dgm:cxn modelId="{28D0A235-8BD3-4D43-8A17-366164D0A9C3}" type="presOf" srcId="{FE9C46A9-7FDE-4C29-9255-DD942CE58013}" destId="{37F55DE6-8CCB-4236-8A17-BA9416007176}" srcOrd="0" destOrd="0" presId="urn:microsoft.com/office/officeart/2005/8/layout/process4"/>
    <dgm:cxn modelId="{1A493681-3196-404D-B379-F2FF434B2EB5}" srcId="{A04BA0AF-A0ED-474D-82C1-6C4E3F5C0B5E}" destId="{D07241DE-FB4B-4C94-894F-55D78E73E0F8}" srcOrd="3" destOrd="0" parTransId="{508ACF1D-15C6-44C1-8B1C-7971FCA77795}" sibTransId="{93A3221E-9C89-4EB7-9A37-A57FB6CA8A7F}"/>
    <dgm:cxn modelId="{5CDED390-0B74-4C12-94D8-B8058D309936}" srcId="{A04BA0AF-A0ED-474D-82C1-6C4E3F5C0B5E}" destId="{05B23D50-0B0E-4AEF-BA44-B3BEC80F6DE7}" srcOrd="2" destOrd="0" parTransId="{B54D1393-08F3-46F0-B7C5-168FEAEAD955}" sibTransId="{4204349F-D585-449D-A3DF-FF236A58F159}"/>
    <dgm:cxn modelId="{42841999-BDCF-41A2-A333-99830B66E5C7}" srcId="{A04BA0AF-A0ED-474D-82C1-6C4E3F5C0B5E}" destId="{720FC269-249D-4F42-A46E-2483781D8420}" srcOrd="1" destOrd="0" parTransId="{0C251909-9E42-4076-97A6-EE29F3C7D021}" sibTransId="{030F2CB9-CB28-49BA-A9ED-FD43856C7A0C}"/>
    <dgm:cxn modelId="{E52B4AAB-8866-42BC-8093-708C5AEA718B}" srcId="{A04BA0AF-A0ED-474D-82C1-6C4E3F5C0B5E}" destId="{FE9C46A9-7FDE-4C29-9255-DD942CE58013}" srcOrd="0" destOrd="0" parTransId="{EA43F88D-6D07-4728-B532-48EF7B91E06E}" sibTransId="{858947B8-A691-4EB8-A30B-6B227969BB98}"/>
    <dgm:cxn modelId="{712F63BB-042D-4483-B49B-2666CE55A10B}" type="presOf" srcId="{D07241DE-FB4B-4C94-894F-55D78E73E0F8}" destId="{203A5C88-869D-4A4F-A3A0-55D293BDC462}" srcOrd="0" destOrd="0" presId="urn:microsoft.com/office/officeart/2005/8/layout/process4"/>
    <dgm:cxn modelId="{1CFD58CA-8C9B-4F10-A745-8A04B960BAC8}" type="presOf" srcId="{AA199E56-B7F0-4EA0-BB73-52EEB90BABA4}" destId="{A356DA8C-AA45-4028-8B16-E3392A62FDA9}" srcOrd="0" destOrd="0" presId="urn:microsoft.com/office/officeart/2005/8/layout/process4"/>
    <dgm:cxn modelId="{75443BE0-1020-4C2A-903F-2ED44523FBB5}" type="presOf" srcId="{A04BA0AF-A0ED-474D-82C1-6C4E3F5C0B5E}" destId="{343F12D3-7259-4558-9C0E-F19C6544298D}" srcOrd="0" destOrd="0" presId="urn:microsoft.com/office/officeart/2005/8/layout/process4"/>
    <dgm:cxn modelId="{A487ABED-53AB-4AB6-A436-D03BBC173048}" type="presOf" srcId="{5D3EFAA0-7C68-4550-8A48-20D4D91DE731}" destId="{27C7B7A9-174C-4053-8115-1FB547DC7F4F}" srcOrd="0" destOrd="0" presId="urn:microsoft.com/office/officeart/2005/8/layout/process4"/>
    <dgm:cxn modelId="{E42062F8-16A9-47A1-B733-B39CC520A1CE}" srcId="{A04BA0AF-A0ED-474D-82C1-6C4E3F5C0B5E}" destId="{AA199E56-B7F0-4EA0-BB73-52EEB90BABA4}" srcOrd="5" destOrd="0" parTransId="{C72B50D7-66C9-4C57-8676-683877108EFF}" sibTransId="{2D321B70-9170-4414-845F-930B6B1B6C8F}"/>
    <dgm:cxn modelId="{7B031F62-72F6-4409-B5E7-F45F5177234B}" type="presParOf" srcId="{343F12D3-7259-4558-9C0E-F19C6544298D}" destId="{1078BA66-79F5-4C45-8FE1-27CA737FE5B4}" srcOrd="0" destOrd="0" presId="urn:microsoft.com/office/officeart/2005/8/layout/process4"/>
    <dgm:cxn modelId="{1D1387A5-FB6E-4DCD-9923-AE618FB25E8B}" type="presParOf" srcId="{1078BA66-79F5-4C45-8FE1-27CA737FE5B4}" destId="{A356DA8C-AA45-4028-8B16-E3392A62FDA9}" srcOrd="0" destOrd="0" presId="urn:microsoft.com/office/officeart/2005/8/layout/process4"/>
    <dgm:cxn modelId="{106CDA0F-9FD1-48C5-9994-6CEFE7686743}" type="presParOf" srcId="{343F12D3-7259-4558-9C0E-F19C6544298D}" destId="{9EFC8637-2113-4545-BEEF-D307BCF0EC68}" srcOrd="1" destOrd="0" presId="urn:microsoft.com/office/officeart/2005/8/layout/process4"/>
    <dgm:cxn modelId="{E6FB82D2-30DF-422A-951E-D567BD0AA78B}" type="presParOf" srcId="{343F12D3-7259-4558-9C0E-F19C6544298D}" destId="{3DB82FA8-0D77-48B5-BD50-C625DA8AFD69}" srcOrd="2" destOrd="0" presId="urn:microsoft.com/office/officeart/2005/8/layout/process4"/>
    <dgm:cxn modelId="{AE379A9D-0F86-4AC3-B1D3-85D54C43BE27}" type="presParOf" srcId="{3DB82FA8-0D77-48B5-BD50-C625DA8AFD69}" destId="{27C7B7A9-174C-4053-8115-1FB547DC7F4F}" srcOrd="0" destOrd="0" presId="urn:microsoft.com/office/officeart/2005/8/layout/process4"/>
    <dgm:cxn modelId="{6E27B170-E4E3-4DE1-B8C3-FDE51EED5E88}" type="presParOf" srcId="{343F12D3-7259-4558-9C0E-F19C6544298D}" destId="{36F10E07-84C9-4002-9E4B-825AC5C8F851}" srcOrd="3" destOrd="0" presId="urn:microsoft.com/office/officeart/2005/8/layout/process4"/>
    <dgm:cxn modelId="{B6ECF33E-737D-4F29-93CB-4CC6F355E621}" type="presParOf" srcId="{343F12D3-7259-4558-9C0E-F19C6544298D}" destId="{D0F0FE44-73F8-4905-84DE-FC4ED98EDA33}" srcOrd="4" destOrd="0" presId="urn:microsoft.com/office/officeart/2005/8/layout/process4"/>
    <dgm:cxn modelId="{0696577A-A9EA-44A1-89F9-4689BFE42B13}" type="presParOf" srcId="{D0F0FE44-73F8-4905-84DE-FC4ED98EDA33}" destId="{203A5C88-869D-4A4F-A3A0-55D293BDC462}" srcOrd="0" destOrd="0" presId="urn:microsoft.com/office/officeart/2005/8/layout/process4"/>
    <dgm:cxn modelId="{8BD220DD-0A6F-433F-AD0E-88F46BB4909B}" type="presParOf" srcId="{343F12D3-7259-4558-9C0E-F19C6544298D}" destId="{F597ABBB-D2EF-4374-845F-6DFDD14F837A}" srcOrd="5" destOrd="0" presId="urn:microsoft.com/office/officeart/2005/8/layout/process4"/>
    <dgm:cxn modelId="{CA253485-8A9E-4D23-9A1B-5AC0802BB751}" type="presParOf" srcId="{343F12D3-7259-4558-9C0E-F19C6544298D}" destId="{22731710-D8CD-48BF-9E93-447789C6137C}" srcOrd="6" destOrd="0" presId="urn:microsoft.com/office/officeart/2005/8/layout/process4"/>
    <dgm:cxn modelId="{FF313E7C-4B87-407C-9F21-D6D93CBDD10E}" type="presParOf" srcId="{22731710-D8CD-48BF-9E93-447789C6137C}" destId="{1FC7EC8F-ABC5-4100-8E83-33E903418A98}" srcOrd="0" destOrd="0" presId="urn:microsoft.com/office/officeart/2005/8/layout/process4"/>
    <dgm:cxn modelId="{3009A420-289B-4A9E-8781-533BC1CA61E9}" type="presParOf" srcId="{343F12D3-7259-4558-9C0E-F19C6544298D}" destId="{24BBE79D-BE46-4F0C-9323-6D99BF52B1D3}" srcOrd="7" destOrd="0" presId="urn:microsoft.com/office/officeart/2005/8/layout/process4"/>
    <dgm:cxn modelId="{9A36F5F9-B233-4D1C-AD4A-C85BA1A680B0}" type="presParOf" srcId="{343F12D3-7259-4558-9C0E-F19C6544298D}" destId="{8FF58F2B-E5B2-4393-8693-975406EE79D0}" srcOrd="8" destOrd="0" presId="urn:microsoft.com/office/officeart/2005/8/layout/process4"/>
    <dgm:cxn modelId="{2D2CA6F6-4196-4A40-91EC-01ACFE47BE9D}" type="presParOf" srcId="{8FF58F2B-E5B2-4393-8693-975406EE79D0}" destId="{13DA1975-FEB9-41E6-96AA-2EC00DDAFA22}" srcOrd="0" destOrd="0" presId="urn:microsoft.com/office/officeart/2005/8/layout/process4"/>
    <dgm:cxn modelId="{021391EB-1D66-4E9A-B27C-DF80B4FEA66E}" type="presParOf" srcId="{343F12D3-7259-4558-9C0E-F19C6544298D}" destId="{E881C6E7-BAC8-4E3E-A0EA-41C543D0CC13}" srcOrd="9" destOrd="0" presId="urn:microsoft.com/office/officeart/2005/8/layout/process4"/>
    <dgm:cxn modelId="{33D40AC4-9BDC-4B4E-88D2-5A98D020B1B4}" type="presParOf" srcId="{343F12D3-7259-4558-9C0E-F19C6544298D}" destId="{B2802357-9671-4270-8D57-B191529FC83C}" srcOrd="10" destOrd="0" presId="urn:microsoft.com/office/officeart/2005/8/layout/process4"/>
    <dgm:cxn modelId="{BB24B345-7162-42B1-970B-67907459013E}" type="presParOf" srcId="{B2802357-9671-4270-8D57-B191529FC83C}" destId="{37F55DE6-8CCB-4236-8A17-BA941600717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6DA8C-AA45-4028-8B16-E3392A62FDA9}">
      <dsp:nvSpPr>
        <dsp:cNvPr id="0" name=""/>
        <dsp:cNvSpPr/>
      </dsp:nvSpPr>
      <dsp:spPr>
        <a:xfrm>
          <a:off x="0" y="5210546"/>
          <a:ext cx="6308034" cy="683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Uz pomoć </a:t>
          </a:r>
          <a:r>
            <a:rPr lang="sr-Latn-RS" sz="1600" kern="1200" dirty="0" err="1"/>
            <a:t>Bajezijanske</a:t>
          </a:r>
          <a:r>
            <a:rPr lang="sr-Latn-RS" sz="1600" kern="1200" dirty="0"/>
            <a:t> statistike i kalkulatora napraviti bolju procenu </a:t>
          </a:r>
          <a:r>
            <a:rPr lang="sr-Latn-RS" sz="1600" kern="1200" dirty="0" err="1"/>
            <a:t>klirensa</a:t>
          </a:r>
          <a:r>
            <a:rPr lang="sr-Latn-RS" sz="1600" kern="1200" dirty="0"/>
            <a:t>, i izračunati novu dozu i </a:t>
          </a:r>
          <a:r>
            <a:rPr lang="sr-Latn-RS" sz="1600" kern="1200" dirty="0" err="1"/>
            <a:t>dozni</a:t>
          </a:r>
          <a:r>
            <a:rPr lang="sr-Latn-RS" sz="1600" kern="1200" dirty="0"/>
            <a:t> interval</a:t>
          </a:r>
        </a:p>
      </dsp:txBody>
      <dsp:txXfrm>
        <a:off x="0" y="5210546"/>
        <a:ext cx="6308034" cy="683881"/>
      </dsp:txXfrm>
    </dsp:sp>
    <dsp:sp modelId="{27C7B7A9-174C-4053-8115-1FB547DC7F4F}">
      <dsp:nvSpPr>
        <dsp:cNvPr id="0" name=""/>
        <dsp:cNvSpPr/>
      </dsp:nvSpPr>
      <dsp:spPr>
        <a:xfrm rot="10800000">
          <a:off x="0" y="4168994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Izmeriti koncentraciju antibiotika u plazmi ili serumu</a:t>
          </a:r>
        </a:p>
      </dsp:txBody>
      <dsp:txXfrm rot="10800000">
        <a:off x="0" y="4168994"/>
        <a:ext cx="6308034" cy="683434"/>
      </dsp:txXfrm>
    </dsp:sp>
    <dsp:sp modelId="{203A5C88-869D-4A4F-A3A0-55D293BDC462}">
      <dsp:nvSpPr>
        <dsp:cNvPr id="0" name=""/>
        <dsp:cNvSpPr/>
      </dsp:nvSpPr>
      <dsp:spPr>
        <a:xfrm rot="10800000">
          <a:off x="0" y="3127443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Primeniti antibiotik prema izračunatim dozama i </a:t>
          </a:r>
          <a:r>
            <a:rPr lang="sr-Latn-RS" sz="1600" kern="1200" dirty="0" err="1"/>
            <a:t>doznim</a:t>
          </a:r>
          <a:r>
            <a:rPr lang="sr-Latn-RS" sz="1600" kern="1200" dirty="0"/>
            <a:t> intervalima </a:t>
          </a:r>
        </a:p>
      </dsp:txBody>
      <dsp:txXfrm rot="10800000">
        <a:off x="0" y="3127443"/>
        <a:ext cx="6308034" cy="683434"/>
      </dsp:txXfrm>
    </dsp:sp>
    <dsp:sp modelId="{1FC7EC8F-ABC5-4100-8E83-33E903418A98}">
      <dsp:nvSpPr>
        <dsp:cNvPr id="0" name=""/>
        <dsp:cNvSpPr/>
      </dsp:nvSpPr>
      <dsp:spPr>
        <a:xfrm rot="10800000">
          <a:off x="0" y="2085892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Izračunati udarnu dozu i dozu održavanja pomoću kalkulatora </a:t>
          </a:r>
        </a:p>
      </dsp:txBody>
      <dsp:txXfrm rot="10800000">
        <a:off x="0" y="2085892"/>
        <a:ext cx="6308034" cy="683434"/>
      </dsp:txXfrm>
    </dsp:sp>
    <dsp:sp modelId="{13DA1975-FEB9-41E6-96AA-2EC00DDAFA22}">
      <dsp:nvSpPr>
        <dsp:cNvPr id="0" name=""/>
        <dsp:cNvSpPr/>
      </dsp:nvSpPr>
      <dsp:spPr>
        <a:xfrm rot="10800000">
          <a:off x="0" y="1044340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Odrediti karakteristike pacijenta neophodne za izračunavanje </a:t>
          </a:r>
          <a:r>
            <a:rPr lang="sr-Latn-RS" sz="1600" kern="1200" dirty="0" err="1"/>
            <a:t>doznog</a:t>
          </a:r>
          <a:r>
            <a:rPr lang="sr-Latn-RS" sz="1600" kern="1200" dirty="0"/>
            <a:t> režima: pol, starost, </a:t>
          </a:r>
          <a:r>
            <a:rPr lang="sr-Latn-RS" sz="1600" kern="1200" dirty="0" err="1"/>
            <a:t>klirens</a:t>
          </a:r>
          <a:r>
            <a:rPr lang="sr-Latn-RS" sz="1600" kern="1200" dirty="0"/>
            <a:t> </a:t>
          </a:r>
          <a:r>
            <a:rPr lang="sr-Latn-RS" sz="1600" kern="1200" dirty="0" err="1"/>
            <a:t>kreatinina</a:t>
          </a:r>
          <a:r>
            <a:rPr lang="sr-Latn-RS" sz="1600" kern="1200" dirty="0"/>
            <a:t>, nivo albumina i dr.</a:t>
          </a:r>
        </a:p>
      </dsp:txBody>
      <dsp:txXfrm rot="10800000">
        <a:off x="0" y="1044340"/>
        <a:ext cx="6308034" cy="683434"/>
      </dsp:txXfrm>
    </dsp:sp>
    <dsp:sp modelId="{37F55DE6-8CCB-4236-8A17-BA9416007176}">
      <dsp:nvSpPr>
        <dsp:cNvPr id="0" name=""/>
        <dsp:cNvSpPr/>
      </dsp:nvSpPr>
      <dsp:spPr>
        <a:xfrm rot="10800000">
          <a:off x="0" y="2789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Postaviti dijagnozu infekcije i izabrati antibiotik</a:t>
          </a:r>
        </a:p>
      </dsp:txBody>
      <dsp:txXfrm rot="10800000">
        <a:off x="0" y="2789"/>
        <a:ext cx="6308034" cy="683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999FAD-CC58-424E-B028-FF698E658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43074EC-A351-4AD3-860B-1FF80790F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D0509DF-C32E-4229-93B1-5A34ED617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1C621171-A2DD-4F18-AE08-642E424C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5D7FCF-BD03-42C2-8100-4364E88DC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39195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9444CA-9E4F-43BF-AF75-64D78AE85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1046346-8111-4A91-8095-41629707C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E58624F-5560-4059-AD50-7052B3074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33E86DA8-F9DF-4DFA-B022-10E434E9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5CCC57F9-C263-4228-B5A0-EE2552D3C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7259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25683148-3AB2-4DDB-8AEE-10E69018BE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5D43BBAD-68F3-4792-9684-36F28D1E8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8557A6-BB6B-4412-82F5-28E909C14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97E830-D885-4E9F-84BA-1C2C9FD0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F9568089-136D-424E-8A57-7E5F719A7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6367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8DF786-B0D1-4528-A506-2BF7D8706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F7F18AA-9D54-4D30-9013-FFB5BB62B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DCCE2FD-EABC-4211-96AF-AF6C00C8A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F9754F4D-1605-4BBC-AC0E-FF79CD08C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F742BE56-E26A-4BD0-9CE4-376BD56C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6419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774706-CEAC-4DF3-B75A-8B1C5B061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F8CAB9E7-32F9-4FD9-A185-BC12D5EB5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9E7915F8-321F-4C74-813A-6F1E763BF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9D95D996-CDF1-4134-BFF5-2F24AE260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857F1D6-C832-4FB7-9C90-3F6017E40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5274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67AECF-7CD7-4023-82CE-F720A9F75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4536BDB-35BF-43B4-8CA5-C7C298A26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3DC5F2A9-827B-451D-B318-44645C40A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6C1557D2-7A6F-436D-A2F7-FF7F34B5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9772BFC-EF8E-4BF0-B476-9BFCEBA27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5E966376-BA69-4FFC-8ED5-79E75B1D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2851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A9F70C-7509-414E-837D-8A7632AB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8F45A1B9-1C86-4EDF-AFE9-D54914E76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8DD5DFCB-E260-4EB2-A854-B04483FC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559A1F05-A2C7-4C50-9F16-5E5E0821F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32C26728-18C3-49D8-83D9-4DE46CAB5A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2EE057CC-2BD8-491C-8D29-DDB71A0D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B301C62D-93E7-4CDD-A3DD-5C8D9477C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AB31EC5B-D400-411E-AD67-28B1885E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923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6AFAF5-421C-4575-9D2F-0D7B7601E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9FCAC253-BE20-48FA-80A1-B59ADBDAC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07B28D59-68BE-4B78-8B28-CE6E97E38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9BE1F5E1-92B8-493E-A36B-ECD53421B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735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F031DBC7-7586-4D7D-9FBE-E7C5A5017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E0E7E177-1EB3-4B7C-8FAF-0810A5F73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7A54EFA1-0D40-496C-8B42-4DA8C100E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7051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DBAD4C-8014-412B-8E28-7BFFDBE42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5B84EB03-12F9-45B5-B9E6-791235EEA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104723F4-9F2E-45B7-ACA0-DCAA0D833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D366B99E-7385-4B3F-854B-AF6491BF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98DB237A-CC69-4F57-8B9A-7D60CFE24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94AE63A5-F224-4771-B3DE-7DDDA50A5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7494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96CD55-B5D1-409E-82CA-EA72DC6F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8F490B6B-1AE0-44A7-96D3-034A2CCA7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0153023C-E36D-460B-816A-149A434F3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6E2A003E-577B-49C6-AEFD-4A90C4EFA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C8B1BB7F-40B0-490F-A0F1-C2B967A6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749CA08F-043E-467F-AA32-4599116F5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2069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5404D556-A1E0-410C-A777-51AD8019E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E1EA588C-51B0-4CEE-BF1E-854399F9E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FAAADD2-8A39-415D-8346-1E7748364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05DBE-86BC-41BF-8146-5C62D8A8B3B7}" type="datetimeFigureOut">
              <a:rPr lang="sr-Latn-RS" smtClean="0"/>
              <a:t>18.06.2026.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5059E8C-F897-4A1F-8D6C-0C46AB3671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06BF0B38-99D6-4D1D-9FED-2DA38785C1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4AFDB-D996-4833-8207-DC26CC1071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3883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si.org/" TargetMode="External"/><Relationship Id="rId2" Type="http://schemas.openxmlformats.org/officeDocument/2006/relationships/hyperlink" Target="http://www.eucast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347FAD-FA31-44C2-9E58-2D63F72083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Optimalno doziranje antibiotika kod kritično obolelih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BCC36DD-AD7C-4CF4-9D4B-E525794A82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Slobodan Janković, prim.</a:t>
            </a:r>
          </a:p>
          <a:p>
            <a:r>
              <a:rPr lang="sr-Latn-RS" dirty="0"/>
              <a:t>Fakultet medicinskih nauka, Univerzitet u Kragujevcu</a:t>
            </a:r>
          </a:p>
        </p:txBody>
      </p:sp>
    </p:spTree>
    <p:extLst>
      <p:ext uri="{BB962C8B-B14F-4D97-AF65-F5344CB8AC3E}">
        <p14:creationId xmlns:p14="http://schemas.microsoft.com/office/powerpoint/2010/main" val="1292761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57F55D-C2B7-4F08-A2D7-16466965B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Funkcija jetre kod kritično obolelih i antibiotici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4469147-D29E-4DAE-AFFA-0336E3994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r-Latn-RS" sz="6000" dirty="0"/>
          </a:p>
          <a:p>
            <a:pPr marL="0" indent="0" algn="ctr">
              <a:buNone/>
            </a:pPr>
            <a:endParaRPr lang="sr-Latn-RS" sz="6000" dirty="0"/>
          </a:p>
          <a:p>
            <a:pPr marL="0" indent="0" algn="ctr">
              <a:buNone/>
            </a:pPr>
            <a:r>
              <a:rPr lang="sr-Latn-RS" sz="6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16789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C80194-B97B-48A7-8EA3-8D45727CC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Rezistencija bakterija i doziranje antibiotika kod kritično obolelih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57F28BEC-58B2-4BC7-8BFC-A77E85031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Studije su pokazale da su MIK-ovi kod kritično obolelih pacijenata viši nego kod pacijenata na običnim odeljenjima</a:t>
            </a:r>
          </a:p>
          <a:p>
            <a:r>
              <a:rPr lang="sr-Latn-RS" dirty="0"/>
              <a:t>Zato je potrebno dati veće doze nego kod pacijenata sa drugih odeljenja – pokušati da minimalne koncentracije budu 4 puta više od MIK-a</a:t>
            </a:r>
          </a:p>
          <a:p>
            <a:pPr lvl="4"/>
            <a:r>
              <a:rPr lang="sr-Latn-RS" dirty="0" err="1"/>
              <a:t>Boidin</a:t>
            </a:r>
            <a:r>
              <a:rPr lang="sr-Latn-RS" dirty="0"/>
              <a:t> C, </a:t>
            </a:r>
            <a:r>
              <a:rPr lang="sr-Latn-RS" dirty="0" err="1"/>
              <a:t>Bourguignon</a:t>
            </a:r>
            <a:r>
              <a:rPr lang="sr-Latn-RS" dirty="0"/>
              <a:t> L, </a:t>
            </a:r>
            <a:r>
              <a:rPr lang="sr-Latn-RS" dirty="0" err="1"/>
              <a:t>Cohen</a:t>
            </a:r>
            <a:r>
              <a:rPr lang="sr-Latn-RS" dirty="0"/>
              <a:t> S, </a:t>
            </a:r>
            <a:r>
              <a:rPr lang="sr-Latn-RS" dirty="0" err="1"/>
              <a:t>Roger</a:t>
            </a:r>
            <a:r>
              <a:rPr lang="sr-Latn-RS" dirty="0"/>
              <a:t> C, </a:t>
            </a:r>
            <a:r>
              <a:rPr lang="sr-Latn-RS" dirty="0" err="1"/>
              <a:t>Lefrant</a:t>
            </a:r>
            <a:r>
              <a:rPr lang="sr-Latn-RS" dirty="0"/>
              <a:t> JY, </a:t>
            </a:r>
            <a:r>
              <a:rPr lang="sr-Latn-RS" dirty="0" err="1"/>
              <a:t>Roberts</a:t>
            </a:r>
            <a:r>
              <a:rPr lang="sr-Latn-RS" dirty="0"/>
              <a:t> JA, </a:t>
            </a:r>
            <a:r>
              <a:rPr lang="sr-Latn-RS" dirty="0" err="1"/>
              <a:t>Allaouchiche</a:t>
            </a:r>
            <a:r>
              <a:rPr lang="sr-Latn-RS" dirty="0"/>
              <a:t> B, </a:t>
            </a:r>
            <a:r>
              <a:rPr lang="sr-Latn-RS" dirty="0" err="1"/>
              <a:t>Lepape</a:t>
            </a:r>
            <a:r>
              <a:rPr lang="sr-Latn-RS" dirty="0"/>
              <a:t> A, </a:t>
            </a:r>
            <a:r>
              <a:rPr lang="sr-Latn-RS" dirty="0" err="1"/>
              <a:t>Friggeri</a:t>
            </a:r>
            <a:r>
              <a:rPr lang="sr-Latn-RS" dirty="0"/>
              <a:t> A, </a:t>
            </a:r>
            <a:r>
              <a:rPr lang="sr-Latn-RS" dirty="0" err="1"/>
              <a:t>Goutelle</a:t>
            </a:r>
            <a:r>
              <a:rPr lang="sr-Latn-RS" dirty="0"/>
              <a:t> S. </a:t>
            </a:r>
            <a:r>
              <a:rPr lang="sr-Latn-RS" dirty="0" err="1"/>
              <a:t>Amikacin</a:t>
            </a:r>
            <a:r>
              <a:rPr lang="sr-Latn-RS" dirty="0"/>
              <a:t> </a:t>
            </a:r>
            <a:r>
              <a:rPr lang="sr-Latn-RS" dirty="0" err="1"/>
              <a:t>Initial</a:t>
            </a:r>
            <a:r>
              <a:rPr lang="sr-Latn-RS" dirty="0"/>
              <a:t> </a:t>
            </a:r>
            <a:r>
              <a:rPr lang="sr-Latn-RS" dirty="0" err="1"/>
              <a:t>Dose</a:t>
            </a:r>
            <a:r>
              <a:rPr lang="sr-Latn-RS" dirty="0"/>
              <a:t> in </a:t>
            </a:r>
            <a:r>
              <a:rPr lang="sr-Latn-RS" dirty="0" err="1"/>
              <a:t>Critically</a:t>
            </a:r>
            <a:r>
              <a:rPr lang="sr-Latn-RS" dirty="0"/>
              <a:t> </a:t>
            </a:r>
            <a:r>
              <a:rPr lang="sr-Latn-RS" dirty="0" err="1"/>
              <a:t>Ill</a:t>
            </a:r>
            <a:r>
              <a:rPr lang="sr-Latn-RS" dirty="0"/>
              <a:t> </a:t>
            </a:r>
            <a:r>
              <a:rPr lang="sr-Latn-RS" dirty="0" err="1"/>
              <a:t>Patients</a:t>
            </a:r>
            <a:r>
              <a:rPr lang="sr-Latn-RS" dirty="0"/>
              <a:t>: a </a:t>
            </a:r>
            <a:r>
              <a:rPr lang="sr-Latn-RS" dirty="0" err="1"/>
              <a:t>Nonparametric</a:t>
            </a:r>
            <a:r>
              <a:rPr lang="sr-Latn-RS" dirty="0"/>
              <a:t> </a:t>
            </a:r>
            <a:r>
              <a:rPr lang="sr-Latn-RS" dirty="0" err="1"/>
              <a:t>Approach</a:t>
            </a:r>
            <a:r>
              <a:rPr lang="sr-Latn-RS" dirty="0"/>
              <a:t> To </a:t>
            </a:r>
            <a:r>
              <a:rPr lang="sr-Latn-RS" dirty="0" err="1"/>
              <a:t>Optimize</a:t>
            </a:r>
            <a:r>
              <a:rPr lang="sr-Latn-RS" dirty="0"/>
              <a:t> A Priori </a:t>
            </a:r>
            <a:r>
              <a:rPr lang="sr-Latn-RS" dirty="0" err="1"/>
              <a:t>Pharmacokinetic</a:t>
            </a:r>
            <a:r>
              <a:rPr lang="sr-Latn-RS" dirty="0"/>
              <a:t>/</a:t>
            </a:r>
            <a:r>
              <a:rPr lang="sr-Latn-RS" dirty="0" err="1"/>
              <a:t>Pharmacodynamic</a:t>
            </a:r>
            <a:r>
              <a:rPr lang="sr-Latn-RS" dirty="0"/>
              <a:t> Target </a:t>
            </a:r>
            <a:r>
              <a:rPr lang="sr-Latn-RS" dirty="0" err="1"/>
              <a:t>Attainments</a:t>
            </a:r>
            <a:r>
              <a:rPr lang="sr-Latn-RS" dirty="0"/>
              <a:t> in </a:t>
            </a:r>
            <a:r>
              <a:rPr lang="sr-Latn-RS" dirty="0" err="1"/>
              <a:t>Individual</a:t>
            </a:r>
            <a:r>
              <a:rPr lang="sr-Latn-RS" dirty="0"/>
              <a:t> </a:t>
            </a:r>
            <a:r>
              <a:rPr lang="sr-Latn-RS" dirty="0" err="1"/>
              <a:t>Patients</a:t>
            </a:r>
            <a:r>
              <a:rPr lang="sr-Latn-RS" dirty="0"/>
              <a:t>. </a:t>
            </a:r>
            <a:r>
              <a:rPr lang="sr-Latn-RS" dirty="0" err="1"/>
              <a:t>Antimicrobial</a:t>
            </a:r>
            <a:r>
              <a:rPr lang="sr-Latn-RS" dirty="0"/>
              <a:t> </a:t>
            </a:r>
            <a:r>
              <a:rPr lang="sr-Latn-RS" dirty="0" err="1"/>
              <a:t>agents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chemotherapy</a:t>
            </a:r>
            <a:r>
              <a:rPr lang="sr-Latn-RS" dirty="0"/>
              <a:t>. 2019 Nov 1;63(11):e00993-19.</a:t>
            </a:r>
          </a:p>
          <a:p>
            <a:r>
              <a:rPr lang="sr-Latn-RS" dirty="0"/>
              <a:t>Granične vrednosti MIK-ova se mogu naći na sajtovima:</a:t>
            </a:r>
          </a:p>
          <a:p>
            <a:pPr lvl="1"/>
            <a:r>
              <a:rPr lang="en-US" dirty="0"/>
              <a:t>European Committee on Antimicrobial</a:t>
            </a:r>
            <a:r>
              <a:rPr lang="sr-Latn-RS" dirty="0"/>
              <a:t> </a:t>
            </a:r>
            <a:r>
              <a:rPr lang="en-US" dirty="0"/>
              <a:t>Susceptibility and Testing (EUCAST; available at </a:t>
            </a:r>
            <a:r>
              <a:rPr lang="en-US" dirty="0">
                <a:hlinkClick r:id="rId2"/>
              </a:rPr>
              <a:t>www.eucast.org</a:t>
            </a:r>
            <a:r>
              <a:rPr lang="sr-Latn-RS" dirty="0"/>
              <a:t> </a:t>
            </a:r>
            <a:r>
              <a:rPr lang="en-US" dirty="0"/>
              <a:t>) </a:t>
            </a:r>
            <a:endParaRPr lang="sr-Latn-RS" dirty="0"/>
          </a:p>
          <a:p>
            <a:pPr lvl="1"/>
            <a:r>
              <a:rPr lang="en-US" dirty="0"/>
              <a:t>Clinical and</a:t>
            </a:r>
            <a:r>
              <a:rPr lang="sr-Latn-RS" dirty="0"/>
              <a:t> </a:t>
            </a:r>
            <a:r>
              <a:rPr lang="en-US" dirty="0"/>
              <a:t>Laboratory Standards Institute (CLSI; available at </a:t>
            </a:r>
            <a:r>
              <a:rPr lang="en-US" dirty="0">
                <a:hlinkClick r:id="rId3"/>
              </a:rPr>
              <a:t>www.clsi.org</a:t>
            </a:r>
            <a:r>
              <a:rPr lang="sr-Latn-RS" dirty="0"/>
              <a:t> </a:t>
            </a:r>
            <a:r>
              <a:rPr lang="en-US" dirty="0"/>
              <a:t>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43186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3C743D-7A43-498E-9C61-CA9D52FAA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Dva načina za postizanje optimalnog doziranja antibiotika kod kritično obolelih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EA5E245-AB56-4864-8361-2F2B75E13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Promena tehnike primene antibiotika</a:t>
            </a:r>
          </a:p>
          <a:p>
            <a:r>
              <a:rPr lang="sr-Latn-RS" dirty="0"/>
              <a:t>Izračunavanje doze i </a:t>
            </a:r>
            <a:r>
              <a:rPr lang="sr-Latn-RS" dirty="0" err="1"/>
              <a:t>doznog</a:t>
            </a:r>
            <a:r>
              <a:rPr lang="sr-Latn-RS" dirty="0"/>
              <a:t> intervala pomoću kalkulatora ili </a:t>
            </a:r>
            <a:r>
              <a:rPr lang="sr-Latn-RS" dirty="0" err="1"/>
              <a:t>nomograma</a:t>
            </a:r>
            <a:r>
              <a:rPr lang="sr-Latn-RS" dirty="0"/>
              <a:t>, a zatim korekcija doze na osnovu merenja koncentracije leka u serumu</a:t>
            </a:r>
          </a:p>
          <a:p>
            <a:pPr lvl="5"/>
            <a:r>
              <a:rPr lang="en-US" dirty="0"/>
              <a:t>Roberts, Jason A., Claire Roger, and Jan J. De </a:t>
            </a:r>
            <a:r>
              <a:rPr lang="en-US" dirty="0" err="1"/>
              <a:t>Waele</a:t>
            </a:r>
            <a:r>
              <a:rPr lang="en-US" dirty="0"/>
              <a:t>. "Personalized antibiotic dosing for the critically ill." (2019)</a:t>
            </a:r>
            <a:r>
              <a:rPr lang="sr-Latn-RS" dirty="0"/>
              <a:t>; 45(5):</a:t>
            </a:r>
            <a:r>
              <a:rPr lang="en-US" dirty="0"/>
              <a:t> 715-718.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92456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474E73-D87A-4906-8ABA-4B612F6E3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93762"/>
          </a:xfrm>
        </p:spPr>
        <p:txBody>
          <a:bodyPr>
            <a:normAutofit/>
          </a:bodyPr>
          <a:lstStyle/>
          <a:p>
            <a:r>
              <a:rPr lang="sr-Latn-RS" b="1" dirty="0"/>
              <a:t>Promena tehnike primene</a:t>
            </a:r>
            <a:r>
              <a:rPr lang="sr-Latn-RS" dirty="0"/>
              <a:t>: </a:t>
            </a:r>
            <a:r>
              <a:rPr lang="sr-Latn-RS" dirty="0" err="1"/>
              <a:t>aminoglikozide</a:t>
            </a:r>
            <a:r>
              <a:rPr lang="sr-Latn-RS" dirty="0"/>
              <a:t> i </a:t>
            </a:r>
            <a:r>
              <a:rPr lang="sr-Latn-RS" dirty="0" err="1"/>
              <a:t>fluorohinolone</a:t>
            </a:r>
            <a:r>
              <a:rPr lang="sr-Latn-RS" dirty="0"/>
              <a:t> davati u što manje dnevnih doza, beta </a:t>
            </a:r>
            <a:r>
              <a:rPr lang="sr-Latn-RS" dirty="0" err="1"/>
              <a:t>laktame</a:t>
            </a:r>
            <a:r>
              <a:rPr lang="sr-Latn-RS" dirty="0"/>
              <a:t> u što dužim infuzijama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8C33B2FE-02D9-4016-8F6F-57950E294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90191"/>
            <a:ext cx="10515600" cy="3486772"/>
          </a:xfrm>
        </p:spPr>
        <p:txBody>
          <a:bodyPr/>
          <a:lstStyle/>
          <a:p>
            <a:r>
              <a:rPr lang="sr-Latn-RS" dirty="0"/>
              <a:t>Kod </a:t>
            </a:r>
            <a:r>
              <a:rPr lang="sr-Latn-RS" dirty="0" err="1"/>
              <a:t>aminoglikozida</a:t>
            </a:r>
            <a:r>
              <a:rPr lang="sr-Latn-RS" dirty="0"/>
              <a:t> i </a:t>
            </a:r>
            <a:r>
              <a:rPr lang="sr-Latn-RS" dirty="0" err="1"/>
              <a:t>fluorohinolona</a:t>
            </a:r>
            <a:r>
              <a:rPr lang="sr-Latn-RS" dirty="0"/>
              <a:t> efikasnost zavisi od maksimalne koncentracije koja se postigne, dakle dati u manjim dozama</a:t>
            </a:r>
          </a:p>
          <a:p>
            <a:r>
              <a:rPr lang="sr-Latn-RS" dirty="0"/>
              <a:t>Kod beta-</a:t>
            </a:r>
            <a:r>
              <a:rPr lang="sr-Latn-RS" dirty="0" err="1"/>
              <a:t>laktama</a:t>
            </a:r>
            <a:r>
              <a:rPr lang="sr-Latn-RS" dirty="0"/>
              <a:t> je najbolje da infuzija traje i do 50% </a:t>
            </a:r>
            <a:r>
              <a:rPr lang="sr-Latn-RS" dirty="0" err="1"/>
              <a:t>doznog</a:t>
            </a:r>
            <a:r>
              <a:rPr lang="sr-Latn-RS" dirty="0"/>
              <a:t> intervala, jer efikasnost zavisi od vremena u kome je koncentracija antibiotika iznad MIK-a</a:t>
            </a:r>
          </a:p>
          <a:p>
            <a:pPr lvl="5"/>
            <a:r>
              <a:rPr lang="sr-Latn-RS" dirty="0" err="1"/>
              <a:t>Aardema</a:t>
            </a:r>
            <a:r>
              <a:rPr lang="sr-Latn-RS" dirty="0"/>
              <a:t> H, </a:t>
            </a:r>
            <a:r>
              <a:rPr lang="sr-Latn-RS" dirty="0" err="1"/>
              <a:t>Bult</a:t>
            </a:r>
            <a:r>
              <a:rPr lang="sr-Latn-RS" dirty="0"/>
              <a:t> W, van </a:t>
            </a:r>
            <a:r>
              <a:rPr lang="sr-Latn-RS" dirty="0" err="1"/>
              <a:t>Hateren</a:t>
            </a:r>
            <a:r>
              <a:rPr lang="sr-Latn-RS" dirty="0"/>
              <a:t> K, </a:t>
            </a:r>
            <a:r>
              <a:rPr lang="sr-Latn-RS" dirty="0" err="1"/>
              <a:t>Dieperink</a:t>
            </a:r>
            <a:r>
              <a:rPr lang="sr-Latn-RS" dirty="0"/>
              <a:t> W, </a:t>
            </a:r>
            <a:r>
              <a:rPr lang="sr-Latn-RS" dirty="0" err="1"/>
              <a:t>Touw</a:t>
            </a:r>
            <a:r>
              <a:rPr lang="sr-Latn-RS" dirty="0"/>
              <a:t> DJ, </a:t>
            </a:r>
            <a:r>
              <a:rPr lang="sr-Latn-RS" dirty="0" err="1"/>
              <a:t>Alffenaar</a:t>
            </a:r>
            <a:r>
              <a:rPr lang="sr-Latn-RS" dirty="0"/>
              <a:t> JW, </a:t>
            </a:r>
            <a:r>
              <a:rPr lang="sr-Latn-RS" dirty="0" err="1"/>
              <a:t>Zijlstra</a:t>
            </a:r>
            <a:r>
              <a:rPr lang="sr-Latn-RS" dirty="0"/>
              <a:t> JG. </a:t>
            </a:r>
            <a:r>
              <a:rPr lang="sr-Latn-RS" dirty="0" err="1"/>
              <a:t>Continuous</a:t>
            </a:r>
            <a:r>
              <a:rPr lang="sr-Latn-RS" dirty="0"/>
              <a:t> </a:t>
            </a:r>
            <a:r>
              <a:rPr lang="sr-Latn-RS" dirty="0" err="1"/>
              <a:t>versus</a:t>
            </a:r>
            <a:r>
              <a:rPr lang="sr-Latn-RS" dirty="0"/>
              <a:t> </a:t>
            </a:r>
            <a:r>
              <a:rPr lang="sr-Latn-RS" dirty="0" err="1"/>
              <a:t>intermittent</a:t>
            </a:r>
            <a:r>
              <a:rPr lang="sr-Latn-RS" dirty="0"/>
              <a:t> </a:t>
            </a:r>
            <a:r>
              <a:rPr lang="sr-Latn-RS" dirty="0" err="1"/>
              <a:t>infusion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cefotaxime</a:t>
            </a:r>
            <a:r>
              <a:rPr lang="sr-Latn-RS" dirty="0"/>
              <a:t> in </a:t>
            </a:r>
            <a:r>
              <a:rPr lang="sr-Latn-RS" dirty="0" err="1"/>
              <a:t>critically</a:t>
            </a:r>
            <a:r>
              <a:rPr lang="sr-Latn-RS" dirty="0"/>
              <a:t> </a:t>
            </a:r>
            <a:r>
              <a:rPr lang="sr-Latn-RS" dirty="0" err="1"/>
              <a:t>ill</a:t>
            </a:r>
            <a:r>
              <a:rPr lang="sr-Latn-RS" dirty="0"/>
              <a:t> </a:t>
            </a:r>
            <a:r>
              <a:rPr lang="sr-Latn-RS" dirty="0" err="1"/>
              <a:t>patients</a:t>
            </a:r>
            <a:r>
              <a:rPr lang="sr-Latn-RS" dirty="0"/>
              <a:t>: a </a:t>
            </a:r>
            <a:r>
              <a:rPr lang="sr-Latn-RS" dirty="0" err="1"/>
              <a:t>randomized</a:t>
            </a:r>
            <a:r>
              <a:rPr lang="sr-Latn-RS" dirty="0"/>
              <a:t> </a:t>
            </a:r>
            <a:r>
              <a:rPr lang="sr-Latn-RS" dirty="0" err="1"/>
              <a:t>controlled</a:t>
            </a:r>
            <a:r>
              <a:rPr lang="sr-Latn-RS" dirty="0"/>
              <a:t> </a:t>
            </a:r>
            <a:r>
              <a:rPr lang="sr-Latn-RS" dirty="0" err="1"/>
              <a:t>trial</a:t>
            </a:r>
            <a:r>
              <a:rPr lang="sr-Latn-RS" dirty="0"/>
              <a:t> </a:t>
            </a:r>
            <a:r>
              <a:rPr lang="sr-Latn-RS" dirty="0" err="1"/>
              <a:t>comparing</a:t>
            </a:r>
            <a:r>
              <a:rPr lang="sr-Latn-RS" dirty="0"/>
              <a:t> </a:t>
            </a:r>
            <a:r>
              <a:rPr lang="sr-Latn-RS" dirty="0" err="1"/>
              <a:t>plasma</a:t>
            </a:r>
            <a:r>
              <a:rPr lang="sr-Latn-RS" dirty="0"/>
              <a:t> </a:t>
            </a:r>
            <a:r>
              <a:rPr lang="sr-Latn-RS" dirty="0" err="1"/>
              <a:t>concentrations</a:t>
            </a:r>
            <a:r>
              <a:rPr lang="sr-Latn-RS" dirty="0"/>
              <a:t>. </a:t>
            </a:r>
            <a:r>
              <a:rPr lang="sr-Latn-RS" dirty="0" err="1"/>
              <a:t>Journal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Antimicrobial</a:t>
            </a:r>
            <a:r>
              <a:rPr lang="sr-Latn-RS" dirty="0"/>
              <a:t> </a:t>
            </a:r>
            <a:r>
              <a:rPr lang="sr-Latn-RS" dirty="0" err="1"/>
              <a:t>Chemotherapy</a:t>
            </a:r>
            <a:r>
              <a:rPr lang="sr-Latn-RS" dirty="0"/>
              <a:t>. 2019 Nov 7.</a:t>
            </a:r>
          </a:p>
        </p:txBody>
      </p:sp>
    </p:spTree>
    <p:extLst>
      <p:ext uri="{BB962C8B-B14F-4D97-AF65-F5344CB8AC3E}">
        <p14:creationId xmlns:p14="http://schemas.microsoft.com/office/powerpoint/2010/main" val="336040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43C430-B1AF-4AC4-9A80-513913AF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383" y="112643"/>
            <a:ext cx="5088835" cy="3451501"/>
          </a:xfrm>
        </p:spPr>
        <p:txBody>
          <a:bodyPr>
            <a:noAutofit/>
          </a:bodyPr>
          <a:lstStyle/>
          <a:p>
            <a:r>
              <a:rPr lang="sr-Latn-RS" sz="3600" dirty="0"/>
              <a:t>Izračunavanje doze i </a:t>
            </a:r>
            <a:r>
              <a:rPr lang="sr-Latn-RS" sz="3600" dirty="0" err="1"/>
              <a:t>doznog</a:t>
            </a:r>
            <a:r>
              <a:rPr lang="sr-Latn-RS" sz="3600" dirty="0"/>
              <a:t> intervala pomoću kalkulatora ili </a:t>
            </a:r>
            <a:r>
              <a:rPr lang="sr-Latn-RS" sz="3600" dirty="0" err="1"/>
              <a:t>nomograma</a:t>
            </a:r>
            <a:r>
              <a:rPr lang="sr-Latn-RS" sz="3600" dirty="0"/>
              <a:t>, a zatim korekcija doze na osnovu merenja koncentracije leka u serumu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76CC4E53-1FFD-4B6D-BA66-B2C8D5FCA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8070" y="3816626"/>
            <a:ext cx="1785730" cy="2360336"/>
          </a:xfrm>
        </p:spPr>
        <p:txBody>
          <a:bodyPr>
            <a:normAutofit lnSpcReduction="10000"/>
          </a:bodyPr>
          <a:lstStyle/>
          <a:p>
            <a:r>
              <a:rPr lang="sr-Latn-RS" sz="1600" dirty="0" err="1"/>
              <a:t>Nomogrami</a:t>
            </a:r>
            <a:r>
              <a:rPr lang="sr-Latn-RS" sz="1600" dirty="0"/>
              <a:t> postoje za </a:t>
            </a:r>
            <a:r>
              <a:rPr lang="sr-Latn-RS" sz="1600" dirty="0" err="1"/>
              <a:t>aminoglikozide</a:t>
            </a:r>
            <a:r>
              <a:rPr lang="sr-Latn-RS" sz="1600" dirty="0"/>
              <a:t> i </a:t>
            </a:r>
            <a:r>
              <a:rPr lang="sr-Latn-RS" sz="1600" dirty="0" err="1"/>
              <a:t>vankomicin</a:t>
            </a:r>
            <a:endParaRPr lang="sr-Latn-RS" sz="1600" dirty="0"/>
          </a:p>
          <a:p>
            <a:r>
              <a:rPr lang="sr-Latn-RS" sz="1600" dirty="0"/>
              <a:t>Postoji veliki broj kalkulatora koji se nude na Internetu (primeri na sledećoj strani)</a:t>
            </a:r>
          </a:p>
          <a:p>
            <a:endParaRPr lang="sr-Latn-RS" dirty="0"/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88E70A96-9361-4891-8F5A-1293EEFCF6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9924095"/>
              </p:ext>
            </p:extLst>
          </p:nvPr>
        </p:nvGraphicFramePr>
        <p:xfrm>
          <a:off x="318052" y="583096"/>
          <a:ext cx="6308035" cy="5897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0079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8CDD91-886D-4F2E-8A9A-C187A11D8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Primer domaćeg kalkulatora sa </a:t>
            </a:r>
            <a:r>
              <a:rPr lang="sr-Latn-RS" dirty="0" err="1"/>
              <a:t>Bajezijanskim</a:t>
            </a:r>
            <a:r>
              <a:rPr lang="sr-Latn-RS" dirty="0"/>
              <a:t> prilagođavanjem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3361972-DA77-417A-AD6B-A32CCF75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Autor: Janković SM.</a:t>
            </a:r>
          </a:p>
        </p:txBody>
      </p:sp>
    </p:spTree>
    <p:extLst>
      <p:ext uri="{BB962C8B-B14F-4D97-AF65-F5344CB8AC3E}">
        <p14:creationId xmlns:p14="http://schemas.microsoft.com/office/powerpoint/2010/main" val="780262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94E7DB3-C468-459E-B8F9-213BA0F58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687863"/>
              </p:ext>
            </p:extLst>
          </p:nvPr>
        </p:nvGraphicFramePr>
        <p:xfrm>
          <a:off x="337929" y="612913"/>
          <a:ext cx="11516142" cy="5632174"/>
        </p:xfrm>
        <a:graphic>
          <a:graphicData uri="http://schemas.openxmlformats.org/drawingml/2006/table">
            <a:tbl>
              <a:tblPr firstRow="1" firstCol="1" bandRow="1"/>
              <a:tblGrid>
                <a:gridCol w="1919357">
                  <a:extLst>
                    <a:ext uri="{9D8B030D-6E8A-4147-A177-3AD203B41FA5}">
                      <a16:colId xmlns:a16="http://schemas.microsoft.com/office/drawing/2014/main" val="1734798695"/>
                    </a:ext>
                  </a:extLst>
                </a:gridCol>
                <a:gridCol w="1919357">
                  <a:extLst>
                    <a:ext uri="{9D8B030D-6E8A-4147-A177-3AD203B41FA5}">
                      <a16:colId xmlns:a16="http://schemas.microsoft.com/office/drawing/2014/main" val="4048897528"/>
                    </a:ext>
                  </a:extLst>
                </a:gridCol>
                <a:gridCol w="1919357">
                  <a:extLst>
                    <a:ext uri="{9D8B030D-6E8A-4147-A177-3AD203B41FA5}">
                      <a16:colId xmlns:a16="http://schemas.microsoft.com/office/drawing/2014/main" val="289986011"/>
                    </a:ext>
                  </a:extLst>
                </a:gridCol>
                <a:gridCol w="1919357">
                  <a:extLst>
                    <a:ext uri="{9D8B030D-6E8A-4147-A177-3AD203B41FA5}">
                      <a16:colId xmlns:a16="http://schemas.microsoft.com/office/drawing/2014/main" val="3684127092"/>
                    </a:ext>
                  </a:extLst>
                </a:gridCol>
                <a:gridCol w="1919357">
                  <a:extLst>
                    <a:ext uri="{9D8B030D-6E8A-4147-A177-3AD203B41FA5}">
                      <a16:colId xmlns:a16="http://schemas.microsoft.com/office/drawing/2014/main" val="290680116"/>
                    </a:ext>
                  </a:extLst>
                </a:gridCol>
                <a:gridCol w="1919357">
                  <a:extLst>
                    <a:ext uri="{9D8B030D-6E8A-4147-A177-3AD203B41FA5}">
                      <a16:colId xmlns:a16="http://schemas.microsoft.com/office/drawing/2014/main" val="4034206957"/>
                    </a:ext>
                  </a:extLst>
                </a:gridCol>
              </a:tblGrid>
              <a:tr h="937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Calculator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Mathematics behind, as declared at the website</a:t>
                      </a:r>
                      <a:endParaRPr lang="sr-Latn-R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Terms of use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Compatibility as declared at the website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publications about testing clinical utility, as declared at the website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currently available calculators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601538"/>
                  </a:ext>
                </a:extLst>
              </a:tr>
              <a:tr h="69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BestDose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Non-parametric, multiple-model Bayesian adaptive control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Old version free, new version not yet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Windows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&gt;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341776"/>
                  </a:ext>
                </a:extLst>
              </a:tr>
              <a:tr h="2230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DoseMe</a:t>
                      </a:r>
                      <a:r>
                        <a:rPr lang="en-US" sz="1000" b="1" baseline="30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®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Bayesian dosing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Subscription based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iOS, android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0028132"/>
                  </a:ext>
                </a:extLst>
              </a:tr>
              <a:tr h="461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GlobalRPH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Nothing declared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Nothing declared, web-based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Nothing declared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721873"/>
                  </a:ext>
                </a:extLst>
              </a:tr>
              <a:tr h="69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Antibiotic Kinetics</a:t>
                      </a:r>
                      <a:r>
                        <a:rPr lang="en-US" sz="1000" b="1" baseline="30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©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Bayesian – one compartment model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Shareware concept, full functionality requires subscription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Android, iPhone, Windows, Windows mobile, Palm OS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Nothing declared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1816118"/>
                  </a:ext>
                </a:extLst>
              </a:tr>
              <a:tr h="461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MwPharm ++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PKPD compartment models, Bayesian fitting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Subscription based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Windows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Nothing declared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300, as declared at the website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06746"/>
                  </a:ext>
                </a:extLst>
              </a:tr>
              <a:tr h="2230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PrecisePK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Bayesian analytics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Subscription based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Windows and Mac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Nothing declared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912936"/>
                  </a:ext>
                </a:extLst>
              </a:tr>
              <a:tr h="69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Individually Designed Optimum Dosing Strategies (ID-ODS)TM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Bayesian based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Windows, Android, Linux, web-based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296469"/>
                  </a:ext>
                </a:extLst>
              </a:tr>
              <a:tr h="2230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InsightRx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Bayesian forecasting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declared at the website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declared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Nothing declared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309858"/>
                  </a:ext>
                </a:extLst>
              </a:tr>
              <a:tr h="762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Warfarin dose revision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PKPD-based pharmacometric model in NONMEM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Java-based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PhD Thesis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746883"/>
                  </a:ext>
                </a:extLst>
              </a:tr>
              <a:tr h="243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NextDose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Bayesian forecasting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Free</a:t>
                      </a:r>
                      <a:endParaRPr lang="sr-Latn-R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Not-declared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sr-Latn-R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sr-Latn-R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32" marR="6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611267"/>
                  </a:ext>
                </a:extLst>
              </a:tr>
            </a:tbl>
          </a:graphicData>
        </a:graphic>
      </p:graphicFrame>
      <p:sp>
        <p:nvSpPr>
          <p:cNvPr id="5" name="Okvir za tekst 4">
            <a:extLst>
              <a:ext uri="{FF2B5EF4-FFF2-40B4-BE49-F238E27FC236}">
                <a16:creationId xmlns:a16="http://schemas.microsoft.com/office/drawing/2014/main" id="{98591378-2E0E-4A2E-8A58-37F7E11EEFA9}"/>
              </a:ext>
            </a:extLst>
          </p:cNvPr>
          <p:cNvSpPr txBox="1"/>
          <p:nvPr/>
        </p:nvSpPr>
        <p:spPr>
          <a:xfrm>
            <a:off x="2027582" y="192155"/>
            <a:ext cx="2820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RASPOLOŽIVI KALKULATORI</a:t>
            </a:r>
          </a:p>
        </p:txBody>
      </p:sp>
      <p:sp>
        <p:nvSpPr>
          <p:cNvPr id="6" name="Okvir za tekst 5">
            <a:extLst>
              <a:ext uri="{FF2B5EF4-FFF2-40B4-BE49-F238E27FC236}">
                <a16:creationId xmlns:a16="http://schemas.microsoft.com/office/drawing/2014/main" id="{04821CE6-7D92-4162-ACD6-3227857CC37B}"/>
              </a:ext>
            </a:extLst>
          </p:cNvPr>
          <p:cNvSpPr txBox="1"/>
          <p:nvPr/>
        </p:nvSpPr>
        <p:spPr>
          <a:xfrm>
            <a:off x="1292088" y="6334780"/>
            <a:ext cx="10561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/>
              <a:t>Janković SM. </a:t>
            </a:r>
            <a:r>
              <a:rPr lang="en-US" sz="1400" dirty="0"/>
              <a:t>A CRITIQUE OF PHARMACOKINETIC CALCULATORS FOR</a:t>
            </a:r>
            <a:r>
              <a:rPr lang="sr-Latn-RS" sz="1400" dirty="0"/>
              <a:t> </a:t>
            </a:r>
            <a:r>
              <a:rPr lang="en-US" sz="1400" dirty="0"/>
              <a:t>DRUG DOSING INDIVIDUALIZATION" European Journal of Drug Metabolism</a:t>
            </a:r>
            <a:r>
              <a:rPr lang="sr-Latn-RS" sz="1400" dirty="0"/>
              <a:t> </a:t>
            </a:r>
            <a:r>
              <a:rPr lang="en-US" sz="1400" dirty="0"/>
              <a:t>and Pharmacokinetics</a:t>
            </a:r>
            <a:r>
              <a:rPr lang="sr-Latn-RS" sz="1400" dirty="0"/>
              <a:t>, </a:t>
            </a:r>
            <a:r>
              <a:rPr lang="sr-Latn-RS" sz="1400" dirty="0" err="1"/>
              <a:t>accepted</a:t>
            </a:r>
            <a:r>
              <a:rPr lang="sr-Latn-RS" sz="1400" dirty="0"/>
              <a:t> </a:t>
            </a:r>
            <a:r>
              <a:rPr lang="sr-Latn-RS" sz="1400" dirty="0" err="1"/>
              <a:t>for</a:t>
            </a:r>
            <a:r>
              <a:rPr lang="sr-Latn-RS" sz="1400" dirty="0"/>
              <a:t> </a:t>
            </a:r>
            <a:r>
              <a:rPr lang="sr-Latn-RS" sz="1400" dirty="0" err="1"/>
              <a:t>publication</a:t>
            </a:r>
            <a:r>
              <a:rPr lang="sr-Latn-RS" sz="1400" dirty="0"/>
              <a:t> </a:t>
            </a:r>
            <a:r>
              <a:rPr lang="sr-Latn-RS" sz="1400" dirty="0" err="1"/>
              <a:t>September</a:t>
            </a:r>
            <a:r>
              <a:rPr lang="sr-Latn-RS" sz="1400" dirty="0"/>
              <a:t> 2019.</a:t>
            </a:r>
          </a:p>
        </p:txBody>
      </p:sp>
    </p:spTree>
    <p:extLst>
      <p:ext uri="{BB962C8B-B14F-4D97-AF65-F5344CB8AC3E}">
        <p14:creationId xmlns:p14="http://schemas.microsoft.com/office/powerpoint/2010/main" val="3890240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D8EBAF-4A6D-4026-94C8-CC4475A4E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 individualizaciju doziranja neophodno je znati ukupni </a:t>
            </a:r>
            <a:r>
              <a:rPr lang="sr-Latn-RS" dirty="0" err="1"/>
              <a:t>klirens</a:t>
            </a:r>
            <a:r>
              <a:rPr lang="sr-Latn-RS" dirty="0"/>
              <a:t> leka!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32D9A786-C6F1-49AF-9928-DAAE83B24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Od normalne funkcije bubrega do teške insuficijencije: ukupni </a:t>
            </a:r>
            <a:r>
              <a:rPr lang="sr-Latn-RS" dirty="0" err="1"/>
              <a:t>klirens</a:t>
            </a:r>
            <a:r>
              <a:rPr lang="sr-Latn-RS" dirty="0"/>
              <a:t> leka = </a:t>
            </a:r>
            <a:r>
              <a:rPr lang="sr-Latn-RS" dirty="0" err="1"/>
              <a:t>rezidualni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bubrega + </a:t>
            </a:r>
            <a:r>
              <a:rPr lang="sr-Latn-RS" dirty="0" err="1"/>
              <a:t>ekstrarenalni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</a:t>
            </a:r>
          </a:p>
          <a:p>
            <a:r>
              <a:rPr lang="sr-Latn-RS" dirty="0"/>
              <a:t>Kod otkazivanja bubrega i </a:t>
            </a:r>
            <a:r>
              <a:rPr lang="sr-Latn-RS" dirty="0" err="1"/>
              <a:t>hemodijalize</a:t>
            </a:r>
            <a:r>
              <a:rPr lang="sr-Latn-RS" dirty="0"/>
              <a:t>: ukupni </a:t>
            </a:r>
            <a:r>
              <a:rPr lang="sr-Latn-RS" dirty="0" err="1"/>
              <a:t>klirens</a:t>
            </a:r>
            <a:r>
              <a:rPr lang="sr-Latn-RS" dirty="0"/>
              <a:t> leka = </a:t>
            </a:r>
            <a:r>
              <a:rPr lang="sr-Latn-RS" dirty="0" err="1"/>
              <a:t>rezidualni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bubrega + </a:t>
            </a:r>
            <a:r>
              <a:rPr lang="sr-Latn-RS" dirty="0" err="1"/>
              <a:t>ekstrarenalni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+ </a:t>
            </a:r>
            <a:r>
              <a:rPr lang="sr-Latn-RS" b="1" dirty="0" err="1">
                <a:solidFill>
                  <a:srgbClr val="FF0000"/>
                </a:solidFill>
              </a:rPr>
              <a:t>dijalizni</a:t>
            </a:r>
            <a:r>
              <a:rPr lang="sr-Latn-RS" b="1" dirty="0">
                <a:solidFill>
                  <a:srgbClr val="FF0000"/>
                </a:solidFill>
              </a:rPr>
              <a:t> </a:t>
            </a:r>
            <a:r>
              <a:rPr lang="sr-Latn-RS" b="1" dirty="0" err="1">
                <a:solidFill>
                  <a:srgbClr val="FF0000"/>
                </a:solidFill>
              </a:rPr>
              <a:t>klirens</a:t>
            </a:r>
            <a:endParaRPr lang="sr-Latn-RS" b="1" dirty="0">
              <a:solidFill>
                <a:srgbClr val="FF0000"/>
              </a:solidFill>
            </a:endParaRPr>
          </a:p>
          <a:p>
            <a:pPr lvl="3"/>
            <a:r>
              <a:rPr lang="sr-Latn-RS" b="1" dirty="0">
                <a:solidFill>
                  <a:srgbClr val="0070C0"/>
                </a:solidFill>
              </a:rPr>
              <a:t>Napomena: UDARNA DOZA ANTIBIOTIKA SE NE PRILAGOĐAVA SMANJENOM KLIRENSU!!!</a:t>
            </a:r>
          </a:p>
          <a:p>
            <a:endParaRPr lang="sr-Latn-RS" b="1" dirty="0">
              <a:solidFill>
                <a:srgbClr val="FF0000"/>
              </a:solidFill>
            </a:endParaRPr>
          </a:p>
          <a:p>
            <a:endParaRPr lang="sr-Latn-RS" b="1" dirty="0">
              <a:solidFill>
                <a:srgbClr val="FF0000"/>
              </a:solidFill>
            </a:endParaRPr>
          </a:p>
          <a:p>
            <a:r>
              <a:rPr lang="sr-Latn-RS" b="1" dirty="0">
                <a:solidFill>
                  <a:srgbClr val="FF0000"/>
                </a:solidFill>
              </a:rPr>
              <a:t>Kako izračunati </a:t>
            </a:r>
            <a:r>
              <a:rPr lang="sr-Latn-RS" b="1" dirty="0" err="1">
                <a:solidFill>
                  <a:srgbClr val="FF0000"/>
                </a:solidFill>
              </a:rPr>
              <a:t>dijalizni</a:t>
            </a:r>
            <a:r>
              <a:rPr lang="sr-Latn-RS" b="1" dirty="0">
                <a:solidFill>
                  <a:srgbClr val="FF0000"/>
                </a:solidFill>
              </a:rPr>
              <a:t> </a:t>
            </a:r>
            <a:r>
              <a:rPr lang="sr-Latn-RS" b="1" dirty="0" err="1">
                <a:solidFill>
                  <a:srgbClr val="FF0000"/>
                </a:solidFill>
              </a:rPr>
              <a:t>klirens</a:t>
            </a:r>
            <a:r>
              <a:rPr lang="sr-Latn-RS" b="1" dirty="0">
                <a:solidFill>
                  <a:srgbClr val="FF0000"/>
                </a:solidFill>
              </a:rPr>
              <a:t> antibiotika?</a:t>
            </a:r>
            <a:endParaRPr lang="sr-Latn-RS" b="1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74B0366F-9C3A-45C4-9308-2492A5041CAC}"/>
              </a:ext>
            </a:extLst>
          </p:cNvPr>
          <p:cNvSpPr txBox="1"/>
          <p:nvPr/>
        </p:nvSpPr>
        <p:spPr>
          <a:xfrm>
            <a:off x="3511827" y="5942568"/>
            <a:ext cx="83157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400" dirty="0" err="1"/>
              <a:t>Pistolesi</a:t>
            </a:r>
            <a:r>
              <a:rPr lang="sr-Latn-RS" sz="1400" dirty="0"/>
              <a:t> V, </a:t>
            </a:r>
            <a:r>
              <a:rPr lang="sr-Latn-RS" sz="1400" dirty="0" err="1"/>
              <a:t>Morabito</a:t>
            </a:r>
            <a:r>
              <a:rPr lang="sr-Latn-RS" sz="1400" dirty="0"/>
              <a:t> S, Di Mario F, </a:t>
            </a:r>
            <a:r>
              <a:rPr lang="sr-Latn-RS" sz="1400" dirty="0" err="1"/>
              <a:t>Regolisti</a:t>
            </a:r>
            <a:r>
              <a:rPr lang="sr-Latn-RS" sz="1400" dirty="0"/>
              <a:t> G, </a:t>
            </a:r>
            <a:r>
              <a:rPr lang="sr-Latn-RS" sz="1400" dirty="0" err="1"/>
              <a:t>Cantarelli</a:t>
            </a:r>
            <a:r>
              <a:rPr lang="sr-Latn-RS" sz="1400" dirty="0"/>
              <a:t> C, </a:t>
            </a:r>
            <a:r>
              <a:rPr lang="sr-Latn-RS" sz="1400" dirty="0" err="1"/>
              <a:t>Fiaccadori</a:t>
            </a:r>
            <a:r>
              <a:rPr lang="sr-Latn-RS" sz="1400" dirty="0"/>
              <a:t> E. A </a:t>
            </a:r>
            <a:r>
              <a:rPr lang="sr-Latn-RS" sz="1400" dirty="0" err="1"/>
              <a:t>guide</a:t>
            </a:r>
            <a:r>
              <a:rPr lang="sr-Latn-RS" sz="1400" dirty="0"/>
              <a:t> to </a:t>
            </a:r>
            <a:r>
              <a:rPr lang="sr-Latn-RS" sz="1400" dirty="0" err="1"/>
              <a:t>understanding</a:t>
            </a:r>
            <a:r>
              <a:rPr lang="sr-Latn-RS" sz="1400" dirty="0"/>
              <a:t> </a:t>
            </a:r>
            <a:r>
              <a:rPr lang="sr-Latn-RS" sz="1400" dirty="0" err="1"/>
              <a:t>antimicrobial</a:t>
            </a:r>
            <a:r>
              <a:rPr lang="sr-Latn-RS" sz="1400" dirty="0"/>
              <a:t> </a:t>
            </a:r>
          </a:p>
          <a:p>
            <a:r>
              <a:rPr lang="sr-Latn-RS" sz="1400" dirty="0"/>
              <a:t>drug </a:t>
            </a:r>
            <a:r>
              <a:rPr lang="sr-Latn-RS" sz="1400" dirty="0" err="1"/>
              <a:t>dosing</a:t>
            </a:r>
            <a:r>
              <a:rPr lang="sr-Latn-RS" sz="1400" dirty="0"/>
              <a:t> in </a:t>
            </a:r>
            <a:r>
              <a:rPr lang="sr-Latn-RS" sz="1400" dirty="0" err="1"/>
              <a:t>critically</a:t>
            </a:r>
            <a:r>
              <a:rPr lang="sr-Latn-RS" sz="1400" dirty="0"/>
              <a:t> </a:t>
            </a:r>
            <a:r>
              <a:rPr lang="sr-Latn-RS" sz="1400" dirty="0" err="1"/>
              <a:t>ill</a:t>
            </a:r>
            <a:r>
              <a:rPr lang="sr-Latn-RS" sz="1400" dirty="0"/>
              <a:t> </a:t>
            </a:r>
            <a:r>
              <a:rPr lang="sr-Latn-RS" sz="1400" dirty="0" err="1"/>
              <a:t>patients</a:t>
            </a:r>
            <a:r>
              <a:rPr lang="sr-Latn-RS" sz="1400" dirty="0"/>
              <a:t> on </a:t>
            </a:r>
            <a:r>
              <a:rPr lang="sr-Latn-RS" sz="1400" dirty="0" err="1"/>
              <a:t>renal</a:t>
            </a:r>
            <a:r>
              <a:rPr lang="sr-Latn-RS" sz="1400" dirty="0"/>
              <a:t> </a:t>
            </a:r>
            <a:r>
              <a:rPr lang="sr-Latn-RS" sz="1400" dirty="0" err="1"/>
              <a:t>replacement</a:t>
            </a:r>
            <a:r>
              <a:rPr lang="sr-Latn-RS" sz="1400" dirty="0"/>
              <a:t> </a:t>
            </a:r>
            <a:r>
              <a:rPr lang="sr-Latn-RS" sz="1400" dirty="0" err="1"/>
              <a:t>therapy</a:t>
            </a:r>
            <a:r>
              <a:rPr lang="sr-Latn-RS" sz="1400" dirty="0"/>
              <a:t>. </a:t>
            </a:r>
          </a:p>
          <a:p>
            <a:r>
              <a:rPr lang="sr-Latn-RS" sz="1400" dirty="0" err="1"/>
              <a:t>Antimicrobial</a:t>
            </a:r>
            <a:r>
              <a:rPr lang="sr-Latn-RS" sz="1400" dirty="0"/>
              <a:t> </a:t>
            </a:r>
            <a:r>
              <a:rPr lang="sr-Latn-RS" sz="1400" dirty="0" err="1"/>
              <a:t>agents</a:t>
            </a:r>
            <a:r>
              <a:rPr lang="sr-Latn-RS" sz="1400" dirty="0"/>
              <a:t> </a:t>
            </a:r>
            <a:r>
              <a:rPr lang="sr-Latn-RS" sz="1400" dirty="0" err="1"/>
              <a:t>and</a:t>
            </a:r>
            <a:r>
              <a:rPr lang="sr-Latn-RS" sz="1400" dirty="0"/>
              <a:t> </a:t>
            </a:r>
            <a:r>
              <a:rPr lang="sr-Latn-RS" sz="1400" dirty="0" err="1"/>
              <a:t>chemotherapy</a:t>
            </a:r>
            <a:r>
              <a:rPr lang="sr-Latn-RS" sz="1400" dirty="0"/>
              <a:t>. 2019 </a:t>
            </a:r>
            <a:r>
              <a:rPr lang="sr-Latn-RS" sz="1400" dirty="0" err="1"/>
              <a:t>Aug</a:t>
            </a:r>
            <a:r>
              <a:rPr lang="sr-Latn-RS" sz="1400" dirty="0"/>
              <a:t> 1;63(8):e00583-19.</a:t>
            </a:r>
          </a:p>
        </p:txBody>
      </p:sp>
    </p:spTree>
    <p:extLst>
      <p:ext uri="{BB962C8B-B14F-4D97-AF65-F5344CB8AC3E}">
        <p14:creationId xmlns:p14="http://schemas.microsoft.com/office/powerpoint/2010/main" val="1485286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FCF955-01F1-4F3C-96E6-C72999C20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75710"/>
          </a:xfrm>
        </p:spPr>
        <p:txBody>
          <a:bodyPr>
            <a:normAutofit/>
          </a:bodyPr>
          <a:lstStyle/>
          <a:p>
            <a:r>
              <a:rPr lang="sr-Latn-RS" dirty="0"/>
              <a:t>Dva ključna koeficijenta za izračunavanje </a:t>
            </a:r>
            <a:r>
              <a:rPr lang="sr-Latn-RS" dirty="0" err="1"/>
              <a:t>dijaliznog</a:t>
            </a:r>
            <a:r>
              <a:rPr lang="sr-Latn-RS" dirty="0"/>
              <a:t> </a:t>
            </a:r>
            <a:r>
              <a:rPr lang="sr-Latn-RS" dirty="0" err="1"/>
              <a:t>klirensa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E0795BA-E4F7-4E46-ACD0-D5F153163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3311042"/>
          </a:xfrm>
        </p:spPr>
        <p:txBody>
          <a:bodyPr>
            <a:normAutofit/>
          </a:bodyPr>
          <a:lstStyle/>
          <a:p>
            <a:r>
              <a:rPr lang="en-US" b="1" dirty="0"/>
              <a:t>Sieving </a:t>
            </a:r>
            <a:r>
              <a:rPr lang="sr-Latn-RS" b="1" dirty="0"/>
              <a:t>koeficijent</a:t>
            </a:r>
            <a:r>
              <a:rPr lang="en-US" b="1" dirty="0"/>
              <a:t> (S</a:t>
            </a:r>
            <a:r>
              <a:rPr lang="sr-Latn-RS" b="1" dirty="0"/>
              <a:t>K</a:t>
            </a:r>
            <a:r>
              <a:rPr lang="en-US" b="1" dirty="0"/>
              <a:t>)</a:t>
            </a:r>
            <a:r>
              <a:rPr lang="en-US" dirty="0"/>
              <a:t>, </a:t>
            </a:r>
            <a:r>
              <a:rPr lang="sr-Latn-RS" dirty="0"/>
              <a:t>odnos koncentracije leka u </a:t>
            </a:r>
            <a:r>
              <a:rPr lang="sr-Latn-RS" dirty="0" err="1"/>
              <a:t>ultrafiltratu</a:t>
            </a:r>
            <a:r>
              <a:rPr lang="sr-Latn-RS" dirty="0"/>
              <a:t> i koncentracije leka u plazmi  - koristi se kod </a:t>
            </a:r>
            <a:r>
              <a:rPr lang="sr-Latn-RS" dirty="0" err="1"/>
              <a:t>hemofiltracije</a:t>
            </a:r>
            <a:r>
              <a:rPr lang="sr-Latn-RS" dirty="0"/>
              <a:t>, i približno je sličan slobodnoj frakciji leka u plazmi</a:t>
            </a:r>
          </a:p>
          <a:p>
            <a:r>
              <a:rPr lang="sr-Latn-RS" b="1" dirty="0" err="1"/>
              <a:t>Saturacioni</a:t>
            </a:r>
            <a:r>
              <a:rPr lang="sr-Latn-RS" b="1" dirty="0"/>
              <a:t> koeficijent (SA)</a:t>
            </a:r>
            <a:r>
              <a:rPr lang="sr-Latn-RS" dirty="0"/>
              <a:t>, odnos koncentracije leka u </a:t>
            </a:r>
            <a:r>
              <a:rPr lang="sr-Latn-RS" dirty="0" err="1"/>
              <a:t>dijalizatu</a:t>
            </a:r>
            <a:r>
              <a:rPr lang="sr-Latn-RS" dirty="0"/>
              <a:t> i koncentracije leka u plazmi – više zavisi od molekulske težine leka, i smanjuje se kako raste molekulska težina</a:t>
            </a:r>
          </a:p>
        </p:txBody>
      </p:sp>
    </p:spTree>
    <p:extLst>
      <p:ext uri="{BB962C8B-B14F-4D97-AF65-F5344CB8AC3E}">
        <p14:creationId xmlns:p14="http://schemas.microsoft.com/office/powerpoint/2010/main" val="817529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7F0E17-7230-49CD-BE07-3233BAC00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Značaj </a:t>
            </a:r>
            <a:r>
              <a:rPr lang="sr-Latn-RS" dirty="0" err="1"/>
              <a:t>dijalizne</a:t>
            </a:r>
            <a:r>
              <a:rPr lang="sr-Latn-RS" dirty="0"/>
              <a:t> membrane za </a:t>
            </a:r>
            <a:r>
              <a:rPr lang="sr-Latn-RS" dirty="0" err="1"/>
              <a:t>dijalizni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leka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ECC6E96-C815-4974-A75E-408DD8274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41505"/>
          </a:xfrm>
        </p:spPr>
        <p:txBody>
          <a:bodyPr>
            <a:normAutofit/>
          </a:bodyPr>
          <a:lstStyle/>
          <a:p>
            <a:r>
              <a:rPr lang="sr-Latn-RS" dirty="0"/>
              <a:t>Kod membrana sa</a:t>
            </a:r>
            <a:r>
              <a:rPr lang="en-US" dirty="0"/>
              <a:t> ‘</a:t>
            </a:r>
            <a:r>
              <a:rPr lang="sr-Latn-RS" dirty="0"/>
              <a:t>niskim fluksom</a:t>
            </a:r>
            <a:r>
              <a:rPr lang="en-US" dirty="0"/>
              <a:t>’ [</a:t>
            </a:r>
            <a:r>
              <a:rPr lang="sr-Latn-RS" dirty="0"/>
              <a:t>koeficijent </a:t>
            </a:r>
            <a:r>
              <a:rPr lang="sr-Latn-RS" dirty="0" err="1"/>
              <a:t>ultrafiltracije</a:t>
            </a:r>
            <a:r>
              <a:rPr lang="en-US" dirty="0"/>
              <a:t> (</a:t>
            </a:r>
            <a:r>
              <a:rPr lang="en-US" dirty="0" err="1"/>
              <a:t>C</a:t>
            </a:r>
            <a:r>
              <a:rPr lang="en-US" b="1" baseline="-25000" dirty="0" err="1"/>
              <a:t>Uf</a:t>
            </a:r>
            <a:r>
              <a:rPr lang="en-US" dirty="0"/>
              <a:t>) &lt;12/ml/mmHg h-1], </a:t>
            </a:r>
            <a:r>
              <a:rPr lang="sr-Latn-RS" dirty="0" err="1"/>
              <a:t>klirens</a:t>
            </a:r>
            <a:r>
              <a:rPr lang="sr-Latn-RS" dirty="0"/>
              <a:t> lekova čija molekulska težina je </a:t>
            </a:r>
            <a:r>
              <a:rPr lang="en-US" dirty="0"/>
              <a:t>&gt;1,000 D</a:t>
            </a:r>
            <a:r>
              <a:rPr lang="sr-Latn-RS" dirty="0"/>
              <a:t>, se može smatrati klinički nevažnim, toliko je mali</a:t>
            </a:r>
          </a:p>
          <a:p>
            <a:r>
              <a:rPr lang="sr-Latn-RS" dirty="0"/>
              <a:t>Kod membrana sa </a:t>
            </a:r>
            <a:r>
              <a:rPr lang="en-US" dirty="0"/>
              <a:t>‘</a:t>
            </a:r>
            <a:r>
              <a:rPr lang="sr-Latn-RS" dirty="0"/>
              <a:t>visokim fluksom</a:t>
            </a:r>
            <a:r>
              <a:rPr lang="en-US" dirty="0"/>
              <a:t>’ (</a:t>
            </a:r>
            <a:r>
              <a:rPr lang="en-US" dirty="0" err="1"/>
              <a:t>C</a:t>
            </a:r>
            <a:r>
              <a:rPr lang="en-US" b="1" baseline="-25000" dirty="0" err="1"/>
              <a:t>Uf</a:t>
            </a:r>
            <a:r>
              <a:rPr lang="en-US" dirty="0"/>
              <a:t> &gt;12 ml/mmHg h-1 )</a:t>
            </a:r>
            <a:r>
              <a:rPr lang="sr-Latn-RS" dirty="0"/>
              <a:t>, koje su jako porozne </a:t>
            </a:r>
            <a:r>
              <a:rPr lang="en-US" dirty="0"/>
              <a:t>(</a:t>
            </a:r>
            <a:r>
              <a:rPr lang="sr-Latn-RS" dirty="0"/>
              <a:t>propuštaju sve ispod</a:t>
            </a:r>
            <a:r>
              <a:rPr lang="en-US" dirty="0"/>
              <a:t> 20,000 D) </a:t>
            </a:r>
            <a:r>
              <a:rPr lang="sr-Latn-RS" dirty="0" err="1"/>
              <a:t>elimminacija</a:t>
            </a:r>
            <a:r>
              <a:rPr lang="sr-Latn-RS" dirty="0"/>
              <a:t> lekova sa </a:t>
            </a:r>
            <a:r>
              <a:rPr lang="en-US" dirty="0"/>
              <a:t>MW &gt;1,000 D</a:t>
            </a:r>
            <a:r>
              <a:rPr lang="sr-Latn-RS" dirty="0"/>
              <a:t> će biti velika, čak i kod obične </a:t>
            </a:r>
            <a:r>
              <a:rPr lang="sr-Latn-RS" dirty="0" err="1"/>
              <a:t>hemodijalize</a:t>
            </a:r>
            <a:r>
              <a:rPr lang="en-US" dirty="0"/>
              <a:t>. </a:t>
            </a:r>
            <a:r>
              <a:rPr lang="sr-Latn-RS" dirty="0"/>
              <a:t>Slično važi i za nove membrane koje se nazivaju „</a:t>
            </a:r>
            <a:r>
              <a:rPr lang="en-US" dirty="0"/>
              <a:t>high cut-off (HCO)</a:t>
            </a:r>
            <a:r>
              <a:rPr lang="sr-Latn-RS" dirty="0"/>
              <a:t>“ i „</a:t>
            </a:r>
            <a:r>
              <a:rPr lang="en-US" dirty="0"/>
              <a:t>high retention onset (HRO)</a:t>
            </a:r>
            <a:r>
              <a:rPr lang="sr-Latn-RS" dirty="0"/>
              <a:t>“</a:t>
            </a:r>
            <a:r>
              <a:rPr lang="en-US" dirty="0"/>
              <a:t> </a:t>
            </a:r>
            <a:endParaRPr lang="sr-Latn-R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D0757BFE-8975-4E0A-A5BE-2D1D034340C8}"/>
              </a:ext>
            </a:extLst>
          </p:cNvPr>
          <p:cNvSpPr txBox="1"/>
          <p:nvPr/>
        </p:nvSpPr>
        <p:spPr>
          <a:xfrm>
            <a:off x="3498573" y="5847841"/>
            <a:ext cx="83864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400" dirty="0" err="1"/>
              <a:t>Hoff</a:t>
            </a:r>
            <a:r>
              <a:rPr lang="sr-Latn-RS" sz="1400" dirty="0"/>
              <a:t> BM, </a:t>
            </a:r>
            <a:r>
              <a:rPr lang="sr-Latn-RS" sz="1400" dirty="0" err="1"/>
              <a:t>Maker</a:t>
            </a:r>
            <a:r>
              <a:rPr lang="sr-Latn-RS" sz="1400" dirty="0"/>
              <a:t> JH, </a:t>
            </a:r>
            <a:r>
              <a:rPr lang="sr-Latn-RS" sz="1400" dirty="0" err="1"/>
              <a:t>Dager</a:t>
            </a:r>
            <a:r>
              <a:rPr lang="sr-Latn-RS" sz="1400" dirty="0"/>
              <a:t> WE, </a:t>
            </a:r>
            <a:r>
              <a:rPr lang="sr-Latn-RS" sz="1400" dirty="0" err="1"/>
              <a:t>Heintz</a:t>
            </a:r>
            <a:r>
              <a:rPr lang="sr-Latn-RS" sz="1400" dirty="0"/>
              <a:t> BH. </a:t>
            </a:r>
            <a:r>
              <a:rPr lang="sr-Latn-RS" sz="1400" dirty="0" err="1"/>
              <a:t>Antibiotic</a:t>
            </a:r>
            <a:r>
              <a:rPr lang="sr-Latn-RS" sz="1400" dirty="0"/>
              <a:t> </a:t>
            </a:r>
            <a:r>
              <a:rPr lang="sr-Latn-RS" sz="1400" dirty="0" err="1"/>
              <a:t>Dosing</a:t>
            </a:r>
            <a:r>
              <a:rPr lang="sr-Latn-RS" sz="1400" dirty="0"/>
              <a:t> </a:t>
            </a:r>
            <a:r>
              <a:rPr lang="sr-Latn-RS" sz="1400" dirty="0" err="1"/>
              <a:t>for</a:t>
            </a:r>
            <a:r>
              <a:rPr lang="sr-Latn-RS" sz="1400" dirty="0"/>
              <a:t> </a:t>
            </a:r>
            <a:r>
              <a:rPr lang="sr-Latn-RS" sz="1400" dirty="0" err="1"/>
              <a:t>Critically</a:t>
            </a:r>
            <a:r>
              <a:rPr lang="sr-Latn-RS" sz="1400" dirty="0"/>
              <a:t> </a:t>
            </a:r>
            <a:r>
              <a:rPr lang="sr-Latn-RS" sz="1400" dirty="0" err="1"/>
              <a:t>Ill</a:t>
            </a:r>
            <a:r>
              <a:rPr lang="sr-Latn-RS" sz="1400" dirty="0"/>
              <a:t> </a:t>
            </a:r>
            <a:r>
              <a:rPr lang="sr-Latn-RS" sz="1400" dirty="0" err="1"/>
              <a:t>Adult</a:t>
            </a:r>
            <a:r>
              <a:rPr lang="sr-Latn-RS" sz="1400" dirty="0"/>
              <a:t> </a:t>
            </a:r>
            <a:r>
              <a:rPr lang="sr-Latn-RS" sz="1400" dirty="0" err="1"/>
              <a:t>Patients</a:t>
            </a:r>
            <a:r>
              <a:rPr lang="sr-Latn-RS" sz="1400" dirty="0"/>
              <a:t> </a:t>
            </a:r>
            <a:r>
              <a:rPr lang="sr-Latn-RS" sz="1400" dirty="0" err="1"/>
              <a:t>Receiving</a:t>
            </a:r>
            <a:r>
              <a:rPr lang="sr-Latn-RS" sz="1400" dirty="0"/>
              <a:t> </a:t>
            </a:r>
            <a:r>
              <a:rPr lang="sr-Latn-RS" sz="1400" dirty="0" err="1"/>
              <a:t>Intermittent</a:t>
            </a:r>
            <a:r>
              <a:rPr lang="sr-Latn-RS" sz="1400" dirty="0"/>
              <a:t> </a:t>
            </a:r>
          </a:p>
          <a:p>
            <a:r>
              <a:rPr lang="sr-Latn-RS" sz="1400" dirty="0" err="1"/>
              <a:t>Hemodialysis</a:t>
            </a:r>
            <a:r>
              <a:rPr lang="sr-Latn-RS" sz="1400" dirty="0"/>
              <a:t>, </a:t>
            </a:r>
            <a:r>
              <a:rPr lang="sr-Latn-RS" sz="1400" dirty="0" err="1"/>
              <a:t>Prolonged</a:t>
            </a:r>
            <a:r>
              <a:rPr lang="sr-Latn-RS" sz="1400" dirty="0"/>
              <a:t> </a:t>
            </a:r>
            <a:r>
              <a:rPr lang="sr-Latn-RS" sz="1400" dirty="0" err="1"/>
              <a:t>Intermittent</a:t>
            </a:r>
            <a:r>
              <a:rPr lang="sr-Latn-RS" sz="1400" dirty="0"/>
              <a:t> </a:t>
            </a:r>
            <a:r>
              <a:rPr lang="sr-Latn-RS" sz="1400" dirty="0" err="1"/>
              <a:t>Renal</a:t>
            </a:r>
            <a:r>
              <a:rPr lang="sr-Latn-RS" sz="1400" dirty="0"/>
              <a:t> </a:t>
            </a:r>
            <a:r>
              <a:rPr lang="sr-Latn-RS" sz="1400" dirty="0" err="1"/>
              <a:t>Replacement</a:t>
            </a:r>
            <a:r>
              <a:rPr lang="sr-Latn-RS" sz="1400" dirty="0"/>
              <a:t> </a:t>
            </a:r>
            <a:r>
              <a:rPr lang="sr-Latn-RS" sz="1400" dirty="0" err="1"/>
              <a:t>Therapy</a:t>
            </a:r>
            <a:r>
              <a:rPr lang="sr-Latn-RS" sz="1400" dirty="0"/>
              <a:t>, </a:t>
            </a:r>
            <a:r>
              <a:rPr lang="sr-Latn-RS" sz="1400" dirty="0" err="1"/>
              <a:t>and</a:t>
            </a:r>
            <a:r>
              <a:rPr lang="sr-Latn-RS" sz="1400" dirty="0"/>
              <a:t> </a:t>
            </a:r>
            <a:r>
              <a:rPr lang="sr-Latn-RS" sz="1400" dirty="0" err="1"/>
              <a:t>Continuous</a:t>
            </a:r>
            <a:r>
              <a:rPr lang="sr-Latn-RS" sz="1400" dirty="0"/>
              <a:t> </a:t>
            </a:r>
            <a:r>
              <a:rPr lang="sr-Latn-RS" sz="1400" dirty="0" err="1"/>
              <a:t>Renal</a:t>
            </a:r>
            <a:r>
              <a:rPr lang="sr-Latn-RS" sz="1400" dirty="0"/>
              <a:t> </a:t>
            </a:r>
            <a:r>
              <a:rPr lang="sr-Latn-RS" sz="1400" dirty="0" err="1"/>
              <a:t>Replacement</a:t>
            </a:r>
            <a:r>
              <a:rPr lang="sr-Latn-RS" sz="1400" dirty="0"/>
              <a:t> </a:t>
            </a:r>
            <a:r>
              <a:rPr lang="sr-Latn-RS" sz="1400" dirty="0" err="1"/>
              <a:t>Therapy</a:t>
            </a:r>
            <a:r>
              <a:rPr lang="sr-Latn-RS" sz="1400" dirty="0"/>
              <a:t>: </a:t>
            </a:r>
          </a:p>
          <a:p>
            <a:r>
              <a:rPr lang="sr-Latn-RS" sz="1400" dirty="0" err="1"/>
              <a:t>An</a:t>
            </a:r>
            <a:r>
              <a:rPr lang="sr-Latn-RS" sz="1400" dirty="0"/>
              <a:t> </a:t>
            </a:r>
            <a:r>
              <a:rPr lang="sr-Latn-RS" sz="1400" dirty="0" err="1"/>
              <a:t>Update</a:t>
            </a:r>
            <a:r>
              <a:rPr lang="sr-Latn-RS" sz="1400" dirty="0"/>
              <a:t>. </a:t>
            </a:r>
            <a:r>
              <a:rPr lang="sr-Latn-RS" sz="1400" dirty="0" err="1"/>
              <a:t>Annals</a:t>
            </a:r>
            <a:r>
              <a:rPr lang="sr-Latn-RS" sz="1400" dirty="0"/>
              <a:t> </a:t>
            </a:r>
            <a:r>
              <a:rPr lang="sr-Latn-RS" sz="1400" dirty="0" err="1"/>
              <a:t>of</a:t>
            </a:r>
            <a:r>
              <a:rPr lang="sr-Latn-RS" sz="1400" dirty="0"/>
              <a:t> </a:t>
            </a:r>
            <a:r>
              <a:rPr lang="sr-Latn-RS" sz="1400" dirty="0" err="1"/>
              <a:t>Pharmacotherapy</a:t>
            </a:r>
            <a:r>
              <a:rPr lang="sr-Latn-RS" sz="1400" dirty="0"/>
              <a:t>. 2019 Jul 25:1060028019865873.</a:t>
            </a:r>
          </a:p>
        </p:txBody>
      </p:sp>
    </p:spTree>
    <p:extLst>
      <p:ext uri="{BB962C8B-B14F-4D97-AF65-F5344CB8AC3E}">
        <p14:creationId xmlns:p14="http://schemas.microsoft.com/office/powerpoint/2010/main" val="1809347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4A9F2F-3BF5-498C-82E7-88CFAF221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Uvod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FFBBF77-6ECC-44E8-AFC7-3DA391805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Kritično</a:t>
            </a:r>
            <a:r>
              <a:rPr lang="en-US" dirty="0"/>
              <a:t> </a:t>
            </a:r>
            <a:r>
              <a:rPr lang="en-US" dirty="0" err="1"/>
              <a:t>oboleli</a:t>
            </a:r>
            <a:r>
              <a:rPr lang="en-US" dirty="0"/>
              <a:t> </a:t>
            </a:r>
            <a:r>
              <a:rPr lang="en-US" dirty="0" err="1"/>
              <a:t>pacijenti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akutno</a:t>
            </a:r>
            <a:r>
              <a:rPr lang="en-US" dirty="0"/>
              <a:t> </a:t>
            </a:r>
            <a:r>
              <a:rPr lang="en-US" dirty="0" err="1"/>
              <a:t>popuštanje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vitalnih</a:t>
            </a:r>
            <a:r>
              <a:rPr lang="en-US" dirty="0"/>
              <a:t> organa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intenzivan</a:t>
            </a:r>
            <a:r>
              <a:rPr lang="en-US" dirty="0"/>
              <a:t> monitoring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lečenje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popuštanja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vitalnih</a:t>
            </a:r>
            <a:r>
              <a:rPr lang="en-US" dirty="0"/>
              <a:t> organa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promena</a:t>
            </a:r>
            <a:r>
              <a:rPr lang="en-US" dirty="0"/>
              <a:t> u </a:t>
            </a:r>
            <a:r>
              <a:rPr lang="en-US" dirty="0" err="1"/>
              <a:t>farmakokinetici</a:t>
            </a:r>
            <a:r>
              <a:rPr lang="en-US" dirty="0"/>
              <a:t> </a:t>
            </a:r>
            <a:r>
              <a:rPr lang="en-US" dirty="0" err="1"/>
              <a:t>antibiotika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volumena</a:t>
            </a:r>
            <a:r>
              <a:rPr lang="en-US" dirty="0"/>
              <a:t> </a:t>
            </a:r>
            <a:r>
              <a:rPr lang="en-US" dirty="0" err="1"/>
              <a:t>distribucije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klirensa</a:t>
            </a:r>
            <a:r>
              <a:rPr lang="en-US" dirty="0"/>
              <a:t> </a:t>
            </a:r>
            <a:r>
              <a:rPr lang="en-US" dirty="0" err="1"/>
              <a:t>antibiotika</a:t>
            </a:r>
            <a:r>
              <a:rPr lang="en-U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93530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40111D-EFAF-4036-9566-32BD4EAC9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Formule za izračunavanje </a:t>
            </a:r>
            <a:r>
              <a:rPr lang="sr-Latn-RS" dirty="0" err="1"/>
              <a:t>dijaliznog</a:t>
            </a:r>
            <a:r>
              <a:rPr lang="sr-Latn-RS" dirty="0"/>
              <a:t> </a:t>
            </a:r>
            <a:r>
              <a:rPr lang="sr-Latn-RS" dirty="0" err="1"/>
              <a:t>klirensa</a:t>
            </a:r>
            <a:r>
              <a:rPr lang="sr-Latn-RS" dirty="0"/>
              <a:t> leka: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8CC9AA5-5EA9-4837-B499-086ADCD97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3714"/>
          </a:xfrm>
        </p:spPr>
        <p:txBody>
          <a:bodyPr>
            <a:normAutofit fontScale="92500" lnSpcReduction="10000"/>
          </a:bodyPr>
          <a:lstStyle/>
          <a:p>
            <a:r>
              <a:rPr lang="sr-Latn-RS" b="1" dirty="0">
                <a:latin typeface="Times New Roman" panose="02020603050405020304" pitchFamily="18" charset="0"/>
              </a:rPr>
              <a:t>HEMOFILTRACIJA</a:t>
            </a:r>
          </a:p>
          <a:p>
            <a:r>
              <a:rPr lang="da-DK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Cl</a:t>
            </a:r>
            <a:r>
              <a:rPr lang="sr-Latn-RS" sz="1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konvekcioni</a:t>
            </a:r>
            <a:r>
              <a:rPr lang="da-DK" sz="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da-DK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(ml/min) = S</a:t>
            </a:r>
            <a:r>
              <a:rPr lang="sr-Latn-R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K</a:t>
            </a:r>
            <a:r>
              <a:rPr lang="da-DK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x Q</a:t>
            </a:r>
            <a:r>
              <a:rPr lang="da-DK" sz="1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Uf </a:t>
            </a:r>
            <a:r>
              <a:rPr lang="da-DK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(ml/min)</a:t>
            </a:r>
            <a:endParaRPr lang="sr-Latn-RS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</a:rPr>
              <a:t>S</a:t>
            </a:r>
            <a:r>
              <a:rPr lang="sr-Latn-RS" dirty="0">
                <a:latin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sr-Latn-RS" dirty="0">
                <a:latin typeface="Times New Roman" panose="02020603050405020304" pitchFamily="18" charset="0"/>
              </a:rPr>
              <a:t>je približno jednak</a:t>
            </a:r>
            <a:r>
              <a:rPr lang="en-US" dirty="0">
                <a:latin typeface="Times New Roman" panose="02020603050405020304" pitchFamily="18" charset="0"/>
              </a:rPr>
              <a:t> F</a:t>
            </a:r>
            <a:r>
              <a:rPr lang="en-US" sz="1000" dirty="0">
                <a:latin typeface="Times New Roman" panose="02020603050405020304" pitchFamily="18" charset="0"/>
              </a:rPr>
              <a:t>F</a:t>
            </a:r>
            <a:endParaRPr lang="sr-Latn-RS" sz="1000" dirty="0">
              <a:latin typeface="Times New Roman" panose="02020603050405020304" pitchFamily="18" charset="0"/>
            </a:endParaRPr>
          </a:p>
          <a:p>
            <a:pPr lvl="1"/>
            <a:r>
              <a:rPr lang="da-DK" sz="2000" i="1" dirty="0">
                <a:latin typeface="Times New Roman" panose="02020603050405020304" pitchFamily="18" charset="0"/>
              </a:rPr>
              <a:t>Q</a:t>
            </a:r>
            <a:r>
              <a:rPr lang="da-DK" sz="2000" b="1" i="1" baseline="-25000" dirty="0">
                <a:latin typeface="Times New Roman" panose="02020603050405020304" pitchFamily="18" charset="0"/>
              </a:rPr>
              <a:t>Uf</a:t>
            </a:r>
            <a:r>
              <a:rPr lang="da-DK" sz="2000" i="1" dirty="0">
                <a:latin typeface="Times New Roman" panose="02020603050405020304" pitchFamily="18" charset="0"/>
              </a:rPr>
              <a:t> </a:t>
            </a:r>
            <a:r>
              <a:rPr lang="sr-Latn-RS" sz="2000" i="1" dirty="0">
                <a:latin typeface="Times New Roman" panose="02020603050405020304" pitchFamily="18" charset="0"/>
              </a:rPr>
              <a:t> je brzina </a:t>
            </a:r>
            <a:r>
              <a:rPr lang="sr-Latn-RS" sz="2000" i="1" dirty="0" err="1">
                <a:latin typeface="Times New Roman" panose="02020603050405020304" pitchFamily="18" charset="0"/>
              </a:rPr>
              <a:t>ultrafiltracije</a:t>
            </a:r>
            <a:endParaRPr lang="sr-Latn-RS" sz="2000" dirty="0">
              <a:latin typeface="Times New Roman" panose="02020603050405020304" pitchFamily="18" charset="0"/>
            </a:endParaRPr>
          </a:p>
          <a:p>
            <a:endParaRPr lang="sr-Latn-RS" sz="800" dirty="0">
              <a:latin typeface="Times New Roman" panose="02020603050405020304" pitchFamily="18" charset="0"/>
            </a:endParaRPr>
          </a:p>
          <a:p>
            <a:endParaRPr lang="sr-Latn-RS" sz="800" dirty="0">
              <a:latin typeface="Times New Roman" panose="02020603050405020304" pitchFamily="18" charset="0"/>
            </a:endParaRPr>
          </a:p>
          <a:p>
            <a:endParaRPr lang="sr-Latn-RS" sz="800" dirty="0">
              <a:latin typeface="Times New Roman" panose="02020603050405020304" pitchFamily="18" charset="0"/>
            </a:endParaRPr>
          </a:p>
          <a:p>
            <a:r>
              <a:rPr lang="sr-Latn-RS" sz="2600" b="1" dirty="0">
                <a:latin typeface="Times New Roman" panose="02020603050405020304" pitchFamily="18" charset="0"/>
              </a:rPr>
              <a:t>HEMODIJALIZA</a:t>
            </a:r>
          </a:p>
          <a:p>
            <a:r>
              <a:rPr lang="sr-Latn-RS" sz="2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Cl</a:t>
            </a:r>
            <a:r>
              <a:rPr lang="sr-Latn-RS" sz="1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difuzioni</a:t>
            </a:r>
            <a:r>
              <a:rPr lang="sr-Latn-RS" sz="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sr-Latn-R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ili  </a:t>
            </a:r>
            <a:r>
              <a:rPr lang="sr-Latn-RS" sz="2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Cl</a:t>
            </a:r>
            <a:r>
              <a:rPr lang="sr-Latn-RS" sz="1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difuzioni</a:t>
            </a:r>
            <a:r>
              <a:rPr lang="sr-Latn-RS" sz="1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/</a:t>
            </a:r>
            <a:r>
              <a:rPr lang="sr-Latn-RS" sz="1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konvekcioni</a:t>
            </a:r>
            <a:r>
              <a:rPr lang="sr-Latn-RS" sz="1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sr-Latn-R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(ml/min) = SA x Q</a:t>
            </a:r>
            <a:r>
              <a:rPr lang="sr-Latn-RS" sz="1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E</a:t>
            </a:r>
            <a:r>
              <a:rPr lang="sr-Latn-RS" sz="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sr-Latn-R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(ml/min)</a:t>
            </a:r>
          </a:p>
          <a:p>
            <a:pPr lvl="1"/>
            <a:r>
              <a:rPr lang="sr-Latn-RS" sz="1600" dirty="0">
                <a:latin typeface="Calibri" panose="020F0502020204030204" pitchFamily="34" charset="0"/>
              </a:rPr>
              <a:t>Pri čemu je 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</a:rPr>
              <a:t>Q</a:t>
            </a:r>
            <a:r>
              <a:rPr lang="en-US" sz="1000" i="1" dirty="0">
                <a:latin typeface="Times New Roman" panose="02020603050405020304" pitchFamily="18" charset="0"/>
              </a:rPr>
              <a:t>E</a:t>
            </a:r>
            <a:r>
              <a:rPr lang="en-US" sz="400" i="1" dirty="0">
                <a:latin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</a:rPr>
              <a:t>(ml/min) = </a:t>
            </a:r>
            <a:r>
              <a:rPr lang="sr-Latn-RS" sz="2000" i="1" dirty="0">
                <a:latin typeface="Times New Roman" panose="02020603050405020304" pitchFamily="18" charset="0"/>
              </a:rPr>
              <a:t>brzina oticanja </a:t>
            </a:r>
            <a:r>
              <a:rPr lang="sr-Latn-RS" sz="2000" i="1" dirty="0" err="1">
                <a:latin typeface="Times New Roman" panose="02020603050405020304" pitchFamily="18" charset="0"/>
              </a:rPr>
              <a:t>dijalizata</a:t>
            </a:r>
            <a:endParaRPr lang="sr-Latn-RS" sz="2000" i="1" dirty="0">
              <a:latin typeface="Times New Roman" panose="02020603050405020304" pitchFamily="18" charset="0"/>
            </a:endParaRPr>
          </a:p>
          <a:p>
            <a:endParaRPr lang="sr-Latn-RS" i="1" dirty="0">
              <a:latin typeface="Times New Roman" panose="02020603050405020304" pitchFamily="18" charset="0"/>
            </a:endParaRPr>
          </a:p>
          <a:p>
            <a:r>
              <a:rPr lang="sr-Latn-RS" sz="2600" i="1" dirty="0">
                <a:latin typeface="Times New Roman" panose="02020603050405020304" pitchFamily="18" charset="0"/>
              </a:rPr>
              <a:t>Samo kod kontinuirane veno-venske </a:t>
            </a:r>
            <a:r>
              <a:rPr lang="sr-Latn-RS" sz="2600" i="1" dirty="0" err="1">
                <a:latin typeface="Times New Roman" panose="02020603050405020304" pitchFamily="18" charset="0"/>
              </a:rPr>
              <a:t>hemodijalize</a:t>
            </a:r>
            <a:r>
              <a:rPr lang="sr-Latn-RS" sz="2600" i="1" dirty="0">
                <a:latin typeface="Times New Roman" panose="02020603050405020304" pitchFamily="18" charset="0"/>
              </a:rPr>
              <a:t> i </a:t>
            </a:r>
            <a:r>
              <a:rPr lang="sr-Latn-RS" sz="2600" i="1" dirty="0" err="1">
                <a:latin typeface="Times New Roman" panose="02020603050405020304" pitchFamily="18" charset="0"/>
              </a:rPr>
              <a:t>hemofiltracije</a:t>
            </a:r>
            <a:r>
              <a:rPr lang="sr-Latn-RS" sz="2600" i="1" dirty="0">
                <a:latin typeface="Times New Roman" panose="02020603050405020304" pitchFamily="18" charset="0"/>
              </a:rPr>
              <a:t> sa membranama sa velikim fluksom SA može da se uzme da je približno jednako slobodnoj frakciji leka u plazmi pod uslovom da je molekulska težina leka manja od 500D </a:t>
            </a:r>
            <a:endParaRPr lang="sr-Latn-RS" sz="2600" dirty="0">
              <a:latin typeface="Times New Roman" panose="02020603050405020304" pitchFamily="18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86821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D51736-D270-475A-A69B-FE9D3CD1B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Promene u volumenu distribucije antibiotika kod kritično obolelih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045A3C93-3E7C-4A53-A1F6-ED679766E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Volumen distribucije HIDROFILNIH antibiotika (beta-</a:t>
            </a:r>
            <a:r>
              <a:rPr lang="sr-Latn-RS" dirty="0" err="1"/>
              <a:t>laktami</a:t>
            </a:r>
            <a:r>
              <a:rPr lang="sr-Latn-RS" dirty="0"/>
              <a:t>, </a:t>
            </a:r>
            <a:r>
              <a:rPr lang="sr-Latn-RS" dirty="0" err="1"/>
              <a:t>glikopeptidi</a:t>
            </a:r>
            <a:r>
              <a:rPr lang="sr-Latn-RS" dirty="0"/>
              <a:t>, </a:t>
            </a:r>
            <a:r>
              <a:rPr lang="sr-Latn-RS" dirty="0" err="1"/>
              <a:t>aminoglikozidi</a:t>
            </a:r>
            <a:r>
              <a:rPr lang="sr-Latn-RS" dirty="0"/>
              <a:t>, </a:t>
            </a:r>
            <a:r>
              <a:rPr lang="sr-Latn-RS" dirty="0" err="1"/>
              <a:t>linezolid</a:t>
            </a:r>
            <a:r>
              <a:rPr lang="sr-Latn-RS" dirty="0"/>
              <a:t>) se povećava zbog </a:t>
            </a:r>
            <a:r>
              <a:rPr lang="sr-Latn-RS" dirty="0" err="1"/>
              <a:t>ekstravazacije</a:t>
            </a:r>
            <a:r>
              <a:rPr lang="sr-Latn-RS" dirty="0"/>
              <a:t> tečnosti iz kapilara, </a:t>
            </a:r>
            <a:r>
              <a:rPr lang="sr-Latn-RS" dirty="0" err="1"/>
              <a:t>edema</a:t>
            </a:r>
            <a:r>
              <a:rPr lang="sr-Latn-RS" dirty="0"/>
              <a:t> i intenzivne terapije </a:t>
            </a:r>
            <a:r>
              <a:rPr lang="sr-Latn-RS" dirty="0" err="1"/>
              <a:t>kristaloidnim</a:t>
            </a:r>
            <a:r>
              <a:rPr lang="sr-Latn-RS" dirty="0"/>
              <a:t> rastvorima. </a:t>
            </a:r>
          </a:p>
          <a:p>
            <a:r>
              <a:rPr lang="sr-Latn-RS" dirty="0"/>
              <a:t>Volumen distribucije može biti i skoro 2 puta veći</a:t>
            </a:r>
          </a:p>
          <a:p>
            <a:r>
              <a:rPr lang="sr-Latn-RS" dirty="0"/>
              <a:t>Volumen distribucije LIPOFILNIH antibiotika (npr. </a:t>
            </a:r>
            <a:r>
              <a:rPr lang="sr-Latn-RS" dirty="0" err="1"/>
              <a:t>fluorohinoloni</a:t>
            </a:r>
            <a:r>
              <a:rPr lang="sr-Latn-RS" dirty="0"/>
              <a:t> i </a:t>
            </a:r>
            <a:r>
              <a:rPr lang="sr-Latn-RS" dirty="0" err="1"/>
              <a:t>makrolidi</a:t>
            </a:r>
            <a:r>
              <a:rPr lang="sr-Latn-RS" dirty="0"/>
              <a:t>) se ne menja značajno kod kritično obolelih</a:t>
            </a:r>
          </a:p>
          <a:p>
            <a:pPr lvl="4"/>
            <a:r>
              <a:rPr lang="sr-Latn-RS" dirty="0" err="1"/>
              <a:t>Roberts</a:t>
            </a:r>
            <a:r>
              <a:rPr lang="sr-Latn-RS" dirty="0"/>
              <a:t> JA, </a:t>
            </a:r>
            <a:r>
              <a:rPr lang="sr-Latn-RS" dirty="0" err="1"/>
              <a:t>Aziz</a:t>
            </a:r>
            <a:r>
              <a:rPr lang="sr-Latn-RS" dirty="0"/>
              <a:t> MM, </a:t>
            </a:r>
            <a:r>
              <a:rPr lang="sr-Latn-RS" dirty="0" err="1"/>
              <a:t>Lipman</a:t>
            </a:r>
            <a:r>
              <a:rPr lang="sr-Latn-RS" dirty="0"/>
              <a:t> J, </a:t>
            </a:r>
            <a:r>
              <a:rPr lang="sr-Latn-RS" dirty="0" err="1"/>
              <a:t>Mouton</a:t>
            </a:r>
            <a:r>
              <a:rPr lang="sr-Latn-RS" dirty="0"/>
              <a:t> JW, </a:t>
            </a:r>
            <a:r>
              <a:rPr lang="sr-Latn-RS" dirty="0" err="1"/>
              <a:t>Vinks</a:t>
            </a:r>
            <a:r>
              <a:rPr lang="sr-Latn-RS" dirty="0"/>
              <a:t> AA, </a:t>
            </a:r>
            <a:r>
              <a:rPr lang="sr-Latn-RS" dirty="0" err="1"/>
              <a:t>Felton</a:t>
            </a:r>
            <a:r>
              <a:rPr lang="sr-Latn-RS" dirty="0"/>
              <a:t> TW, </a:t>
            </a:r>
            <a:r>
              <a:rPr lang="sr-Latn-RS" dirty="0" err="1"/>
              <a:t>Hope</a:t>
            </a:r>
            <a:r>
              <a:rPr lang="sr-Latn-RS" dirty="0"/>
              <a:t> WW, </a:t>
            </a:r>
            <a:r>
              <a:rPr lang="sr-Latn-RS" dirty="0" err="1"/>
              <a:t>Farkas</a:t>
            </a:r>
            <a:r>
              <a:rPr lang="sr-Latn-RS" dirty="0"/>
              <a:t> A. </a:t>
            </a:r>
            <a:r>
              <a:rPr lang="sr-Latn-RS" dirty="0" err="1"/>
              <a:t>Challenges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potential</a:t>
            </a:r>
            <a:r>
              <a:rPr lang="sr-Latn-RS" dirty="0"/>
              <a:t> </a:t>
            </a:r>
            <a:r>
              <a:rPr lang="sr-Latn-RS" dirty="0" err="1"/>
              <a:t>solutions</a:t>
            </a:r>
            <a:r>
              <a:rPr lang="sr-Latn-RS" dirty="0"/>
              <a:t>–</a:t>
            </a:r>
            <a:r>
              <a:rPr lang="sr-Latn-RS" dirty="0" err="1"/>
              <a:t>individualised</a:t>
            </a:r>
            <a:r>
              <a:rPr lang="sr-Latn-RS" dirty="0"/>
              <a:t> </a:t>
            </a:r>
            <a:r>
              <a:rPr lang="sr-Latn-RS" dirty="0" err="1"/>
              <a:t>antibiotic</a:t>
            </a:r>
            <a:r>
              <a:rPr lang="sr-Latn-RS" dirty="0"/>
              <a:t> </a:t>
            </a:r>
            <a:r>
              <a:rPr lang="sr-Latn-RS" dirty="0" err="1"/>
              <a:t>dosing</a:t>
            </a:r>
            <a:r>
              <a:rPr lang="sr-Latn-RS" dirty="0"/>
              <a:t> at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bedside</a:t>
            </a:r>
            <a:r>
              <a:rPr lang="sr-Latn-RS" dirty="0"/>
              <a:t> </a:t>
            </a:r>
            <a:r>
              <a:rPr lang="sr-Latn-RS" dirty="0" err="1"/>
              <a:t>for</a:t>
            </a:r>
            <a:r>
              <a:rPr lang="sr-Latn-RS" dirty="0"/>
              <a:t> </a:t>
            </a:r>
            <a:r>
              <a:rPr lang="sr-Latn-RS" dirty="0" err="1"/>
              <a:t>critically</a:t>
            </a:r>
            <a:r>
              <a:rPr lang="sr-Latn-RS" dirty="0"/>
              <a:t> </a:t>
            </a:r>
            <a:r>
              <a:rPr lang="sr-Latn-RS" dirty="0" err="1"/>
              <a:t>ill</a:t>
            </a:r>
            <a:r>
              <a:rPr lang="sr-Latn-RS" dirty="0"/>
              <a:t> </a:t>
            </a:r>
            <a:r>
              <a:rPr lang="sr-Latn-RS" dirty="0" err="1"/>
              <a:t>patients</a:t>
            </a:r>
            <a:r>
              <a:rPr lang="sr-Latn-RS" dirty="0"/>
              <a:t>: a </a:t>
            </a:r>
            <a:r>
              <a:rPr lang="sr-Latn-RS" dirty="0" err="1"/>
              <a:t>structured</a:t>
            </a:r>
            <a:r>
              <a:rPr lang="sr-Latn-RS" dirty="0"/>
              <a:t> </a:t>
            </a:r>
            <a:r>
              <a:rPr lang="sr-Latn-RS" dirty="0" err="1"/>
              <a:t>review</a:t>
            </a:r>
            <a:r>
              <a:rPr lang="sr-Latn-RS" dirty="0"/>
              <a:t>.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Lancet</a:t>
            </a:r>
            <a:r>
              <a:rPr lang="sr-Latn-RS" dirty="0"/>
              <a:t>. </a:t>
            </a:r>
            <a:r>
              <a:rPr lang="sr-Latn-RS" dirty="0" err="1"/>
              <a:t>Infectious</a:t>
            </a:r>
            <a:r>
              <a:rPr lang="sr-Latn-RS" dirty="0"/>
              <a:t> </a:t>
            </a:r>
            <a:r>
              <a:rPr lang="sr-Latn-RS" dirty="0" err="1"/>
              <a:t>Diseases</a:t>
            </a:r>
            <a:r>
              <a:rPr lang="sr-Latn-RS" dirty="0"/>
              <a:t>. 2014 Jun;14(6):498.</a:t>
            </a:r>
          </a:p>
        </p:txBody>
      </p:sp>
    </p:spTree>
    <p:extLst>
      <p:ext uri="{BB962C8B-B14F-4D97-AF65-F5344CB8AC3E}">
        <p14:creationId xmlns:p14="http://schemas.microsoft.com/office/powerpoint/2010/main" val="2104457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E07DEC-9F60-49CB-A3D6-41407FF1E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Promene u vezivanju za albumine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299CF62-53B7-4AA2-96BE-585E4AC47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Oko 50% kritično obolelih ima </a:t>
            </a:r>
            <a:r>
              <a:rPr lang="sr-Latn-RS" dirty="0" err="1"/>
              <a:t>hipoalbuminemiju</a:t>
            </a:r>
            <a:r>
              <a:rPr lang="sr-Latn-RS" dirty="0"/>
              <a:t>, &lt; 25 g/l</a:t>
            </a:r>
          </a:p>
          <a:p>
            <a:r>
              <a:rPr lang="sr-Latn-RS" dirty="0"/>
              <a:t>Kod antibiotika koji se u visokom procentu vezuju za proteine plazme (</a:t>
            </a:r>
            <a:r>
              <a:rPr lang="sr-Latn-RS" dirty="0" err="1"/>
              <a:t>ceftriakson</a:t>
            </a:r>
            <a:r>
              <a:rPr lang="sr-Latn-RS" dirty="0"/>
              <a:t>, </a:t>
            </a:r>
            <a:r>
              <a:rPr lang="sr-Latn-RS" dirty="0" err="1"/>
              <a:t>ertapenem</a:t>
            </a:r>
            <a:r>
              <a:rPr lang="sr-Latn-RS" dirty="0"/>
              <a:t>, </a:t>
            </a:r>
            <a:r>
              <a:rPr lang="sr-Latn-RS" dirty="0" err="1"/>
              <a:t>daptomicin</a:t>
            </a:r>
            <a:r>
              <a:rPr lang="sr-Latn-RS" dirty="0"/>
              <a:t>) biće povećana slobodna frakcija u plazmi</a:t>
            </a:r>
          </a:p>
          <a:p>
            <a:r>
              <a:rPr lang="sr-Latn-RS" dirty="0"/>
              <a:t>Uskoro po primenjenoj dozi koncentracija slobodnog leka će biti viša nego kod normalne </a:t>
            </a:r>
            <a:r>
              <a:rPr lang="sr-Latn-RS" dirty="0" err="1"/>
              <a:t>konc</a:t>
            </a:r>
            <a:r>
              <a:rPr lang="sr-Latn-RS" dirty="0"/>
              <a:t>. albumina, ali nešto kasnije u </a:t>
            </a:r>
            <a:r>
              <a:rPr lang="sr-Latn-RS" dirty="0" err="1"/>
              <a:t>doznom</a:t>
            </a:r>
            <a:r>
              <a:rPr lang="sr-Latn-RS" dirty="0"/>
              <a:t> intervalu koncentracija slobodnog leka će biti niža nego kod normalne </a:t>
            </a:r>
            <a:r>
              <a:rPr lang="sr-Latn-RS" dirty="0" err="1"/>
              <a:t>konc</a:t>
            </a:r>
            <a:r>
              <a:rPr lang="sr-Latn-RS" dirty="0"/>
              <a:t>. albumina, jer će se slobodni lek distribuirati i eliminisati. Ovakve promene su povoljne kod antibiotika kojima je ubijanje bakterija zavisno od koncentracije, ali nepovoljne kod antibiotika kojima je ubijanje bakterija zavisno od dužine izloženosti bakterija koncentracijama iznad MIK-a</a:t>
            </a:r>
          </a:p>
        </p:txBody>
      </p:sp>
    </p:spTree>
    <p:extLst>
      <p:ext uri="{BB962C8B-B14F-4D97-AF65-F5344CB8AC3E}">
        <p14:creationId xmlns:p14="http://schemas.microsoft.com/office/powerpoint/2010/main" val="1333581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BD897F-52C6-4696-B4A8-81BFBF59A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Penetracija u tkiva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99DAF70-14CC-449D-ACBA-79E850DF5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Kada postoji šok, i posebno kada se primenjuju </a:t>
            </a:r>
            <a:r>
              <a:rPr lang="sr-Latn-RS" dirty="0" err="1"/>
              <a:t>vazopresori</a:t>
            </a:r>
            <a:r>
              <a:rPr lang="sr-Latn-RS" dirty="0"/>
              <a:t>, penetracija antibiotika u tkiva je otežana, pa su koncentracije niže od očekivanih</a:t>
            </a:r>
          </a:p>
          <a:p>
            <a:r>
              <a:rPr lang="sr-Latn-RS" dirty="0"/>
              <a:t>To je pokazano za </a:t>
            </a:r>
            <a:r>
              <a:rPr lang="sr-Latn-RS" dirty="0" err="1"/>
              <a:t>piperacilin</a:t>
            </a:r>
            <a:r>
              <a:rPr lang="sr-Latn-RS" dirty="0"/>
              <a:t>, </a:t>
            </a:r>
            <a:r>
              <a:rPr lang="sr-Latn-RS" dirty="0" err="1"/>
              <a:t>fosfomicin</a:t>
            </a:r>
            <a:r>
              <a:rPr lang="sr-Latn-RS" dirty="0"/>
              <a:t> i </a:t>
            </a:r>
            <a:r>
              <a:rPr lang="sr-Latn-RS" dirty="0" err="1"/>
              <a:t>levofloksacin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43066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6F0F71-E573-48E4-8A29-AA4F09E5B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Pojačani </a:t>
            </a:r>
            <a:r>
              <a:rPr lang="sr-Latn-RS" dirty="0" err="1"/>
              <a:t>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DC881A5-97B7-4FB1-BA15-BAC61F253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err="1"/>
              <a:t>Klirens</a:t>
            </a:r>
            <a:r>
              <a:rPr lang="sr-Latn-RS" dirty="0"/>
              <a:t> </a:t>
            </a:r>
            <a:r>
              <a:rPr lang="sr-Latn-RS" b="1" dirty="0" err="1"/>
              <a:t>hidrosolubilnih</a:t>
            </a:r>
            <a:r>
              <a:rPr lang="sr-Latn-RS" dirty="0"/>
              <a:t> antibiotika može biti ekstremno povećan kod kritično obolelih ako funkcija bubrega još nije popustila, usled povećanog minutnog volumena srca, niske sistemske vaskularne rezistencije u okviru sepse, i veće </a:t>
            </a:r>
            <a:r>
              <a:rPr lang="sr-Latn-RS" dirty="0" err="1"/>
              <a:t>perfuzije</a:t>
            </a:r>
            <a:r>
              <a:rPr lang="sr-Latn-RS" dirty="0"/>
              <a:t> bubrega. </a:t>
            </a:r>
          </a:p>
          <a:p>
            <a:r>
              <a:rPr lang="sr-Latn-RS" dirty="0"/>
              <a:t>Pojačani </a:t>
            </a:r>
            <a:r>
              <a:rPr lang="sr-Latn-RS" dirty="0" err="1"/>
              <a:t>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 se definiše kao </a:t>
            </a:r>
            <a:r>
              <a:rPr lang="sr-Latn-RS" dirty="0" err="1"/>
              <a:t>klirens</a:t>
            </a:r>
            <a:r>
              <a:rPr lang="sr-Latn-RS" dirty="0"/>
              <a:t> </a:t>
            </a:r>
            <a:r>
              <a:rPr lang="sr-Latn-RS" dirty="0" err="1"/>
              <a:t>kreatinina</a:t>
            </a:r>
            <a:r>
              <a:rPr lang="sr-Latn-RS" dirty="0"/>
              <a:t> veći od 130 ml/min - (</a:t>
            </a:r>
            <a:r>
              <a:rPr lang="sr-Latn-RS" dirty="0" err="1"/>
              <a:t>CrCL</a:t>
            </a:r>
            <a:r>
              <a:rPr lang="sr-Latn-RS" dirty="0"/>
              <a:t>) ≥130 </a:t>
            </a:r>
            <a:r>
              <a:rPr lang="sr-Latn-RS" dirty="0" err="1"/>
              <a:t>mL</a:t>
            </a:r>
            <a:r>
              <a:rPr lang="sr-Latn-RS" dirty="0"/>
              <a:t>/min</a:t>
            </a:r>
          </a:p>
          <a:p>
            <a:r>
              <a:rPr lang="sr-Latn-RS" dirty="0"/>
              <a:t>Tipično se javlja kod mlađih muškaraca u sepsi, sa opekotinama, sa </a:t>
            </a:r>
            <a:r>
              <a:rPr lang="sr-Latn-RS" dirty="0" err="1"/>
              <a:t>pankreatitisom</a:t>
            </a:r>
            <a:r>
              <a:rPr lang="sr-Latn-RS" dirty="0"/>
              <a:t> ili sa hematološkim </a:t>
            </a:r>
            <a:r>
              <a:rPr lang="sr-Latn-RS" dirty="0" err="1"/>
              <a:t>malignitetima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40148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BBEAC9-F970-45A4-B6A2-AEC5CC515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Popuštanje funkcije bubrega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01577D41-CE0A-4F90-AB77-64D386432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Koncentracija </a:t>
            </a:r>
            <a:r>
              <a:rPr lang="sr-Latn-RS" dirty="0" err="1"/>
              <a:t>kreatinina</a:t>
            </a:r>
            <a:r>
              <a:rPr lang="sr-Latn-RS" dirty="0"/>
              <a:t> u serumu raste, a </a:t>
            </a:r>
            <a:r>
              <a:rPr lang="sr-Latn-RS" dirty="0" err="1"/>
              <a:t>diureza</a:t>
            </a:r>
            <a:r>
              <a:rPr lang="sr-Latn-RS" dirty="0"/>
              <a:t> opada ili prestaje</a:t>
            </a:r>
          </a:p>
          <a:p>
            <a:r>
              <a:rPr lang="sr-Latn-RS" dirty="0"/>
              <a:t>Kada već dođe do akutne insuficijencije bubrega, eliminacija antibiotika će drastično opasti, što zahteva pažljivo prilagođavanje doze. </a:t>
            </a:r>
          </a:p>
          <a:p>
            <a:r>
              <a:rPr lang="sr-Latn-RS" dirty="0"/>
              <a:t>Doza se ne mora mnogo prilagođavati kod antibiotika sa velikom terapijskom širinom, koji imaju značajan </a:t>
            </a:r>
            <a:r>
              <a:rPr lang="sr-Latn-RS" dirty="0" err="1"/>
              <a:t>ekstrarenalni</a:t>
            </a:r>
            <a:r>
              <a:rPr lang="sr-Latn-RS" dirty="0"/>
              <a:t> </a:t>
            </a:r>
            <a:r>
              <a:rPr lang="sr-Latn-RS" dirty="0" err="1"/>
              <a:t>klirens</a:t>
            </a:r>
            <a:r>
              <a:rPr lang="sr-Latn-RS" dirty="0"/>
              <a:t>, npr. </a:t>
            </a:r>
            <a:r>
              <a:rPr lang="sr-Latn-RS" dirty="0" err="1"/>
              <a:t>ciprofloksacin</a:t>
            </a:r>
            <a:r>
              <a:rPr lang="sr-Latn-RS" dirty="0"/>
              <a:t>, </a:t>
            </a:r>
            <a:r>
              <a:rPr lang="sr-Latn-RS" dirty="0" err="1"/>
              <a:t>ceftriakson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16459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72142F-D25B-410A-BA8D-944B2F89D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Zamena bubrežne funkcije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5E75871-AA1E-43FD-8811-AB7A2A235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/>
              <a:t>Intermitentna</a:t>
            </a:r>
            <a:r>
              <a:rPr lang="sr-Latn-RS" dirty="0"/>
              <a:t> </a:t>
            </a:r>
            <a:r>
              <a:rPr lang="sr-Latn-RS" dirty="0" err="1"/>
              <a:t>hemodijaliza</a:t>
            </a:r>
            <a:endParaRPr lang="sr-Latn-RS" dirty="0"/>
          </a:p>
          <a:p>
            <a:r>
              <a:rPr lang="sr-Latn-RS" dirty="0"/>
              <a:t>Kontinuirana </a:t>
            </a:r>
            <a:r>
              <a:rPr lang="sr-Latn-RS" dirty="0" err="1"/>
              <a:t>hemodijaliza</a:t>
            </a:r>
            <a:endParaRPr lang="sr-Latn-RS" dirty="0"/>
          </a:p>
          <a:p>
            <a:r>
              <a:rPr lang="sr-Latn-RS" dirty="0"/>
              <a:t>Produžena dijaliza male efikasnosti (SLED – </a:t>
            </a:r>
            <a:r>
              <a:rPr lang="sr-Latn-RS" dirty="0" err="1"/>
              <a:t>sustained</a:t>
            </a:r>
            <a:r>
              <a:rPr lang="sr-Latn-RS" dirty="0"/>
              <a:t> </a:t>
            </a:r>
            <a:r>
              <a:rPr lang="sr-Latn-RS" dirty="0" err="1"/>
              <a:t>low-efficiency</a:t>
            </a:r>
            <a:r>
              <a:rPr lang="sr-Latn-RS" dirty="0"/>
              <a:t> d</a:t>
            </a:r>
          </a:p>
          <a:p>
            <a:r>
              <a:rPr lang="sr-Latn-RS" dirty="0"/>
              <a:t>Antibiotici sa velikim volumenom distribucije, </a:t>
            </a:r>
            <a:r>
              <a:rPr lang="en-US" dirty="0" err="1"/>
              <a:t>Vd</a:t>
            </a:r>
            <a:r>
              <a:rPr lang="en-US" dirty="0"/>
              <a:t> (&gt; 1 L/kg), </a:t>
            </a:r>
            <a:r>
              <a:rPr lang="sr-Latn-RS" dirty="0" err="1"/>
              <a:t>lipofilni</a:t>
            </a:r>
            <a:r>
              <a:rPr lang="en-US" dirty="0"/>
              <a:t>, </a:t>
            </a:r>
            <a:r>
              <a:rPr lang="sr-Latn-RS" dirty="0"/>
              <a:t>i sa visokom vezivanjem za proteine plazme</a:t>
            </a:r>
            <a:r>
              <a:rPr lang="en-US" dirty="0"/>
              <a:t> (&gt;80%)</a:t>
            </a:r>
            <a:r>
              <a:rPr lang="sr-Latn-RS" dirty="0"/>
              <a:t> se slabo otklanjaju dijalizom.</a:t>
            </a:r>
          </a:p>
        </p:txBody>
      </p:sp>
    </p:spTree>
    <p:extLst>
      <p:ext uri="{BB962C8B-B14F-4D97-AF65-F5344CB8AC3E}">
        <p14:creationId xmlns:p14="http://schemas.microsoft.com/office/powerpoint/2010/main" val="4115795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187C35-3453-4497-8894-3302A5194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Plućno tkivo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FE35785-8D5D-4B44-94F8-B58A411F5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Ključno za izlečenje pneumonije je postizanje dovoljne koncentracije antibiotika u tečnosti koja oblaže alveole (engl. </a:t>
            </a:r>
            <a:r>
              <a:rPr lang="sr-Latn-RS" dirty="0" err="1"/>
              <a:t>epithelial</a:t>
            </a:r>
            <a:r>
              <a:rPr lang="sr-Latn-RS" dirty="0"/>
              <a:t> </a:t>
            </a:r>
            <a:r>
              <a:rPr lang="sr-Latn-RS" dirty="0" err="1"/>
              <a:t>lining</a:t>
            </a:r>
            <a:r>
              <a:rPr lang="sr-Latn-RS" dirty="0"/>
              <a:t> fluid)</a:t>
            </a:r>
          </a:p>
          <a:p>
            <a:r>
              <a:rPr lang="sr-Latn-RS" dirty="0" err="1"/>
              <a:t>Lipofilni</a:t>
            </a:r>
            <a:r>
              <a:rPr lang="sr-Latn-RS" dirty="0"/>
              <a:t> antibiotici kao </a:t>
            </a:r>
            <a:r>
              <a:rPr lang="sr-Latn-RS" dirty="0" err="1"/>
              <a:t>fluorohinoloni</a:t>
            </a:r>
            <a:r>
              <a:rPr lang="sr-Latn-RS" dirty="0"/>
              <a:t> i </a:t>
            </a:r>
            <a:r>
              <a:rPr lang="sr-Latn-RS" dirty="0" err="1"/>
              <a:t>makrolidi</a:t>
            </a:r>
            <a:r>
              <a:rPr lang="sr-Latn-RS" dirty="0"/>
              <a:t> postižu odnos &gt; 1 između tečnosti koja oblaže alveole i krvne plazme</a:t>
            </a:r>
          </a:p>
          <a:p>
            <a:r>
              <a:rPr lang="sr-Latn-RS" dirty="0"/>
              <a:t>Kod beta-</a:t>
            </a:r>
            <a:r>
              <a:rPr lang="sr-Latn-RS" dirty="0" err="1"/>
              <a:t>laktamskih</a:t>
            </a:r>
            <a:r>
              <a:rPr lang="sr-Latn-RS" dirty="0"/>
              <a:t> antibiotika produženje vremena infuzije i povećanje doze mogu biti potrebni da bi se postigla dovoljna koncentracija u tečnosti koja oblaže alveole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87595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1718</Words>
  <Application>Microsoft Office PowerPoint</Application>
  <PresentationFormat>Widescreen</PresentationFormat>
  <Paragraphs>167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Tema Office</vt:lpstr>
      <vt:lpstr>Optimalno doziranje antibiotika kod kritično obolelih</vt:lpstr>
      <vt:lpstr>Uvod</vt:lpstr>
      <vt:lpstr>Promene u volumenu distribucije antibiotika kod kritično obolelih</vt:lpstr>
      <vt:lpstr>Promene u vezivanju za albumine</vt:lpstr>
      <vt:lpstr>Penetracija u tkiva</vt:lpstr>
      <vt:lpstr>Pojačani renalni klirens</vt:lpstr>
      <vt:lpstr>Popuštanje funkcije bubrega</vt:lpstr>
      <vt:lpstr>Zamena bubrežne funkcije</vt:lpstr>
      <vt:lpstr>Plućno tkivo</vt:lpstr>
      <vt:lpstr>Funkcija jetre kod kritično obolelih i antibiotici</vt:lpstr>
      <vt:lpstr>Rezistencija bakterija i doziranje antibiotika kod kritično obolelih</vt:lpstr>
      <vt:lpstr>Dva načina za postizanje optimalnog doziranja antibiotika kod kritično obolelih</vt:lpstr>
      <vt:lpstr>Promena tehnike primene: aminoglikozide i fluorohinolone davati u što manje dnevnih doza, beta laktame u što dužim infuzijama</vt:lpstr>
      <vt:lpstr>Izračunavanje doze i doznog intervala pomoću kalkulatora ili nomograma, a zatim korekcija doze na osnovu merenja koncentracije leka u serumu</vt:lpstr>
      <vt:lpstr>Primer domaćeg kalkulatora sa Bajezijanskim prilagođavanjem</vt:lpstr>
      <vt:lpstr>PowerPoint Presentation</vt:lpstr>
      <vt:lpstr>Za individualizaciju doziranja neophodno je znati ukupni klirens leka!</vt:lpstr>
      <vt:lpstr>Dva ključna koeficijenta za izračunavanje dijaliznog klirensa</vt:lpstr>
      <vt:lpstr>Značaj dijalizne membrane za dijalizni klirens leka</vt:lpstr>
      <vt:lpstr>Formule za izračunavanje dijaliznog klirensa leka: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Windows korisnik</dc:creator>
  <cp:lastModifiedBy>IASFA_V23 Токсикологија</cp:lastModifiedBy>
  <cp:revision>34</cp:revision>
  <dcterms:created xsi:type="dcterms:W3CDTF">2019-11-23T15:43:36Z</dcterms:created>
  <dcterms:modified xsi:type="dcterms:W3CDTF">2026-06-18T09:25:11Z</dcterms:modified>
</cp:coreProperties>
</file>