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F31B-B237-FDDC-274E-9459CBDAC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03DF4-6C1F-9499-5923-30A9BE312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A8595-0165-93CA-FFBE-A69056487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940E5-F1EA-FF13-2C3E-393CB4D04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E8ABC-EAC1-5861-AC51-EE6207D52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3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2781D-F3FD-B829-A0C3-FF97637CC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6F04B6-A11B-751D-7182-5592A9A93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F1758-2738-BF2A-25E0-34F2630F7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B3F83-CC36-2CD1-82FD-6471D2164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EC74F-985D-8EEA-3615-9EC0A9AF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5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A7FF3C-2311-1734-32DA-452FE704C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AFDBB-DF42-B9F5-08DB-D2266DDB9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FA77D-DA08-E03D-5B52-910EE381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1C01F-0D36-F6ED-13AC-8E7D29B73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572A9-3979-50E2-56C5-BC8D83B5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3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084D-F213-C42F-4884-4B62557D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79589-F75F-C0D9-EE76-CB34BAE51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39505-6D91-28BB-487C-BAE76067F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2694C-66CE-0E3B-94F5-E269DB7CF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A517F-AFB6-37E7-718D-F63FCD8C4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9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7831-EECA-5B95-8DD6-939FF4295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ABFD9-5733-8264-4DA6-21B4F2B8C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25DCA-1E92-2DC4-3D7F-B2520094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3B9C3-7655-769D-4C02-B0B16100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D8969-286D-1D6F-D477-8CE077757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7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5AF75-16E5-AACC-D838-D5BACC60E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2609C-D5D1-4985-67B8-7944C5DB5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B7A5F-A8A8-C24C-E77C-56FC14CD8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3941E-012F-25DE-8F6E-E2A1E247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A0081-E0C4-109A-CB61-A4B3D9249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17498-25A3-5650-2264-9A1A39E0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7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8BE4A-BC77-AF20-7EBC-E61A4C457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0877D-6BDE-5717-B85E-E5B26F6B5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E0A1A-6E42-0D20-9FDD-84ABB31B9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80E40-9A9B-4F74-9241-A7A1CCFB3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209DF1-1ED9-B4CF-1DF6-D26586ADF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371DF8-5C21-BDA6-859A-90FAA647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1FACA0-03D2-C05A-8A56-A2A1B587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436C5-734A-8092-7D43-DDECC1AA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7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171EC-4ECE-CD62-4361-738DD56AB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DE0C95-6710-0F3E-2D92-B84F0D79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D8389-262E-102F-004E-EC3E726A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AE60A4-CC68-4415-BA0C-F1E52AFD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7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749EEB-750E-CFB8-7538-8CED08EC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6A748-63F6-360F-E61B-0AD4225CC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51A90-5FB7-4736-2E3D-8F53C062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3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4D539-88B0-49EF-BC99-1D122011D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4277D-1A4F-CA81-0BA3-CA512F3F3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4BDFA-FEFA-6A2A-A8B0-AE2172979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2864B-15B4-E858-2A4D-BB68CAD09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44025-33BF-FC87-08A5-093C5485A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A0B1B-BF38-47CB-FD79-C4466780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9086E-0875-D64E-5A2F-0C831DC6D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60BB03-D019-58B5-622B-EBD9BA2A6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7D706-2EF7-4425-54BB-140679124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5C708-C2F4-23E2-6359-56320B3FA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2B7E0-CC65-A3A1-F562-9284567E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662D-00D6-A536-DB57-64CB6961E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4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C7823-20AE-B2B0-8F2F-DA2F62AFA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23D76-731B-2128-4CA5-19AEFFC4E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3BCFC-8412-6745-DA15-9E483BDD4E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C8BDC-804C-4FA3-A35D-69C6ACA854C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86BDB-E5D7-4168-F0BF-3E6EA0D89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4070B-D1D9-37B1-EE22-45B67A456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FA511-EEA5-48D0-A505-E922859CE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1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6D1AD-2535-0E2B-9A60-DE17589892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 err="1"/>
              <a:t>Reakcija</a:t>
            </a:r>
            <a:r>
              <a:rPr lang="en-US" sz="4400" b="1" dirty="0"/>
              <a:t> </a:t>
            </a:r>
            <a:r>
              <a:rPr lang="en-US" sz="4400" b="1" dirty="0" err="1"/>
              <a:t>na</a:t>
            </a:r>
            <a:r>
              <a:rPr lang="en-US" sz="4400" b="1" dirty="0"/>
              <a:t> lek </a:t>
            </a:r>
            <a:r>
              <a:rPr lang="en-US" sz="4400" b="1" dirty="0" err="1"/>
              <a:t>sa</a:t>
            </a:r>
            <a:r>
              <a:rPr lang="en-US" sz="4400" b="1" dirty="0"/>
              <a:t> </a:t>
            </a:r>
            <a:r>
              <a:rPr lang="en-US" sz="4400" b="1" dirty="0" err="1"/>
              <a:t>eozinofilijom</a:t>
            </a:r>
            <a:r>
              <a:rPr lang="en-US" sz="4400" b="1" dirty="0"/>
              <a:t> </a:t>
            </a:r>
            <a:r>
              <a:rPr lang="en-US" sz="4400" b="1" dirty="0" err="1"/>
              <a:t>i</a:t>
            </a:r>
            <a:r>
              <a:rPr lang="en-US" sz="4400" b="1" dirty="0"/>
              <a:t> </a:t>
            </a:r>
            <a:r>
              <a:rPr lang="en-US" sz="4400" b="1" dirty="0" err="1"/>
              <a:t>sistemskim</a:t>
            </a:r>
            <a:r>
              <a:rPr lang="en-US" sz="4400" b="1" dirty="0"/>
              <a:t> </a:t>
            </a:r>
            <a:r>
              <a:rPr lang="en-US" sz="4400" b="1" dirty="0" err="1"/>
              <a:t>simptomima</a:t>
            </a:r>
            <a:r>
              <a:rPr lang="en-US" sz="4400" b="1" dirty="0"/>
              <a:t> (</a:t>
            </a:r>
            <a:r>
              <a:rPr lang="en-US" sz="4400" b="1" dirty="0" err="1"/>
              <a:t>engl.</a:t>
            </a:r>
            <a:r>
              <a:rPr lang="en-US" sz="4400" b="1" dirty="0"/>
              <a:t> Drug reaction with eosinophilia and systemic symptoms - DRESS </a:t>
            </a:r>
            <a:r>
              <a:rPr lang="en-US" sz="4400" b="1" dirty="0" err="1"/>
              <a:t>sindrom</a:t>
            </a:r>
            <a:r>
              <a:rPr lang="en-US" sz="4400" b="1" dirty="0"/>
              <a:t>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FED92-FEA4-7009-301D-E148F3A517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1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C4D862-6258-ADC5-642A-F0E5057B2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7425"/>
          </a:xfrm>
        </p:spPr>
        <p:txBody>
          <a:bodyPr>
            <a:normAutofit fontScale="90000"/>
          </a:bodyPr>
          <a:lstStyle/>
          <a:p>
            <a:r>
              <a:rPr lang="sr-Latn-RS" dirty="0" err="1"/>
              <a:t>RegiSCAR</a:t>
            </a:r>
            <a:r>
              <a:rPr lang="sr-Latn-RS" dirty="0"/>
              <a:t> </a:t>
            </a:r>
            <a:r>
              <a:rPr lang="sr-Latn-RS" dirty="0" err="1"/>
              <a:t>bodovni</a:t>
            </a:r>
            <a:r>
              <a:rPr lang="sr-Latn-RS" dirty="0"/>
              <a:t> sistem za potvrdu dijagnoze DRESS-a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77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7A4A3-9EB8-36D9-0396-DB7540FFB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Potvrda kauzalnosti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24820-4AD0-42AF-9B81-C36CAF89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Radi se posle 8 nedelja od smirivanja simptoma ili 4 nedelje od prestanka primene kortikosteroida</a:t>
            </a:r>
          </a:p>
          <a:p>
            <a:r>
              <a:rPr lang="sr-Latn-RS" dirty="0"/>
              <a:t>Test transformacije limfocita – in </a:t>
            </a:r>
            <a:r>
              <a:rPr lang="sr-Latn-RS" dirty="0" err="1"/>
              <a:t>vitro</a:t>
            </a:r>
            <a:r>
              <a:rPr lang="sr-Latn-RS" dirty="0"/>
              <a:t> </a:t>
            </a:r>
          </a:p>
          <a:p>
            <a:pPr lvl="1"/>
            <a:r>
              <a:rPr lang="sr-Latn-RS" dirty="0"/>
              <a:t>Testira se da li izlaganje limfocita leku dovodi do njihove transformacije</a:t>
            </a:r>
          </a:p>
          <a:p>
            <a:r>
              <a:rPr lang="sr-Latn-RS" dirty="0"/>
              <a:t>Test sa flasterima sa lekom (5-10% koncentracija leka u parafinskom ulju)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63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AFA31-8679-8689-21F6-C9EE67000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428D1-B300-4AEA-3EA5-5A47B4E63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Što raniji prekid primene leka-uzročnika</a:t>
            </a:r>
          </a:p>
          <a:p>
            <a:r>
              <a:rPr lang="sr-Latn-RS" dirty="0"/>
              <a:t>Ne davati beta-</a:t>
            </a:r>
            <a:r>
              <a:rPr lang="sr-Latn-RS" dirty="0" err="1"/>
              <a:t>laktamske</a:t>
            </a:r>
            <a:r>
              <a:rPr lang="sr-Latn-RS" dirty="0"/>
              <a:t> antibiotike i NSAIL</a:t>
            </a:r>
          </a:p>
          <a:p>
            <a:r>
              <a:rPr lang="sr-Latn-RS" dirty="0"/>
              <a:t>Kortikosteroide primeniti ako postoji </a:t>
            </a:r>
            <a:r>
              <a:rPr lang="sr-Latn-RS" dirty="0" err="1"/>
              <a:t>zahvaćenost</a:t>
            </a:r>
            <a:r>
              <a:rPr lang="sr-Latn-RS" dirty="0"/>
              <a:t> unutrašnjih organa – </a:t>
            </a:r>
            <a:r>
              <a:rPr lang="sr-Latn-RS" dirty="0" err="1"/>
              <a:t>prednizon</a:t>
            </a:r>
            <a:r>
              <a:rPr lang="sr-Latn-RS" dirty="0"/>
              <a:t> 1mg/kg/dan do poboljšanja simptoma, a zatim postepeno ukidanje tokom više meseci</a:t>
            </a:r>
          </a:p>
          <a:p>
            <a:r>
              <a:rPr lang="sr-Latn-RS" dirty="0"/>
              <a:t>Ako nema odgovora na kortikosteroide, onda primeniti </a:t>
            </a:r>
            <a:r>
              <a:rPr lang="sr-Latn-RS" dirty="0" err="1"/>
              <a:t>ciklosporin</a:t>
            </a:r>
            <a:r>
              <a:rPr lang="sr-Latn-RS" dirty="0"/>
              <a:t> 4-5mg/kg/dan 5 dana ili </a:t>
            </a:r>
            <a:r>
              <a:rPr lang="sr-Latn-RS" dirty="0" err="1"/>
              <a:t>intravenske</a:t>
            </a:r>
            <a:r>
              <a:rPr lang="sr-Latn-RS" dirty="0"/>
              <a:t> </a:t>
            </a:r>
            <a:r>
              <a:rPr lang="sr-Latn-RS" dirty="0" err="1"/>
              <a:t>imunoglobuline</a:t>
            </a:r>
            <a:r>
              <a:rPr lang="sr-Latn-RS" dirty="0"/>
              <a:t> 2g/kg tokom 5 dana ili </a:t>
            </a:r>
            <a:r>
              <a:rPr lang="sr-Latn-RS" dirty="0" err="1"/>
              <a:t>plazmafereza</a:t>
            </a:r>
            <a:endParaRPr lang="sr-Latn-RS" dirty="0"/>
          </a:p>
          <a:p>
            <a:r>
              <a:rPr lang="sr-Latn-RS" dirty="0"/>
              <a:t>Kod izrazite virusne </a:t>
            </a:r>
            <a:r>
              <a:rPr lang="sr-Latn-RS" dirty="0" err="1"/>
              <a:t>reaktivacije</a:t>
            </a:r>
            <a:r>
              <a:rPr lang="sr-Latn-RS" dirty="0"/>
              <a:t> – </a:t>
            </a:r>
            <a:r>
              <a:rPr lang="sr-Latn-RS" dirty="0" err="1"/>
              <a:t>ganciklovir</a:t>
            </a:r>
            <a:r>
              <a:rPr lang="sr-Latn-RS" dirty="0"/>
              <a:t> 5mg/kg </a:t>
            </a:r>
            <a:r>
              <a:rPr lang="sr-Latn-RS" dirty="0" err="1"/>
              <a:t>i.v</a:t>
            </a:r>
            <a:r>
              <a:rPr lang="sr-Latn-RS" dirty="0"/>
              <a:t>. ili </a:t>
            </a:r>
            <a:r>
              <a:rPr lang="sr-Latn-RS" dirty="0" err="1"/>
              <a:t>valganciklovir</a:t>
            </a:r>
            <a:r>
              <a:rPr lang="sr-Latn-RS" dirty="0"/>
              <a:t>, 900mg/12h oralno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97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38DA8-24A3-6956-B8B5-EE70AC40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Primarna prevencija DRESS sindroma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7E99F-B9D6-568F-E338-7E84897C0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57525" cy="1450975"/>
          </a:xfrm>
        </p:spPr>
        <p:txBody>
          <a:bodyPr/>
          <a:lstStyle/>
          <a:p>
            <a:r>
              <a:rPr lang="sr-Latn-RS" dirty="0" err="1"/>
              <a:t>Farmakogenetsko</a:t>
            </a:r>
            <a:r>
              <a:rPr lang="sr-Latn-RS" dirty="0"/>
              <a:t> ispitivanje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8C41DD-F0D0-E9D8-A65B-B494ED826DBF}"/>
              </a:ext>
            </a:extLst>
          </p:cNvPr>
          <p:cNvSpPr txBox="1"/>
          <p:nvPr/>
        </p:nvSpPr>
        <p:spPr>
          <a:xfrm>
            <a:off x="266700" y="5271175"/>
            <a:ext cx="6115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Cabañas R, Ramírez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Sendagorta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Alamar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R, Barranco R, Blanca-López N, Doña I, Fernández J, Garcia-Nunez I,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García-Samaniego J, Lopez-Rico R, Marín-Serrano E, Mérida C, Moya M, Ortega-Rodríguez NR, Rivas Becerra B, Rojas-Perez-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Ezquerra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P, Sánchez-González MJ, Vega-Cabrera C, Vila-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Albelda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Bellón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T.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Spanish Guidelines for Diagnosis, Management, Treatment, and Prevention of DRESS Syndrome.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J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Investig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Allergol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Clin Immunol. 2020;30(4):229-253.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5331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77C24C-D485-295B-02D2-0649AE0DDCA7}"/>
              </a:ext>
            </a:extLst>
          </p:cNvPr>
          <p:cNvSpPr txBox="1"/>
          <p:nvPr/>
        </p:nvSpPr>
        <p:spPr>
          <a:xfrm>
            <a:off x="142875" y="5076825"/>
            <a:ext cx="62683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 err="1">
                <a:solidFill>
                  <a:srgbClr val="333333"/>
                </a:solidFill>
                <a:effectLst/>
                <a:latin typeface="-apple-system"/>
              </a:rPr>
              <a:t>Schunkert</a:t>
            </a:r>
            <a:r>
              <a:rPr lang="en-US" b="0" i="0" dirty="0">
                <a:solidFill>
                  <a:srgbClr val="333333"/>
                </a:solidFill>
                <a:effectLst/>
                <a:latin typeface="-apple-system"/>
              </a:rPr>
              <a:t>, E.M.,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-apple-system"/>
              </a:rPr>
              <a:t>Divito</a:t>
            </a:r>
            <a:r>
              <a:rPr lang="en-US" b="0" i="0" dirty="0">
                <a:solidFill>
                  <a:srgbClr val="333333"/>
                </a:solidFill>
                <a:effectLst/>
                <a:latin typeface="-apple-system"/>
              </a:rPr>
              <a:t>, S.J. Updates and Insights in the Diagnosis</a:t>
            </a:r>
            <a:endParaRPr lang="sr-Latn-RS" b="0" i="0" dirty="0">
              <a:solidFill>
                <a:srgbClr val="333333"/>
              </a:solidFill>
              <a:effectLst/>
              <a:latin typeface="-apple-system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-apple-system"/>
              </a:rPr>
              <a:t> and Management of DRESS Syndrome. </a:t>
            </a:r>
            <a:endParaRPr lang="sr-Latn-RS" b="0" i="0" dirty="0">
              <a:solidFill>
                <a:srgbClr val="333333"/>
              </a:solidFill>
              <a:effectLst/>
              <a:latin typeface="-apple-system"/>
            </a:endParaRPr>
          </a:p>
          <a:p>
            <a:r>
              <a:rPr lang="en-US" b="0" i="1" dirty="0" err="1">
                <a:solidFill>
                  <a:srgbClr val="333333"/>
                </a:solidFill>
                <a:effectLst/>
                <a:latin typeface="-apple-system"/>
              </a:rPr>
              <a:t>Curr</a:t>
            </a:r>
            <a:r>
              <a:rPr lang="en-US" b="0" i="1" dirty="0">
                <a:solidFill>
                  <a:srgbClr val="333333"/>
                </a:solidFill>
                <a:effectLst/>
                <a:latin typeface="-apple-system"/>
              </a:rPr>
              <a:t> </a:t>
            </a:r>
            <a:r>
              <a:rPr lang="en-US" b="0" i="1" dirty="0" err="1">
                <a:solidFill>
                  <a:srgbClr val="333333"/>
                </a:solidFill>
                <a:effectLst/>
                <a:latin typeface="-apple-system"/>
              </a:rPr>
              <a:t>Derm</a:t>
            </a:r>
            <a:r>
              <a:rPr lang="en-US" b="0" i="1" dirty="0">
                <a:solidFill>
                  <a:srgbClr val="333333"/>
                </a:solidFill>
                <a:effectLst/>
                <a:latin typeface="-apple-system"/>
              </a:rPr>
              <a:t> Rep</a:t>
            </a:r>
            <a:r>
              <a:rPr lang="en-US" b="0" i="0" dirty="0">
                <a:solidFill>
                  <a:srgbClr val="333333"/>
                </a:solidFill>
                <a:effectLst/>
                <a:latin typeface="-apple-system"/>
              </a:rPr>
              <a:t> </a:t>
            </a:r>
            <a:r>
              <a:rPr lang="en-US" b="1" i="0" dirty="0">
                <a:solidFill>
                  <a:srgbClr val="333333"/>
                </a:solidFill>
                <a:effectLst/>
                <a:latin typeface="-apple-system"/>
              </a:rPr>
              <a:t>10</a:t>
            </a:r>
            <a:r>
              <a:rPr lang="en-US" b="0" i="0" dirty="0">
                <a:solidFill>
                  <a:srgbClr val="333333"/>
                </a:solidFill>
                <a:effectLst/>
                <a:latin typeface="-apple-system"/>
              </a:rPr>
              <a:t>, 192–204 (2021).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86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7232-D4ED-6833-25DA-85837CA1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14F68-FA39-361B-F26B-9570D1C03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675"/>
            <a:ext cx="10515600" cy="41529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Osip</a:t>
            </a:r>
            <a:r>
              <a:rPr lang="en-US" dirty="0"/>
              <a:t> </a:t>
            </a:r>
            <a:r>
              <a:rPr lang="sr-Latn-RS" dirty="0"/>
              <a:t>izazvan</a:t>
            </a:r>
            <a:r>
              <a:rPr lang="en-US" dirty="0"/>
              <a:t> </a:t>
            </a:r>
            <a:r>
              <a:rPr lang="en-US" dirty="0" err="1"/>
              <a:t>lekov</a:t>
            </a:r>
            <a:r>
              <a:rPr lang="sr-Latn-RS" dirty="0"/>
              <a:t>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eozinofilijom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sistemski</a:t>
            </a:r>
            <a:r>
              <a:rPr lang="sr-Latn-RS" dirty="0"/>
              <a:t>m </a:t>
            </a:r>
            <a:r>
              <a:rPr lang="en-US" dirty="0" err="1"/>
              <a:t>simptomi</a:t>
            </a:r>
            <a:r>
              <a:rPr lang="sr-Latn-RS" dirty="0"/>
              <a:t>ma</a:t>
            </a:r>
            <a:r>
              <a:rPr lang="en-US" dirty="0"/>
              <a:t> (DRESS </a:t>
            </a:r>
            <a:r>
              <a:rPr lang="en-US" dirty="0" err="1"/>
              <a:t>sindrom</a:t>
            </a:r>
            <a:r>
              <a:rPr lang="en-US" dirty="0"/>
              <a:t>) je </a:t>
            </a:r>
            <a:r>
              <a:rPr lang="en-US" dirty="0" err="1"/>
              <a:t>retka</a:t>
            </a:r>
            <a:r>
              <a:rPr lang="en-US" dirty="0"/>
              <a:t>, </a:t>
            </a:r>
            <a:r>
              <a:rPr lang="en-US" dirty="0" err="1"/>
              <a:t>teška</a:t>
            </a:r>
            <a:r>
              <a:rPr lang="en-US" dirty="0"/>
              <a:t>, </a:t>
            </a:r>
            <a:r>
              <a:rPr lang="en-US" dirty="0" err="1"/>
              <a:t>sistemska</a:t>
            </a:r>
            <a:r>
              <a:rPr lang="en-US" dirty="0"/>
              <a:t>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lek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vrsta</a:t>
            </a:r>
            <a:r>
              <a:rPr lang="sr-Latn-RS" dirty="0"/>
              <a:t>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preosetljivosti</a:t>
            </a:r>
            <a:r>
              <a:rPr lang="en-US" dirty="0"/>
              <a:t> </a:t>
            </a:r>
            <a:r>
              <a:rPr lang="en-US" dirty="0" err="1"/>
              <a:t>izazvanog</a:t>
            </a:r>
            <a:r>
              <a:rPr lang="en-US" dirty="0"/>
              <a:t> </a:t>
            </a:r>
            <a:r>
              <a:rPr lang="en-US" dirty="0" err="1"/>
              <a:t>lekovima,verovatno</a:t>
            </a:r>
            <a:r>
              <a:rPr lang="en-US" dirty="0"/>
              <a:t> </a:t>
            </a:r>
            <a:r>
              <a:rPr lang="en-US" dirty="0" err="1"/>
              <a:t>alergija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IV. </a:t>
            </a:r>
            <a:endParaRPr lang="sr-Latn-RS" dirty="0"/>
          </a:p>
          <a:p>
            <a:r>
              <a:rPr lang="en-US" dirty="0" err="1"/>
              <a:t>Javlja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sr-Latn-RS" dirty="0"/>
              <a:t> </a:t>
            </a:r>
            <a:r>
              <a:rPr lang="sr-Latn-RS" dirty="0" err="1"/>
              <a:t>incidencijom</a:t>
            </a:r>
            <a:r>
              <a:rPr lang="en-US" dirty="0"/>
              <a:t> od 0,</a:t>
            </a:r>
            <a:r>
              <a:rPr lang="sr-Latn-RS" dirty="0"/>
              <a:t>9/100,000 do 10/1,000,000, 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R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visoku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mortaliteta</a:t>
            </a:r>
            <a:r>
              <a:rPr lang="en-US" dirty="0"/>
              <a:t> (</a:t>
            </a:r>
            <a:r>
              <a:rPr lang="en-US" dirty="0" err="1"/>
              <a:t>oko</a:t>
            </a:r>
            <a:r>
              <a:rPr lang="en-US" dirty="0"/>
              <a:t> 10%). </a:t>
            </a:r>
            <a:endParaRPr lang="sr-Latn-RS" dirty="0"/>
          </a:p>
          <a:p>
            <a:r>
              <a:rPr lang="sr-Latn-RS" dirty="0"/>
              <a:t>P</a:t>
            </a:r>
            <a:r>
              <a:rPr lang="en-US" dirty="0" err="1"/>
              <a:t>rvi</a:t>
            </a:r>
            <a:r>
              <a:rPr lang="en-US" dirty="0"/>
              <a:t> put </a:t>
            </a:r>
            <a:r>
              <a:rPr lang="sr-Latn-RS" dirty="0"/>
              <a:t>je </a:t>
            </a:r>
            <a:r>
              <a:rPr lang="en-US" dirty="0" err="1"/>
              <a:t>opisan</a:t>
            </a:r>
            <a:r>
              <a:rPr lang="en-US" dirty="0"/>
              <a:t> 1930-ih</a:t>
            </a:r>
            <a:r>
              <a:rPr lang="sr-Latn-RS" dirty="0"/>
              <a:t> za </a:t>
            </a:r>
            <a:r>
              <a:rPr lang="sr-Latn-RS" dirty="0" err="1"/>
              <a:t>fenitoin</a:t>
            </a:r>
            <a:r>
              <a:rPr lang="sr-Latn-RS" dirty="0"/>
              <a:t>, pa se godinama smatralo da samo taj lek može izazvati DRESS sindrom.</a:t>
            </a:r>
          </a:p>
          <a:p>
            <a:r>
              <a:rPr lang="sr-Latn-RS" dirty="0"/>
              <a:t>Lekovi koji najčešće izazivaju DRESS su: </a:t>
            </a:r>
            <a:r>
              <a:rPr lang="en-US" dirty="0" err="1"/>
              <a:t>aromatičn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antikonvulz</a:t>
            </a:r>
            <a:r>
              <a:rPr lang="sr-Latn-RS" dirty="0"/>
              <a:t>ivi (posebno </a:t>
            </a:r>
            <a:r>
              <a:rPr lang="sr-Latn-RS" dirty="0" err="1"/>
              <a:t>karbamazepin</a:t>
            </a:r>
            <a:r>
              <a:rPr lang="sr-Latn-RS" dirty="0"/>
              <a:t>, </a:t>
            </a:r>
            <a:r>
              <a:rPr lang="en-US" dirty="0" err="1"/>
              <a:t>lamotrigin</a:t>
            </a:r>
            <a:r>
              <a:rPr lang="sr-Latn-RS" dirty="0"/>
              <a:t>), </a:t>
            </a:r>
            <a:r>
              <a:rPr lang="sr-Latn-RS" dirty="0" err="1"/>
              <a:t>vankomicin</a:t>
            </a:r>
            <a:r>
              <a:rPr lang="sr-Latn-RS" dirty="0"/>
              <a:t>, </a:t>
            </a:r>
            <a:r>
              <a:rPr lang="en-US" dirty="0"/>
              <a:t>alopurinol, </a:t>
            </a:r>
            <a:r>
              <a:rPr lang="en-US" dirty="0" err="1"/>
              <a:t>minoc</a:t>
            </a:r>
            <a:r>
              <a:rPr lang="sr-Latn-RS" dirty="0" err="1"/>
              <a:t>ik</a:t>
            </a:r>
            <a:r>
              <a:rPr lang="en-US" dirty="0" err="1"/>
              <a:t>lin</a:t>
            </a:r>
            <a:r>
              <a:rPr lang="sr-Latn-RS" dirty="0"/>
              <a:t>, </a:t>
            </a:r>
            <a:r>
              <a:rPr lang="sr-Latn-RS" dirty="0" err="1"/>
              <a:t>sulfonamidi</a:t>
            </a:r>
            <a:r>
              <a:rPr lang="sr-Latn-RS" dirty="0"/>
              <a:t>, </a:t>
            </a:r>
            <a:r>
              <a:rPr lang="sr-Latn-RS" dirty="0" err="1"/>
              <a:t>piperacilin-tazobaktam</a:t>
            </a:r>
            <a:r>
              <a:rPr lang="en-US" dirty="0"/>
              <a:t> </a:t>
            </a:r>
            <a:r>
              <a:rPr lang="sr-Latn-RS" dirty="0"/>
              <a:t>i </a:t>
            </a:r>
            <a:r>
              <a:rPr lang="en-US" dirty="0"/>
              <a:t>abacavir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A89A6C-A61A-D99B-C730-DF50ED2708E0}"/>
              </a:ext>
            </a:extLst>
          </p:cNvPr>
          <p:cNvSpPr txBox="1"/>
          <p:nvPr/>
        </p:nvSpPr>
        <p:spPr>
          <a:xfrm>
            <a:off x="3457575" y="6191251"/>
            <a:ext cx="856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Janković</a:t>
            </a:r>
            <a:r>
              <a:rPr lang="en-US" sz="1400" dirty="0"/>
              <a:t> SM, </a:t>
            </a:r>
            <a:r>
              <a:rPr lang="en-US" sz="1400" dirty="0" err="1"/>
              <a:t>Popovska-Jovičić</a:t>
            </a:r>
            <a:r>
              <a:rPr lang="en-US" sz="1400" dirty="0"/>
              <a:t> BD, Pavlović RT, </a:t>
            </a:r>
            <a:r>
              <a:rPr lang="en-US" sz="1400" dirty="0" err="1"/>
              <a:t>Živković-Zarić</a:t>
            </a:r>
            <a:r>
              <a:rPr lang="en-US" sz="1400" dirty="0"/>
              <a:t> RS. DRESS syndrome without eosinophilia induced by </a:t>
            </a:r>
            <a:endParaRPr lang="sr-Latn-RS" sz="1400" dirty="0"/>
          </a:p>
          <a:p>
            <a:r>
              <a:rPr lang="en-US" sz="1400" dirty="0"/>
              <a:t>Carbamazepine: A case report. Hospital Pharmacology - International Multidisciplinary Journal . 2021;8(3):1083-9.</a:t>
            </a:r>
          </a:p>
        </p:txBody>
      </p:sp>
    </p:spTree>
    <p:extLst>
      <p:ext uri="{BB962C8B-B14F-4D97-AF65-F5344CB8AC3E}">
        <p14:creationId xmlns:p14="http://schemas.microsoft.com/office/powerpoint/2010/main" val="568238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2F046-9327-705A-5C3D-906EB2161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79D7A-92B0-0E2C-A517-36CF51147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6975"/>
          </a:xfrm>
        </p:spPr>
        <p:txBody>
          <a:bodyPr/>
          <a:lstStyle/>
          <a:p>
            <a:r>
              <a:rPr lang="sr-Latn-RS" dirty="0"/>
              <a:t>Javlja se 2 – 8 nedelja od početka izlaganja leku koji ga izaziva</a:t>
            </a:r>
          </a:p>
          <a:p>
            <a:r>
              <a:rPr lang="sr-Latn-RS" dirty="0"/>
              <a:t>Ospa po celom telu</a:t>
            </a:r>
            <a:r>
              <a:rPr lang="en-US" dirty="0"/>
              <a:t>, </a:t>
            </a:r>
            <a:r>
              <a:rPr lang="en-US" dirty="0" err="1"/>
              <a:t>edem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sistemski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 err="1"/>
              <a:t>groznica</a:t>
            </a:r>
            <a:r>
              <a:rPr lang="en-US" dirty="0"/>
              <a:t>, </a:t>
            </a:r>
            <a:r>
              <a:rPr lang="en-US" dirty="0" err="1"/>
              <a:t>limfadenopatija</a:t>
            </a:r>
            <a:r>
              <a:rPr lang="sr-Latn-RS" dirty="0"/>
              <a:t>), </a:t>
            </a:r>
            <a:r>
              <a:rPr lang="sr-Latn-RS" dirty="0" err="1"/>
              <a:t>zahvaćenost</a:t>
            </a:r>
            <a:r>
              <a:rPr lang="sr-Latn-RS" dirty="0"/>
              <a:t> unutrašnjih organa, posebno često jetre. U krvi se često javlja </a:t>
            </a:r>
            <a:r>
              <a:rPr lang="sr-Latn-RS" dirty="0" err="1"/>
              <a:t>eozinofilija</a:t>
            </a:r>
            <a:r>
              <a:rPr lang="sr-Latn-RS" dirty="0"/>
              <a:t>.</a:t>
            </a:r>
          </a:p>
          <a:p>
            <a:r>
              <a:rPr lang="sr-Latn-RS" dirty="0"/>
              <a:t>Smrtnost je 10%</a:t>
            </a:r>
          </a:p>
          <a:p>
            <a:r>
              <a:rPr lang="sr-Latn-RS" dirty="0"/>
              <a:t>Neki pacijenti posle akutne faze razvijaju </a:t>
            </a:r>
            <a:r>
              <a:rPr lang="sr-Latn-RS" dirty="0" err="1"/>
              <a:t>autoimune</a:t>
            </a:r>
            <a:r>
              <a:rPr lang="sr-Latn-RS" dirty="0"/>
              <a:t> bolesti (njih oko 11.5%), posebno miokarditis, pa je neophodno praćenje i brzo reagovanje u slučaju da se auto imunost pojavi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CCC4FE-EF56-9835-9A50-9E16251C2946}"/>
              </a:ext>
            </a:extLst>
          </p:cNvPr>
          <p:cNvSpPr txBox="1"/>
          <p:nvPr/>
        </p:nvSpPr>
        <p:spPr>
          <a:xfrm>
            <a:off x="3371957" y="6076950"/>
            <a:ext cx="8820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Isaacs M, </a:t>
            </a:r>
            <a:r>
              <a:rPr lang="en-US" dirty="0" err="1"/>
              <a:t>Cardones</a:t>
            </a:r>
            <a:r>
              <a:rPr lang="en-US" dirty="0"/>
              <a:t> AR, </a:t>
            </a:r>
            <a:r>
              <a:rPr lang="en-US" dirty="0" err="1"/>
              <a:t>Rahnama</a:t>
            </a:r>
            <a:r>
              <a:rPr lang="en-US" dirty="0"/>
              <a:t>-Moghadam S. DRESS syndrome: clinical myths and pearls. </a:t>
            </a:r>
            <a:endParaRPr lang="sr-Latn-RS" dirty="0"/>
          </a:p>
          <a:p>
            <a:r>
              <a:rPr lang="en-US" dirty="0"/>
              <a:t>Cutis. 2018 Nov;102(5):322-326. </a:t>
            </a:r>
          </a:p>
        </p:txBody>
      </p:sp>
    </p:spTree>
    <p:extLst>
      <p:ext uri="{BB962C8B-B14F-4D97-AF65-F5344CB8AC3E}">
        <p14:creationId xmlns:p14="http://schemas.microsoft.com/office/powerpoint/2010/main" val="3672939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B7195-3347-C240-F44A-1C4E5E63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Jetra je najčešće zahvaćen organ u okviru DRESS sindroma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74C31-08BB-7D2A-6B50-C1D1EC048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Zahvaćenost</a:t>
            </a:r>
            <a:r>
              <a:rPr lang="en-US" dirty="0"/>
              <a:t> </a:t>
            </a:r>
            <a:r>
              <a:rPr lang="en-US" dirty="0" err="1"/>
              <a:t>jetre</a:t>
            </a:r>
            <a:r>
              <a:rPr lang="en-US" dirty="0"/>
              <a:t> </a:t>
            </a:r>
            <a:r>
              <a:rPr lang="sr-Latn-RS" dirty="0"/>
              <a:t>se javlja </a:t>
            </a:r>
            <a:r>
              <a:rPr lang="en-US" dirty="0"/>
              <a:t>u 45.0% do 86.1% </a:t>
            </a:r>
            <a:r>
              <a:rPr lang="en-US" dirty="0" err="1"/>
              <a:t>slučajeva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Hepatitis koji se </a:t>
            </a:r>
            <a:r>
              <a:rPr lang="en-US" dirty="0" err="1"/>
              <a:t>manifestuje</a:t>
            </a:r>
            <a:r>
              <a:rPr lang="en-US" dirty="0"/>
              <a:t> u DRESS </a:t>
            </a:r>
            <a:r>
              <a:rPr lang="en-US" dirty="0" err="1"/>
              <a:t>sindromu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sr-Latn-RS" dirty="0"/>
              <a:t> </a:t>
            </a:r>
            <a:r>
              <a:rPr lang="en-US" dirty="0" err="1"/>
              <a:t>hepatocelularni</a:t>
            </a:r>
            <a:r>
              <a:rPr lang="en-US" dirty="0"/>
              <a:t>, </a:t>
            </a:r>
            <a:r>
              <a:rPr lang="en-US" dirty="0" err="1"/>
              <a:t>holestatski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mešoviti</a:t>
            </a:r>
            <a:r>
              <a:rPr lang="en-US" dirty="0"/>
              <a:t>. </a:t>
            </a:r>
            <a:r>
              <a:rPr lang="sr-Latn-RS" dirty="0"/>
              <a:t> </a:t>
            </a:r>
          </a:p>
          <a:p>
            <a:r>
              <a:rPr lang="sr-Latn-RS" dirty="0"/>
              <a:t>Poremećaj funkcije jetre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DRESS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traje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</a:t>
            </a:r>
            <a:r>
              <a:rPr lang="sr-Latn-RS" dirty="0"/>
              <a:t>nego kod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sr-Latn-RS" dirty="0"/>
              <a:t>h</a:t>
            </a:r>
            <a:r>
              <a:rPr lang="en-US" dirty="0"/>
              <a:t> </a:t>
            </a:r>
            <a:r>
              <a:rPr lang="en-US" dirty="0" err="1"/>
              <a:t>teški</a:t>
            </a:r>
            <a:r>
              <a:rPr lang="sr-Latn-RS" dirty="0"/>
              <a:t>h</a:t>
            </a:r>
            <a:r>
              <a:rPr lang="en-US" dirty="0"/>
              <a:t> </a:t>
            </a:r>
            <a:r>
              <a:rPr lang="en-US" dirty="0" err="1"/>
              <a:t>kožni</a:t>
            </a:r>
            <a:r>
              <a:rPr lang="sr-Latn-RS" dirty="0"/>
              <a:t>h</a:t>
            </a:r>
            <a:r>
              <a:rPr lang="en-US" dirty="0"/>
              <a:t> </a:t>
            </a:r>
            <a:r>
              <a:rPr lang="en-US" dirty="0" err="1"/>
              <a:t>neželjeni</a:t>
            </a:r>
            <a:r>
              <a:rPr lang="sr-Latn-RS" dirty="0"/>
              <a:t>h</a:t>
            </a:r>
            <a:r>
              <a:rPr lang="en-US" dirty="0"/>
              <a:t>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lekove</a:t>
            </a:r>
            <a:endParaRPr lang="sr-Latn-R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230EAB-B865-CBF8-54E1-74223771CE6D}"/>
              </a:ext>
            </a:extLst>
          </p:cNvPr>
          <p:cNvSpPr txBox="1"/>
          <p:nvPr/>
        </p:nvSpPr>
        <p:spPr>
          <a:xfrm>
            <a:off x="3371957" y="6076950"/>
            <a:ext cx="8820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Isaacs M, </a:t>
            </a:r>
            <a:r>
              <a:rPr lang="en-US" dirty="0" err="1"/>
              <a:t>Cardones</a:t>
            </a:r>
            <a:r>
              <a:rPr lang="en-US" dirty="0"/>
              <a:t> AR, </a:t>
            </a:r>
            <a:r>
              <a:rPr lang="en-US" dirty="0" err="1"/>
              <a:t>Rahnama</a:t>
            </a:r>
            <a:r>
              <a:rPr lang="en-US" dirty="0"/>
              <a:t>-Moghadam S. DRESS syndrome: clinical myths and pearls. </a:t>
            </a:r>
            <a:endParaRPr lang="sr-Latn-RS" dirty="0"/>
          </a:p>
          <a:p>
            <a:r>
              <a:rPr lang="en-US" dirty="0"/>
              <a:t>Cutis. 2018 Nov;102(5):322-326. </a:t>
            </a:r>
          </a:p>
        </p:txBody>
      </p:sp>
    </p:spTree>
    <p:extLst>
      <p:ext uri="{BB962C8B-B14F-4D97-AF65-F5344CB8AC3E}">
        <p14:creationId xmlns:p14="http://schemas.microsoft.com/office/powerpoint/2010/main" val="272673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A629B-A562-DC61-D640-54694F8F7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Edem</a:t>
            </a:r>
            <a:r>
              <a:rPr lang="sr-Latn-RS" dirty="0"/>
              <a:t> lica je </a:t>
            </a:r>
            <a:r>
              <a:rPr lang="sr-Latn-RS" dirty="0" err="1"/>
              <a:t>patognomoničan</a:t>
            </a:r>
            <a:r>
              <a:rPr lang="sr-Latn-RS" dirty="0"/>
              <a:t>, a ospa može biti bilo koje vrste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9738C-AD1B-0268-0DEE-415CCD643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1150" cy="2774950"/>
          </a:xfrm>
        </p:spPr>
        <p:txBody>
          <a:bodyPr>
            <a:normAutofit lnSpcReduction="10000"/>
          </a:bodyPr>
          <a:lstStyle/>
          <a:p>
            <a:r>
              <a:rPr lang="sr-Latn-RS" dirty="0" err="1"/>
              <a:t>Morbiliformna</a:t>
            </a:r>
            <a:r>
              <a:rPr lang="sr-Latn-RS" dirty="0"/>
              <a:t> ospa  kod DRESS sindroma</a:t>
            </a:r>
          </a:p>
          <a:p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najkorisniji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u </a:t>
            </a:r>
            <a:r>
              <a:rPr lang="en-US" dirty="0" err="1"/>
              <a:t>dijagnozi</a:t>
            </a:r>
            <a:r>
              <a:rPr lang="en-US" dirty="0"/>
              <a:t> DRESS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edem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anasarka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edem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uobičajen</a:t>
            </a:r>
            <a:r>
              <a:rPr lang="en-US" dirty="0"/>
              <a:t> </a:t>
            </a:r>
            <a:r>
              <a:rPr lang="en-US" dirty="0" err="1"/>
              <a:t>nalaz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sepse</a:t>
            </a:r>
            <a:r>
              <a:rPr lang="en-US" dirty="0"/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D43966-6644-86B9-DCA5-8FCF3883E1D4}"/>
              </a:ext>
            </a:extLst>
          </p:cNvPr>
          <p:cNvSpPr txBox="1"/>
          <p:nvPr/>
        </p:nvSpPr>
        <p:spPr>
          <a:xfrm>
            <a:off x="3371957" y="6076950"/>
            <a:ext cx="8820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Isaacs M, </a:t>
            </a:r>
            <a:r>
              <a:rPr lang="en-US" dirty="0" err="1"/>
              <a:t>Cardones</a:t>
            </a:r>
            <a:r>
              <a:rPr lang="en-US" dirty="0"/>
              <a:t> AR, </a:t>
            </a:r>
            <a:r>
              <a:rPr lang="en-US" dirty="0" err="1"/>
              <a:t>Rahnama</a:t>
            </a:r>
            <a:r>
              <a:rPr lang="en-US" dirty="0"/>
              <a:t>-Moghadam S. DRESS syndrome: clinical myths and pearls. </a:t>
            </a:r>
            <a:endParaRPr lang="sr-Latn-RS" dirty="0"/>
          </a:p>
          <a:p>
            <a:r>
              <a:rPr lang="en-US" dirty="0"/>
              <a:t>Cutis. 2018 Nov;102(5):322-326. </a:t>
            </a:r>
          </a:p>
        </p:txBody>
      </p:sp>
    </p:spTree>
    <p:extLst>
      <p:ext uri="{BB962C8B-B14F-4D97-AF65-F5344CB8AC3E}">
        <p14:creationId xmlns:p14="http://schemas.microsoft.com/office/powerpoint/2010/main" val="388447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900A-8BBC-ADC3-45EC-EE2FC7CC0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Faktori rizika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D74CE-4527-F28A-41E4-4867D54DE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55875"/>
          </a:xfrm>
        </p:spPr>
        <p:txBody>
          <a:bodyPr/>
          <a:lstStyle/>
          <a:p>
            <a:r>
              <a:rPr lang="sr-Latn-RS" dirty="0"/>
              <a:t>Veliki broj lekova u terapiji</a:t>
            </a:r>
          </a:p>
          <a:p>
            <a:r>
              <a:rPr lang="sr-Latn-RS" dirty="0"/>
              <a:t>Virusne infekcije</a:t>
            </a:r>
          </a:p>
          <a:p>
            <a:r>
              <a:rPr lang="sr-Latn-RS" dirty="0"/>
              <a:t>Pojedini HLA </a:t>
            </a:r>
            <a:r>
              <a:rPr lang="sr-Latn-RS" dirty="0" err="1"/>
              <a:t>aleli</a:t>
            </a:r>
            <a:endParaRPr lang="sr-Latn-RS" dirty="0"/>
          </a:p>
          <a:p>
            <a:r>
              <a:rPr lang="sr-Latn-RS" dirty="0"/>
              <a:t>Spori </a:t>
            </a:r>
            <a:r>
              <a:rPr lang="sr-Latn-RS" dirty="0" err="1"/>
              <a:t>acetilatori</a:t>
            </a:r>
            <a:endParaRPr lang="sr-Latn-RS" dirty="0"/>
          </a:p>
          <a:p>
            <a:r>
              <a:rPr lang="sr-Latn-RS" dirty="0" err="1"/>
              <a:t>Polimorfizam</a:t>
            </a:r>
            <a:r>
              <a:rPr lang="sr-Latn-RS" dirty="0"/>
              <a:t> gena za </a:t>
            </a:r>
            <a:r>
              <a:rPr lang="sr-Latn-RS" dirty="0" err="1"/>
              <a:t>citohrom</a:t>
            </a:r>
            <a:r>
              <a:rPr lang="sr-Latn-RS" dirty="0"/>
              <a:t> P450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C2883-C4D4-B06E-C6AC-F3CCFE1F41BD}"/>
              </a:ext>
            </a:extLst>
          </p:cNvPr>
          <p:cNvSpPr txBox="1"/>
          <p:nvPr/>
        </p:nvSpPr>
        <p:spPr>
          <a:xfrm>
            <a:off x="3686175" y="5572125"/>
            <a:ext cx="834266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Cabañas R, Ramírez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Sendagorta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Alamar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R, Barranco R, Blanca-López N, Doña I, Fernández J, Garcia-Nunez I,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García-Samaniego J, Lopez-Rico R, Marín-Serrano E, Mérida C, Moya M, Ortega-Rodríguez NR, Rivas Becerra B,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Rojas-Perez-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Ezquerra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P, Sánchez-González MJ, Vega-Cabrera C, Vila-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Albelda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Bellón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T.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Spanish Guidelines for Diagnosis, Management, Treatment, and Prevention of DRESS Syndrome.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J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Investig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Allergol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Clin Immunol. 2020;30(4):229-253.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14682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AC28-8409-34A9-C4F0-6D2E8FA83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Patogeneza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5E152-7477-1152-32B3-4AA513CFE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13025"/>
          </a:xfrm>
        </p:spPr>
        <p:txBody>
          <a:bodyPr/>
          <a:lstStyle/>
          <a:p>
            <a:r>
              <a:rPr lang="sr-Latn-RS" dirty="0"/>
              <a:t>U osnovi je</a:t>
            </a:r>
            <a:r>
              <a:rPr lang="en-US" dirty="0"/>
              <a:t>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preosetljivosti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IV-b </a:t>
            </a:r>
            <a:r>
              <a:rPr lang="en-US" dirty="0" err="1"/>
              <a:t>posredovana</a:t>
            </a:r>
            <a:r>
              <a:rPr lang="en-US" dirty="0"/>
              <a:t> T </a:t>
            </a:r>
            <a:r>
              <a:rPr lang="sr-Latn-RS" dirty="0"/>
              <a:t>limfocitima </a:t>
            </a:r>
            <a:r>
              <a:rPr lang="en-US" dirty="0"/>
              <a:t>(T</a:t>
            </a:r>
            <a:r>
              <a:rPr lang="sr-Latn-RS" dirty="0"/>
              <a:t>h</a:t>
            </a:r>
            <a:r>
              <a:rPr lang="en-US" dirty="0"/>
              <a:t>2), koji </a:t>
            </a:r>
            <a:r>
              <a:rPr lang="sr-Latn-RS" dirty="0"/>
              <a:t>kroz </a:t>
            </a:r>
            <a:r>
              <a:rPr lang="en-US" dirty="0" err="1"/>
              <a:t>oslobađanje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citokina</a:t>
            </a:r>
            <a:r>
              <a:rPr lang="sr-Latn-R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hemokin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/>
              <a:t>IL-4, IL-5 </a:t>
            </a:r>
            <a:r>
              <a:rPr lang="en-US" dirty="0" err="1"/>
              <a:t>i</a:t>
            </a:r>
            <a:r>
              <a:rPr lang="en-US" dirty="0"/>
              <a:t> IL-13</a:t>
            </a:r>
            <a:r>
              <a:rPr lang="sr-Latn-RS" dirty="0"/>
              <a:t>)</a:t>
            </a:r>
            <a:r>
              <a:rPr lang="en-US" dirty="0"/>
              <a:t> 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regrutuju</a:t>
            </a:r>
            <a:r>
              <a:rPr lang="en-US" dirty="0"/>
              <a:t> </a:t>
            </a:r>
            <a:r>
              <a:rPr lang="en-US" dirty="0" err="1"/>
              <a:t>eozinofile</a:t>
            </a:r>
            <a:endParaRPr lang="sr-Latn-RS" dirty="0"/>
          </a:p>
          <a:p>
            <a:r>
              <a:rPr lang="sr-Latn-RS" dirty="0"/>
              <a:t>Takođe je pojava DRESS sindroma povezana sa </a:t>
            </a:r>
            <a:r>
              <a:rPr lang="sr-Latn-RS" dirty="0" err="1"/>
              <a:t>reaktivacijom</a:t>
            </a:r>
            <a:r>
              <a:rPr lang="sr-Latn-RS" dirty="0"/>
              <a:t> infekcije </a:t>
            </a:r>
            <a:r>
              <a:rPr lang="sr-Latn-RS" dirty="0" err="1"/>
              <a:t>herpesvirusom</a:t>
            </a:r>
            <a:r>
              <a:rPr lang="sr-Latn-RS" dirty="0"/>
              <a:t> tip 6, pa je primećen pad nivoa </a:t>
            </a:r>
            <a:r>
              <a:rPr lang="sr-Latn-RS" dirty="0" err="1"/>
              <a:t>imunoglobulina</a:t>
            </a:r>
            <a:r>
              <a:rPr lang="sr-Latn-RS" dirty="0"/>
              <a:t> pred početak DRESS-a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CCD3A0-08FA-128B-A6D8-5514E085AD55}"/>
              </a:ext>
            </a:extLst>
          </p:cNvPr>
          <p:cNvSpPr txBox="1"/>
          <p:nvPr/>
        </p:nvSpPr>
        <p:spPr>
          <a:xfrm>
            <a:off x="3686175" y="5572125"/>
            <a:ext cx="834266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Cabañas R, Ramírez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Sendagorta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E,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Alamar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R, Barranco R, Blanca-López N, Doña I, Fernández J, Garcia-Nunez I,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García-Samaniego J, Lopez-Rico R, Marín-Serrano E, Mérida C, Moya M, Ortega-Rodríguez NR, Rivas Becerra B,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Rojas-Perez-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Ezquerra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P, Sánchez-González MJ, Vega-Cabrera C, Vila-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Albelda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Bellón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T.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Spanish Guidelines for Diagnosis, Management, Treatment, and Prevention of DRESS Syndrome.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J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Investig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Allergol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Clin Immunol. 2020;30(4):229-253.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7727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AC4A4-0A31-9F54-6C94-E9F61510B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11260-2E62-F50D-5CB3-38CFF7F69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Obično prvo počinje sa povišenom temperaturom (preko 38</a:t>
            </a:r>
            <a:r>
              <a:rPr lang="sr-Latn-RS" baseline="30000" dirty="0"/>
              <a:t>o</a:t>
            </a:r>
            <a:r>
              <a:rPr lang="sr-Latn-RS" dirty="0"/>
              <a:t>C) i </a:t>
            </a:r>
            <a:r>
              <a:rPr lang="sr-Latn-RS" dirty="0" err="1"/>
              <a:t>hipogamaglobulinemijom</a:t>
            </a:r>
            <a:r>
              <a:rPr lang="sr-Latn-RS" dirty="0"/>
              <a:t>, da bi desetak dana kasnije nastale upale unutrašnjih organa, </a:t>
            </a:r>
            <a:r>
              <a:rPr lang="sr-Latn-RS" dirty="0" err="1"/>
              <a:t>eozinofilija</a:t>
            </a:r>
            <a:r>
              <a:rPr lang="sr-Latn-RS" dirty="0"/>
              <a:t> i ospa</a:t>
            </a:r>
          </a:p>
          <a:p>
            <a:r>
              <a:rPr lang="sr-Latn-RS" dirty="0"/>
              <a:t>Ospa nije </a:t>
            </a:r>
            <a:r>
              <a:rPr lang="sr-Latn-RS" dirty="0" err="1"/>
              <a:t>patognomonična</a:t>
            </a:r>
            <a:r>
              <a:rPr lang="sr-Latn-RS" dirty="0"/>
              <a:t>, obično je </a:t>
            </a:r>
            <a:r>
              <a:rPr lang="sr-Latn-RS" dirty="0" err="1"/>
              <a:t>morbiliformna</a:t>
            </a:r>
            <a:endParaRPr lang="sr-Latn-RS" dirty="0"/>
          </a:p>
          <a:p>
            <a:r>
              <a:rPr lang="sr-Latn-RS" dirty="0"/>
              <a:t>Lice je edematozno</a:t>
            </a:r>
          </a:p>
          <a:p>
            <a:r>
              <a:rPr lang="sr-Latn-RS" dirty="0"/>
              <a:t>Javlja se generalizovana </a:t>
            </a:r>
            <a:r>
              <a:rPr lang="sr-Latn-RS" dirty="0" err="1"/>
              <a:t>limfadenopatija</a:t>
            </a:r>
            <a:endParaRPr lang="sr-Latn-RS" dirty="0"/>
          </a:p>
          <a:p>
            <a:r>
              <a:rPr lang="sr-Latn-RS" dirty="0"/>
              <a:t>Bilo koji unutrašnji organ može biti zahvaćen, ali je to najčešće jetra. Kod </a:t>
            </a:r>
            <a:r>
              <a:rPr lang="sr-Latn-RS" dirty="0" err="1"/>
              <a:t>minociklina</a:t>
            </a:r>
            <a:r>
              <a:rPr lang="sr-Latn-RS" dirty="0"/>
              <a:t> najčešće su zahvaćeni bubrezi i srce</a:t>
            </a:r>
          </a:p>
          <a:p>
            <a:r>
              <a:rPr lang="sr-Latn-RS" dirty="0"/>
              <a:t>Akutna insuficijencija jetre je najčešći uzrok smrti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2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3937-4970-44C2-0D65-D0A008F3D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8670C-5892-CAB1-95FE-3B505B3B1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Bolja je kada su uzročnici antibiotici, a gora kada su u pitanju </a:t>
            </a:r>
            <a:r>
              <a:rPr lang="sr-Latn-RS" dirty="0" err="1"/>
              <a:t>antiepileptici</a:t>
            </a:r>
            <a:r>
              <a:rPr lang="sr-Latn-RS" dirty="0"/>
              <a:t> i </a:t>
            </a:r>
            <a:r>
              <a:rPr lang="sr-Latn-RS" dirty="0" err="1"/>
              <a:t>alopurinol</a:t>
            </a:r>
            <a:endParaRPr lang="sr-Latn-RS" dirty="0"/>
          </a:p>
          <a:p>
            <a:r>
              <a:rPr lang="sr-Latn-RS" dirty="0"/>
              <a:t>Gora prognoza je ako je oštećenje jetre teže, ako dođe do </a:t>
            </a:r>
            <a:r>
              <a:rPr lang="sr-Latn-RS" dirty="0" err="1"/>
              <a:t>reaktivacije</a:t>
            </a:r>
            <a:r>
              <a:rPr lang="sr-Latn-RS" dirty="0"/>
              <a:t> herpes virusa 6 ili </a:t>
            </a:r>
            <a:r>
              <a:rPr lang="sr-Latn-RS" dirty="0" err="1"/>
              <a:t>citomegalovirusa</a:t>
            </a:r>
            <a:r>
              <a:rPr lang="sr-Latn-RS" dirty="0"/>
              <a:t>, i ako su prisutni atipični limfociti u krvi</a:t>
            </a:r>
          </a:p>
          <a:p>
            <a:r>
              <a:rPr lang="sr-Latn-RS" dirty="0"/>
              <a:t>Serumski nivo „</a:t>
            </a:r>
            <a:r>
              <a:rPr lang="sr-Latn-RS" dirty="0" err="1"/>
              <a:t>hemokina</a:t>
            </a:r>
            <a:r>
              <a:rPr lang="sr-Latn-RS" dirty="0"/>
              <a:t> regulisanog aktivacijom i </a:t>
            </a:r>
            <a:r>
              <a:rPr lang="sr-Latn-RS" dirty="0" err="1"/>
              <a:t>timusom</a:t>
            </a:r>
            <a:r>
              <a:rPr lang="sr-Latn-RS" dirty="0"/>
              <a:t>“ </a:t>
            </a:r>
            <a:r>
              <a:rPr lang="en-US" dirty="0"/>
              <a:t>TARC/CCL17 </a:t>
            </a:r>
            <a:r>
              <a:rPr lang="sr-Latn-RS" dirty="0"/>
              <a:t>je povišen rano u bolesti i može poslužiti kao marker odgovora na terapiju i rizika za nastanak auto imunosti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8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1093</Words>
  <Application>Microsoft Office PowerPoint</Application>
  <PresentationFormat>Widescreen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-apple-system</vt:lpstr>
      <vt:lpstr>Arial</vt:lpstr>
      <vt:lpstr>BlinkMacSystemFont</vt:lpstr>
      <vt:lpstr>Calibri</vt:lpstr>
      <vt:lpstr>Calibri Light</vt:lpstr>
      <vt:lpstr>Office Theme</vt:lpstr>
      <vt:lpstr>Reakcija na lek sa eozinofilijom i sistemskim simptomima (engl. Drug reaction with eosinophilia and systemic symptoms - DRESS sindrom) </vt:lpstr>
      <vt:lpstr>Definicija</vt:lpstr>
      <vt:lpstr>Klinička slika</vt:lpstr>
      <vt:lpstr>Jetra je najčešće zahvaćen organ u okviru DRESS sindroma</vt:lpstr>
      <vt:lpstr>Edem lica je patognomoničan, a ospa može biti bilo koje vrste</vt:lpstr>
      <vt:lpstr>Faktori rizika</vt:lpstr>
      <vt:lpstr>Patogeneza</vt:lpstr>
      <vt:lpstr>Klinička slika</vt:lpstr>
      <vt:lpstr>Prognoza</vt:lpstr>
      <vt:lpstr>RegiSCAR bodovni sistem za potvrdu dijagnoze DRESS-a</vt:lpstr>
      <vt:lpstr>Potvrda kauzalnosti</vt:lpstr>
      <vt:lpstr>Lečenje</vt:lpstr>
      <vt:lpstr>Primarna prevencija DRESS sindroma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</dc:creator>
  <cp:lastModifiedBy>IASFA_V23 Токсикологија</cp:lastModifiedBy>
  <cp:revision>38</cp:revision>
  <dcterms:created xsi:type="dcterms:W3CDTF">2023-01-07T22:59:41Z</dcterms:created>
  <dcterms:modified xsi:type="dcterms:W3CDTF">2026-06-18T08:52:56Z</dcterms:modified>
</cp:coreProperties>
</file>