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package.core-properties+xml" PartName="/docProps/core.xml"/>
  <Override ContentType="application/vnd.openxmlformats-officedocument.extended-properties+xml" PartName="/docProps/app.xml"/>
  <Default ContentType="image/jpeg" Extension="jpe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6" r:id="rId5"/>
    <p:sldId id="268" r:id="rId6"/>
    <p:sldId id="264" r:id="rId7"/>
    <p:sldId id="265" r:id="rId8"/>
    <p:sldId id="259" r:id="rId9"/>
    <p:sldId id="267" r:id="rId10"/>
    <p:sldId id="269" r:id="rId11"/>
    <p:sldId id="270" r:id="rId12"/>
    <p:sldId id="260" r:id="rId13"/>
    <p:sldId id="261" r:id="rId14"/>
    <p:sldId id="262" r:id="rId15"/>
    <p:sldId id="271" r:id="rId16"/>
    <p:sldId id="263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754" y="-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32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P5ngbV1d-g" TargetMode="External"/><Relationship Id="rId2" Type="http://schemas.openxmlformats.org/officeDocument/2006/relationships/hyperlink" Target="https://youtu.be/StR8tCBv-go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 ?><Relationships xmlns="http://schemas.openxmlformats.org/package/2006/relationships"><Relationship Id="rId3" Target="../media/image1.jpe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1.xml" Type="http://schemas.openxmlformats.org/officeDocument/2006/relationships/slideLayout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D1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-1097280"/>
            <a:ext cx="5029200" cy="5029200"/>
          </a:xfrm>
          <a:prstGeom prst="ellipse">
            <a:avLst/>
          </a:prstGeom>
          <a:solidFill>
            <a:srgbClr val="6C3483">
              <a:alpha val="22000"/>
            </a:srgbClr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-457200"/>
            <a:ext cx="2926080" cy="2926080"/>
          </a:xfrm>
          <a:prstGeom prst="ellipse">
            <a:avLst/>
          </a:prstGeom>
          <a:solidFill>
            <a:srgbClr val="9B59B6">
              <a:alpha val="18000"/>
            </a:srgbClr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4654296"/>
            <a:ext cx="9144000" cy="489204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38912" y="502920"/>
            <a:ext cx="2103120" cy="347472"/>
          </a:xfrm>
          <a:prstGeom prst="rect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512064"/>
            <a:ext cx="2084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CITOSTATICI – OPASNE SUPSTANCE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38912" y="932688"/>
            <a:ext cx="6583680" cy="1755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ZAŠTITA ZDRAVSTVENIH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RADNIKA PRI RADU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CITOSTATICIMA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438912" y="2761488"/>
            <a:ext cx="7132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Lična zaštitna oprema · Prostorno uređenje · Mere opreza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38912" y="3291840"/>
            <a:ext cx="2606040" cy="402336"/>
          </a:xfrm>
          <a:prstGeom prst="rect">
            <a:avLst/>
          </a:prstGeom>
          <a:solidFill>
            <a:srgbClr val="6C3483">
              <a:alpha val="70000"/>
            </a:srgbClr>
          </a:solidFill>
          <a:ln w="10160">
            <a:solidFill>
              <a:srgbClr val="D2B4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300984"/>
            <a:ext cx="2587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🧤  Lična zaštitna oprema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73552" y="3291840"/>
            <a:ext cx="2606040" cy="402336"/>
          </a:xfrm>
          <a:prstGeom prst="rect">
            <a:avLst/>
          </a:prstGeom>
          <a:solidFill>
            <a:srgbClr val="6C3483">
              <a:alpha val="70000"/>
            </a:srgbClr>
          </a:solidFill>
          <a:ln w="10160">
            <a:solidFill>
              <a:srgbClr val="D2B4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91840" y="3300984"/>
            <a:ext cx="2587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🏥  Prostorno uređenje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08192" y="3291840"/>
            <a:ext cx="2606040" cy="402336"/>
          </a:xfrm>
          <a:prstGeom prst="rect">
            <a:avLst/>
          </a:prstGeom>
          <a:solidFill>
            <a:srgbClr val="6C3483">
              <a:alpha val="70000"/>
            </a:srgbClr>
          </a:solidFill>
          <a:ln w="10160">
            <a:solidFill>
              <a:srgbClr val="D2B4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126480" y="3300984"/>
            <a:ext cx="2587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Mere opreza i nadzor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NIOSH Alert – Preventing Occupational Exposure to Antineoplastic Drugs (2004).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B679EC-155A-C88A-B29E-5C6BB33EB21E}"/>
              </a:ext>
            </a:extLst>
          </p:cNvPr>
          <p:cNvSpPr txBox="1"/>
          <p:nvPr/>
        </p:nvSpPr>
        <p:spPr>
          <a:xfrm>
            <a:off x="899962" y="437949"/>
            <a:ext cx="3299749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b="1" dirty="0"/>
              <a:t>KOLEKTIVNA ZAŠTITNA OPREMA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BFF359-FB03-1A81-3524-0FB9A292DDFF}"/>
              </a:ext>
            </a:extLst>
          </p:cNvPr>
          <p:cNvSpPr txBox="1"/>
          <p:nvPr/>
        </p:nvSpPr>
        <p:spPr>
          <a:xfrm>
            <a:off x="625642" y="1429352"/>
            <a:ext cx="757476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dirty="0"/>
              <a:t>Tuš i lavabo sa česmom za ispiranje kože ili očiju u slučaju prosipanja citostatika.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506F91-1DEF-0CA3-F49D-6D1265D212C9}"/>
              </a:ext>
            </a:extLst>
          </p:cNvPr>
          <p:cNvSpPr txBox="1"/>
          <p:nvPr/>
        </p:nvSpPr>
        <p:spPr>
          <a:xfrm>
            <a:off x="625642" y="2112745"/>
            <a:ext cx="35060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dirty="0"/>
              <a:t>Zatvoreni sistemi za transfer lekova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A236FC-9E23-B9DA-4DB2-3C3B48CDD849}"/>
              </a:ext>
            </a:extLst>
          </p:cNvPr>
          <p:cNvSpPr txBox="1"/>
          <p:nvPr/>
        </p:nvSpPr>
        <p:spPr>
          <a:xfrm>
            <a:off x="625642" y="2796138"/>
            <a:ext cx="222881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dirty="0"/>
              <a:t>Laminarna komora IIb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DEAC6D-51D2-2B4A-547F-1DE27DA1BDF9}"/>
              </a:ext>
            </a:extLst>
          </p:cNvPr>
          <p:cNvSpPr txBox="1"/>
          <p:nvPr/>
        </p:nvSpPr>
        <p:spPr>
          <a:xfrm>
            <a:off x="625642" y="3434613"/>
            <a:ext cx="448872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dirty="0"/>
              <a:t>Komplet za zbrinjavanje prosipanja citostatika</a:t>
            </a:r>
          </a:p>
        </p:txBody>
      </p:sp>
    </p:spTree>
    <p:extLst>
      <p:ext uri="{BB962C8B-B14F-4D97-AF65-F5344CB8AC3E}">
        <p14:creationId xmlns:p14="http://schemas.microsoft.com/office/powerpoint/2010/main" val="681503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CE0CBD-C914-2134-2361-642E352D7B4B}"/>
              </a:ext>
            </a:extLst>
          </p:cNvPr>
          <p:cNvSpPr txBox="1"/>
          <p:nvPr/>
        </p:nvSpPr>
        <p:spPr>
          <a:xfrm>
            <a:off x="717082" y="471638"/>
            <a:ext cx="226530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b="1" dirty="0"/>
              <a:t>Lična zaštitna oprema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54910C-22D1-CD95-3200-7E0B48444782}"/>
              </a:ext>
            </a:extLst>
          </p:cNvPr>
          <p:cNvSpPr txBox="1"/>
          <p:nvPr/>
        </p:nvSpPr>
        <p:spPr>
          <a:xfrm>
            <a:off x="808522" y="1333099"/>
            <a:ext cx="5113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Štitnik za lice ili zaštitne naočari sa bočnim štitnicima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5FB7E-B040-46E5-BB98-7A230087A246}"/>
              </a:ext>
            </a:extLst>
          </p:cNvPr>
          <p:cNvSpPr txBox="1"/>
          <p:nvPr/>
        </p:nvSpPr>
        <p:spPr>
          <a:xfrm>
            <a:off x="892253" y="2278090"/>
            <a:ext cx="592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/>
              <a:t>Video kako se priprema citostatska terapija u laminarnoj komori i koristi zaštitna oprema: </a:t>
            </a:r>
          </a:p>
          <a:p>
            <a:r>
              <a:rPr lang="en-US" sz="1400" dirty="0">
                <a:hlinkClick r:id="rId2"/>
              </a:rPr>
              <a:t>https://youtu.be/StR8tCBv-go</a:t>
            </a:r>
            <a:r>
              <a:rPr lang="sr-Latn-RS" sz="1400" dirty="0"/>
              <a:t> 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26A230-321D-63B7-CA66-B63A65EDBB02}"/>
              </a:ext>
            </a:extLst>
          </p:cNvPr>
          <p:cNvSpPr txBox="1"/>
          <p:nvPr/>
        </p:nvSpPr>
        <p:spPr>
          <a:xfrm>
            <a:off x="954923" y="3369675"/>
            <a:ext cx="65053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400" dirty="0"/>
              <a:t>Video kako se koristi zaštitna oprema i bezbedna spojnica za infuziju kada se citostatik </a:t>
            </a:r>
          </a:p>
          <a:p>
            <a:r>
              <a:rPr lang="sr-Latn-RS" sz="1400" dirty="0"/>
              <a:t>primenjuje na pacijentu:</a:t>
            </a:r>
          </a:p>
          <a:p>
            <a:r>
              <a:rPr lang="en-US" sz="1400" dirty="0">
                <a:hlinkClick r:id="rId3"/>
              </a:rPr>
              <a:t>https://youtu.be/zP5ngbV1d-g</a:t>
            </a:r>
            <a:r>
              <a:rPr lang="sr-Latn-RS" sz="1400" dirty="0"/>
              <a:t>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26161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Tehnika rada pri pripremi citostatika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Stepeni bezbednog postupanja u BSC kabinetu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61288"/>
            <a:ext cx="4041648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61288"/>
            <a:ext cx="475488" cy="676656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47472" y="132588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77824" y="1216152"/>
            <a:ext cx="3447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Priprema radnog mesta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77824" y="1472184"/>
            <a:ext cx="3447288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BSC uključiti min. 30 min pre rada. Pokriti radnu površinu apsorpcionim jastukom s plastičnom oblogom odozdo. Obući kompletnu LZO.</a:t>
            </a:r>
            <a:endParaRPr lang="en-US" sz="880" dirty="0"/>
          </a:p>
        </p:txBody>
      </p:sp>
      <p:sp>
        <p:nvSpPr>
          <p:cNvPr id="12" name="Shape 10"/>
          <p:cNvSpPr/>
          <p:nvPr/>
        </p:nvSpPr>
        <p:spPr>
          <a:xfrm>
            <a:off x="4718304" y="1161288"/>
            <a:ext cx="4041648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718304" y="1161288"/>
            <a:ext cx="475488" cy="676656"/>
          </a:xfrm>
          <a:prstGeom prst="rect">
            <a:avLst/>
          </a:prstGeom>
          <a:solidFill>
            <a:srgbClr val="5B2C6F"/>
          </a:solidFill>
          <a:ln w="12700">
            <a:solidFill>
              <a:srgbClr val="5B2C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18304" y="132588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248656" y="1216152"/>
            <a:ext cx="3447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5B2C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Unos materijala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248656" y="1472184"/>
            <a:ext cx="3447288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Sve lekove i potrošni materijal dezinfikovati 70% alkoholom pre unosa u BSC. Pripremiti samo za jednog pacijenta u jednom trenutku.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347472" y="1883664"/>
            <a:ext cx="4041648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47472" y="1883664"/>
            <a:ext cx="475488" cy="676656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47472" y="2048256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77824" y="1938528"/>
            <a:ext cx="3447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C3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Tehnika rada u BSC-u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77824" y="2194560"/>
            <a:ext cx="3447288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Koristiti zatvorene sisteme (CSTD). Iglom prodirati pod uglom da se smanji aerosolizacija. Ne koristiti vakuum flaše bez CSTD sistema.</a:t>
            </a:r>
            <a:endParaRPr lang="en-US" sz="880" dirty="0"/>
          </a:p>
        </p:txBody>
      </p:sp>
      <p:sp>
        <p:nvSpPr>
          <p:cNvPr id="22" name="Shape 20"/>
          <p:cNvSpPr/>
          <p:nvPr/>
        </p:nvSpPr>
        <p:spPr>
          <a:xfrm>
            <a:off x="4718304" y="1883664"/>
            <a:ext cx="4041648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718304" y="1883664"/>
            <a:ext cx="475488" cy="676656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18304" y="2048256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248656" y="1938528"/>
            <a:ext cx="3447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D3C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Obeležavanje i provera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248656" y="2194560"/>
            <a:ext cx="3447288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Svaka priprema mora biti dvostruko proverena. Obeležiti: ime pacijenta, naziv leka, dozu, datum/vreme, rok upotrebe, inicijali.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347472" y="2606040"/>
            <a:ext cx="4041648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347472" y="2606040"/>
            <a:ext cx="475488" cy="676656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47472" y="277063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77824" y="2660904"/>
            <a:ext cx="3447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B59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i primena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77824" y="2916936"/>
            <a:ext cx="3447288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Transportovati u zatvorenim, jasno označenim kontejnerima. Primeniti CSTD i pri administraciji. Proveriti venski pristup pre primene.</a:t>
            </a:r>
            <a:endParaRPr lang="en-US" sz="880" dirty="0"/>
          </a:p>
        </p:txBody>
      </p:sp>
      <p:sp>
        <p:nvSpPr>
          <p:cNvPr id="32" name="Shape 30"/>
          <p:cNvSpPr/>
          <p:nvPr/>
        </p:nvSpPr>
        <p:spPr>
          <a:xfrm>
            <a:off x="4718304" y="2606040"/>
            <a:ext cx="4041648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718304" y="2606040"/>
            <a:ext cx="475488" cy="676656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718304" y="277063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248656" y="2660904"/>
            <a:ext cx="3447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E44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Završetak i dekontaminacija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248656" y="2916936"/>
            <a:ext cx="3447288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Otpad odložiti odmah u citotoksičnu ambalažu. Skinuti LZO redom: ogrtač→spoljnje rukavice→vizir→maska→unutrašnje rukavice. Umiti ruke.</a:t>
            </a:r>
            <a:endParaRPr lang="en-US" sz="880" dirty="0"/>
          </a:p>
        </p:txBody>
      </p:sp>
      <p:sp>
        <p:nvSpPr>
          <p:cNvPr id="37" name="Shape 35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CSHP – Guidelines for the Preparation and Handling of Hazardous Drugs (2022).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Upravljanje otpadom i kontaminacijom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Klasifikacija, odlaganje i reagovanje na izlivanje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61288"/>
            <a:ext cx="402336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61288"/>
            <a:ext cx="4023360" cy="365760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38587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Klasifikacija i odlaganje otpada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02336" y="1581912"/>
            <a:ext cx="109728" cy="868680"/>
          </a:xfrm>
          <a:prstGeom prst="rect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6928" y="160020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Čvrsti citotoksični otpad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66928" y="1819656"/>
            <a:ext cx="3730752" cy="5943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Prazne bočice, igle, špricevi, setovi za infuziju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Žuta kutija: SHARPS + jasna oznaka ⚠ CITOTOKSIČNO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sme se mešati s komunalnim otpadom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402336" y="2587752"/>
            <a:ext cx="109728" cy="86868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66928" y="260604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3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Tečni i meko-tkivni otpad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66928" y="2825496"/>
            <a:ext cx="3730752" cy="5943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Ostaci rastvora, jastuci, rukavice, ogrtači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Dvostruka crvena/žuta kesa – herm</a:t>
            </a:r>
            <a:r>
              <a:rPr lang="sr-Latn-R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</a:t>
            </a:r>
            <a:r>
              <a:rPr lang="en-US" sz="880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ički</a:t>
            </a: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zatvorena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Spaliti u sertifikovanom postrojenju (≥1200°C)</a:t>
            </a:r>
            <a:endParaRPr lang="en-US" sz="880" dirty="0"/>
          </a:p>
        </p:txBody>
      </p:sp>
      <p:sp>
        <p:nvSpPr>
          <p:cNvPr id="16" name="Shape 14"/>
          <p:cNvSpPr/>
          <p:nvPr/>
        </p:nvSpPr>
        <p:spPr>
          <a:xfrm>
            <a:off x="402336" y="3593592"/>
            <a:ext cx="109728" cy="868680"/>
          </a:xfrm>
          <a:prstGeom prst="rect">
            <a:avLst/>
          </a:prstGeom>
          <a:solidFill>
            <a:srgbClr val="6E2F8D"/>
          </a:solidFill>
          <a:ln w="12700">
            <a:solidFill>
              <a:srgbClr val="6E2F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66928" y="361188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E2F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Telesni fluidi pacijenata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66928" y="3831336"/>
            <a:ext cx="3730752" cy="5943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Urin, feces, povraćanje 48h po hemioterapiji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Rukovanje s punom LZO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Posebni kontejneri – ne u kanalizaciju bez prečišćavanja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4553712" y="1161288"/>
            <a:ext cx="42976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553712" y="1161288"/>
            <a:ext cx="4297680" cy="365760"/>
          </a:xfrm>
          <a:prstGeom prst="rect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117043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Postupak pri izlivanju (Spill Protocol)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608576" y="1627632"/>
            <a:ext cx="274320" cy="274320"/>
          </a:xfrm>
          <a:prstGeom prst="ellipse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608576" y="16276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937760" y="1618488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Upozoriti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937760" y="1819656"/>
            <a:ext cx="3840480" cy="29260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Odmah upozoriti ostale zaposlene i evakuisati neesencijalno osoblje iz zone</a:t>
            </a:r>
            <a:endParaRPr lang="en-US" sz="880" dirty="0"/>
          </a:p>
        </p:txBody>
      </p:sp>
      <p:sp>
        <p:nvSpPr>
          <p:cNvPr id="26" name="Shape 24"/>
          <p:cNvSpPr/>
          <p:nvPr/>
        </p:nvSpPr>
        <p:spPr>
          <a:xfrm>
            <a:off x="4608576" y="2203704"/>
            <a:ext cx="274320" cy="274320"/>
          </a:xfrm>
          <a:prstGeom prst="ellipse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608576" y="220370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937760" y="21945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Obući LZO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937760" y="2395728"/>
            <a:ext cx="3840480" cy="29260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Duple rukavice, FFP3 maska, vizir, ogrtač – NE pristupati bez kompletne zaštite</a:t>
            </a:r>
            <a:endParaRPr lang="en-US" sz="880" dirty="0"/>
          </a:p>
        </p:txBody>
      </p:sp>
      <p:sp>
        <p:nvSpPr>
          <p:cNvPr id="30" name="Shape 28"/>
          <p:cNvSpPr/>
          <p:nvPr/>
        </p:nvSpPr>
        <p:spPr>
          <a:xfrm>
            <a:off x="4608576" y="2779776"/>
            <a:ext cx="274320" cy="274320"/>
          </a:xfrm>
          <a:prstGeom prst="ellipse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608576" y="27797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937760" y="2770632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Ograničiti rasprostranjivanje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937760" y="2971800"/>
            <a:ext cx="3840480" cy="29260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Okružiti izlivanje apsorpcionim materijalom spolja prema unutra</a:t>
            </a:r>
            <a:endParaRPr lang="en-US" sz="880" dirty="0"/>
          </a:p>
        </p:txBody>
      </p:sp>
      <p:sp>
        <p:nvSpPr>
          <p:cNvPr id="34" name="Shape 32"/>
          <p:cNvSpPr/>
          <p:nvPr/>
        </p:nvSpPr>
        <p:spPr>
          <a:xfrm>
            <a:off x="4608576" y="3355848"/>
            <a:ext cx="274320" cy="274320"/>
          </a:xfrm>
          <a:prstGeom prst="ellipse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608576" y="33558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937760" y="334670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Pokupiti otpad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937760" y="3547872"/>
            <a:ext cx="3840480" cy="29260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Čvrste delove pincetom, tečnost apsorpcionim jastukom. Višekratno obrisati 70% alkoholom</a:t>
            </a:r>
            <a:endParaRPr lang="en-US" sz="880" dirty="0"/>
          </a:p>
        </p:txBody>
      </p:sp>
      <p:sp>
        <p:nvSpPr>
          <p:cNvPr id="38" name="Shape 36"/>
          <p:cNvSpPr/>
          <p:nvPr/>
        </p:nvSpPr>
        <p:spPr>
          <a:xfrm>
            <a:off x="4608576" y="3931920"/>
            <a:ext cx="274320" cy="274320"/>
          </a:xfrm>
          <a:prstGeom prst="ellipse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608576" y="39319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937760" y="392277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Dokumentovati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937760" y="4123944"/>
            <a:ext cx="3840480" cy="29260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Zabeležiti: datum, vreme, lek, količinu, osobe prisutne. Prijava incidenta obavezna</a:t>
            </a:r>
            <a:endParaRPr lang="en-US" sz="880" dirty="0"/>
          </a:p>
        </p:txBody>
      </p:sp>
      <p:sp>
        <p:nvSpPr>
          <p:cNvPr id="42" name="Shape 40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OSHA Technical Manual – Controlling Occupational Exposure to Hazardous Drugs (TED 01-00-015).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Zdravstveni nadzor i zakonske obaveze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Praćenje izloženosti, biomonitoring i regulatorni okvir</a:t>
            </a:r>
            <a:endParaRPr lang="en-US" sz="11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773000"/>
              </p:ext>
            </p:extLst>
          </p:nvPr>
        </p:nvGraphicFramePr>
        <p:xfrm>
          <a:off x="347472" y="1161288"/>
          <a:ext cx="8394192" cy="274320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Vrsta nadzora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0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Učestalost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0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Parametri praćenja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0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Odgovorna osoba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0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Preventivni pregled pre zapošljavanja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Jednokratno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Kompletna KKS, jetra, bubrezi, genotoksičnost (SCE test)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 err="1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Lekar</a:t>
                      </a: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medicine rada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Periodični zdravstveni pregled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Godišnje (6-mes. za trudne)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KKS + diferencijalna, ALT, AST, kreatinin, urin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Lekar </a:t>
                      </a: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medicine rada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Biomonitoring – izloženost lekovima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Godišnje / po incidentu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Urinarna mutageneza (Ames test), platinum biomarkeri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Ovlašćena laboratorija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Praćenje radnog prostora – površinska kontaminacija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Mesečno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Brisevi radnih površina (wipe test)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Farmaceut / med. tehničar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Registar izloženih radnika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Kontinuirano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Lični dosije izloženosti s dozom i periodom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A0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Poslodavac / inspekcija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B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Shape 5"/>
          <p:cNvSpPr/>
          <p:nvPr/>
        </p:nvSpPr>
        <p:spPr>
          <a:xfrm>
            <a:off x="347472" y="4343400"/>
            <a:ext cx="4389120" cy="475488"/>
          </a:xfrm>
          <a:prstGeom prst="rect">
            <a:avLst/>
          </a:prstGeom>
          <a:solidFill>
            <a:srgbClr val="F5EEF8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57200" y="4352544"/>
            <a:ext cx="4251960" cy="4572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Zakonska osnova (RS): </a:t>
            </a:r>
            <a:r>
              <a:rPr lang="en-US" sz="90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Zakon o bezbednosti i zdravlju na radu (Sl. glasnik RS 101/2005), Pravilnik o LZO, Uredba o opasnim supstancama.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EU Directive 2004/37/EC – Carcinogens and Mutagens at Work.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C655DE-F173-C3C2-B9DF-EB9CDC478039}"/>
              </a:ext>
            </a:extLst>
          </p:cNvPr>
          <p:cNvSpPr txBox="1"/>
          <p:nvPr/>
        </p:nvSpPr>
        <p:spPr>
          <a:xfrm>
            <a:off x="746707" y="585343"/>
            <a:ext cx="6755567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b="1" dirty="0"/>
              <a:t>WIPE test – provera kontaminacije radne površine laminarne komore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C548F1-9C19-DABB-878A-98A9D8932EF6}"/>
              </a:ext>
            </a:extLst>
          </p:cNvPr>
          <p:cNvSpPr txBox="1"/>
          <p:nvPr/>
        </p:nvSpPr>
        <p:spPr>
          <a:xfrm>
            <a:off x="139192" y="4396630"/>
            <a:ext cx="512351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/>
              <a:t>Connor TH, Zock MD, Snow AH. Surface wipe sampling for antineoplastic </a:t>
            </a:r>
            <a:endParaRPr lang="sr-Latn-RS" sz="1200" dirty="0"/>
          </a:p>
          <a:p>
            <a:r>
              <a:rPr lang="en-US" sz="1200" dirty="0"/>
              <a:t>(chemotherapy) and other hazardous drug residue in healthcare settings: </a:t>
            </a:r>
            <a:endParaRPr lang="sr-Latn-RS" sz="1200" dirty="0"/>
          </a:p>
          <a:p>
            <a:r>
              <a:rPr lang="en-US" sz="1200" dirty="0"/>
              <a:t>Methodology and recommendations. J </a:t>
            </a:r>
            <a:r>
              <a:rPr lang="en-US" sz="1200" dirty="0" err="1"/>
              <a:t>Occup</a:t>
            </a:r>
            <a:r>
              <a:rPr lang="en-US" sz="1200" dirty="0"/>
              <a:t> Environ </a:t>
            </a:r>
            <a:r>
              <a:rPr lang="en-US" sz="1200" dirty="0" err="1"/>
              <a:t>Hyg</a:t>
            </a:r>
            <a:r>
              <a:rPr lang="en-US" sz="1200" dirty="0"/>
              <a:t>. 2016;13(9):658-67.</a:t>
            </a:r>
          </a:p>
        </p:txBody>
      </p:sp>
    </p:spTree>
    <p:extLst>
      <p:ext uri="{BB962C8B-B14F-4D97-AF65-F5344CB8AC3E}">
        <p14:creationId xmlns:p14="http://schemas.microsoft.com/office/powerpoint/2010/main" val="594700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3D1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-1097280"/>
            <a:ext cx="5029200" cy="5029200"/>
          </a:xfrm>
          <a:prstGeom prst="ellipse">
            <a:avLst/>
          </a:prstGeom>
          <a:solidFill>
            <a:srgbClr val="6C3483">
              <a:alpha val="20000"/>
            </a:srgbClr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583680" y="2560320"/>
            <a:ext cx="4114800" cy="4114800"/>
          </a:xfrm>
          <a:prstGeom prst="ellipse">
            <a:avLst/>
          </a:prstGeom>
          <a:solidFill>
            <a:srgbClr val="9B59B6">
              <a:alpha val="15000"/>
            </a:srgbClr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4654296"/>
            <a:ext cx="9144000" cy="489204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8912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ZAKLJUČAK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438912" y="822960"/>
            <a:ext cx="4572000" cy="36576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38912" y="932688"/>
            <a:ext cx="8321040" cy="6217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D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🧤  Kompletna LZO (duple rukavice, FFP3 maska, nepropusni ogrtač, vizir) je obavezna pri svakom kontaktu s citostaticima.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38912" y="1627632"/>
            <a:ext cx="8321040" cy="6217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🏥  Prostorno uređenje – BSC klase IIB, negativni pritisak, HEPA ventilacija – osnov je tehničke zaštite u preparativnoj sobi.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38912" y="2322576"/>
            <a:ext cx="8321040" cy="6217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D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Zatvoreni sistemi prenosa (CSTD) smanjuju aerosolizaciju i kontaminaciju radnih površina za &gt;80%.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38912" y="3017520"/>
            <a:ext cx="8321040" cy="6217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Spill protokol i registar incidenata su zakonska obaveza; svaki kontakt s citostatikom mora biti dokumentovan.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38912" y="3712464"/>
            <a:ext cx="8321040" cy="6217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D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Redovni zdravstveni nadzor (godišnji biomonitoring, brisevi površina) neophodan je za ranu detekciju izloženosti.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WHO – Safe Handling of Hazardous Chemotherapy Drugs in Limited-Resource Settings (2020).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Šta su citostatici i zašto su opasni?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Definicija, klasifikacija i putevi izloženosti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8449056" cy="658368"/>
          </a:xfrm>
          <a:prstGeom prst="rect">
            <a:avLst/>
          </a:prstGeom>
          <a:solidFill>
            <a:srgbClr val="F4ECF7"/>
          </a:solidFill>
          <a:ln w="2286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75488" y="1188720"/>
            <a:ext cx="8229600" cy="6126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Citostatici</a:t>
            </a:r>
            <a:r>
              <a:rPr lang="en-US" sz="11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 lekovi koji inhibiraju deobu ćelija i koriste se u terapiji malignih bolesti. Zbog mehanizma dejstva, toksični su i za zdrave ćelije – posebno su kancerogeni, mutageni i teratogeni.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7472" y="1938528"/>
            <a:ext cx="2724912" cy="2377440"/>
          </a:xfrm>
          <a:prstGeom prst="rect">
            <a:avLst/>
          </a:prstGeom>
          <a:solidFill>
            <a:srgbClr val="FFFFFF"/>
          </a:solidFill>
          <a:ln w="13970">
            <a:solidFill>
              <a:srgbClr val="D7BDE2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347472" y="1938528"/>
            <a:ext cx="2724912" cy="347472"/>
          </a:xfrm>
          <a:prstGeom prst="rect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1947672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Putevi izloženosti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57200" y="2322576"/>
            <a:ext cx="2542032" cy="1938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Inhalacija aerosola i prašine pri pripremi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Apsorpcija kroz kožu i sluzokoži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Slučajna ingestija (ruke, hrana)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Kontaminiranim iglama (</a:t>
            </a:r>
            <a:r>
              <a:rPr lang="en-US" sz="950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ubod</a:t>
            </a: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sr-Latn-RS" sz="950" dirty="0">
              <a:solidFill>
                <a:srgbClr val="1A0A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SzPct val="100000"/>
              <a:buChar char="•"/>
            </a:pPr>
            <a:r>
              <a:rPr lang="sr-Latn-RS" sz="950" dirty="0">
                <a:solidFill>
                  <a:srgbClr val="1A0A2E"/>
                </a:solidFill>
                <a:latin typeface="Calibri" pitchFamily="34" charset="0"/>
                <a:cs typeface="Calibri" pitchFamily="34" charset="-120"/>
              </a:rPr>
              <a:t>Standardna oznaka za citostatike: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55264" y="1938528"/>
            <a:ext cx="2724912" cy="2377440"/>
          </a:xfrm>
          <a:prstGeom prst="rect">
            <a:avLst/>
          </a:prstGeom>
          <a:solidFill>
            <a:srgbClr val="FFFFFF"/>
          </a:solidFill>
          <a:ln w="13970">
            <a:solidFill>
              <a:srgbClr val="D7BDE2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55264" y="1938528"/>
            <a:ext cx="2724912" cy="347472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364992" y="1947672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Zdravstvene posledice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364992" y="2322576"/>
            <a:ext cx="2542032" cy="1938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Kancerogenost (leukemija, limfomi)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Mutageni efekti – oštećenje DNK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Teratogenost – rizik za trudnoće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Imunotoksičnost i reproduktivni poremećaji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163056" y="1938528"/>
            <a:ext cx="2724912" cy="2377440"/>
          </a:xfrm>
          <a:prstGeom prst="rect">
            <a:avLst/>
          </a:prstGeom>
          <a:solidFill>
            <a:srgbClr val="FFFFFF"/>
          </a:solidFill>
          <a:ln w="13970">
            <a:solidFill>
              <a:srgbClr val="D7BDE2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163056" y="1938528"/>
            <a:ext cx="2724912" cy="34747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72784" y="1947672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 je izložen?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272784" y="2322576"/>
            <a:ext cx="2542032" cy="1938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Farmaceuti i laboratorijski tehničari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Medicinske sestre i lekari (primena)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Osoblje za odlaganje otpada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Transportno i tehničko osoblje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65760" y="4443984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IARC klasifikuje mnoge citostaticke agense kao Grupu 1 (dokazano kancerogeni za ljude).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IARC Monographs on the Evaluation of Carcinogenic Risks (Vol. 100A, 2012).</a:t>
            </a:r>
            <a:endParaRPr lang="en-US" sz="75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9D7013A-05C2-2E4E-653F-4E42BA556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3096025"/>
            <a:ext cx="783496" cy="12016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Lična zaštitna oprema (LZO)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Obavezna oprema pri pripremi i primeni citostatika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2651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70432"/>
            <a:ext cx="2651760" cy="365760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38912" y="1179576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🧤  Rukavice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38912" y="1563624"/>
            <a:ext cx="2487168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Dvostruke (duplo rukavičenje)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Hemijsko-otporne (nitril ≥0,1 mm)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Menjati na svakih 30 min ili pri prskanju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 talka – ne smeju biti lateksne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3182112" y="1170432"/>
            <a:ext cx="2651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182112" y="1170432"/>
            <a:ext cx="2651760" cy="36576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73552" y="1179576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🥼  Zaštitni ogrtač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273552" y="1563624"/>
            <a:ext cx="2487168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Jednokratni, vodonepropustan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Dugački rukavi sa steznicima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Zatvoreni napred (ne </a:t>
            </a:r>
            <a:r>
              <a:rPr lang="sr-Latn-R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pozadi</a:t>
            </a: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Skinuti pre napuštanja zone pripreme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6016752" y="1170432"/>
            <a:ext cx="2651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016752" y="1170432"/>
            <a:ext cx="2651760" cy="365760"/>
          </a:xfrm>
          <a:prstGeom prst="rect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108192" y="1179576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😷  Respiratorna zaštita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108192" y="1563624"/>
            <a:ext cx="2487168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FFP3 polumaska za prašinu/aerosole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Hirurška maska NIJE dovoljna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Potrebna pri radu izvan BSC kabineta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Filtraciona efikasnost ≥99%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347472" y="2871216"/>
            <a:ext cx="2651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47472" y="2871216"/>
            <a:ext cx="2651760" cy="36576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38912" y="28803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🥽  Zaštitne naočare/vizir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38912" y="3264408"/>
            <a:ext cx="2487168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Obavezne pri riziku od prskanja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Zatvorene sa bočnom zaštitom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Vizir pruža širu zaštitu lica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Dezinfikovati posle svake upotrebe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3182112" y="2871216"/>
            <a:ext cx="2651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182112" y="2871216"/>
            <a:ext cx="2651760" cy="36576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273552" y="28803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👢  Zaštitna obuća/navlake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273552" y="3264408"/>
            <a:ext cx="2487168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Nepropusne navlake za cipele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Menjati pri napuštanju prostora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Sprečavaju unos kontaminacije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nositi van zaštićene zone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6016752" y="2871216"/>
            <a:ext cx="2651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6016752" y="2871216"/>
            <a:ext cx="2651760" cy="365760"/>
          </a:xfrm>
          <a:prstGeom prst="rect">
            <a:avLst/>
          </a:prstGeom>
          <a:solidFill>
            <a:srgbClr val="145A32"/>
          </a:solidFill>
          <a:ln w="12700">
            <a:solidFill>
              <a:srgbClr val="145A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108192" y="28803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🦺  Dodatna zaštita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108192" y="3264408"/>
            <a:ext cx="2487168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Kapu/pokrivalo za kosu obavezno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Zaštita vrata i dekolte zone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Sve LZO oblačiti pre ulaska u zonu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Redom skidati: ogrtač→rukavice→maska</a:t>
            </a:r>
            <a:endParaRPr lang="en-US" sz="880" dirty="0"/>
          </a:p>
        </p:txBody>
      </p:sp>
      <p:sp>
        <p:nvSpPr>
          <p:cNvPr id="31" name="Shape 29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ASHP Guidelines on Handling Hazardous Drugs (Am J Health-Syst Pharm, 2018).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122964-2E83-30E9-FD04-259BCA4B3A2C}"/>
              </a:ext>
            </a:extLst>
          </p:cNvPr>
          <p:cNvSpPr txBox="1"/>
          <p:nvPr/>
        </p:nvSpPr>
        <p:spPr>
          <a:xfrm>
            <a:off x="374233" y="2110085"/>
            <a:ext cx="187583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sr-Latn-RS" b="1" dirty="0"/>
              <a:t>FFP3 maske,</a:t>
            </a:r>
          </a:p>
          <a:p>
            <a:r>
              <a:rPr lang="sr-Latn-RS" b="1" dirty="0"/>
              <a:t>otklanjaju 99%</a:t>
            </a:r>
          </a:p>
          <a:p>
            <a:r>
              <a:rPr lang="sr-Latn-RS" b="1" dirty="0"/>
              <a:t>čestica i aerosola.</a:t>
            </a:r>
          </a:p>
        </p:txBody>
      </p:sp>
    </p:spTree>
    <p:extLst>
      <p:ext uri="{BB962C8B-B14F-4D97-AF65-F5344CB8AC3E}">
        <p14:creationId xmlns:p14="http://schemas.microsoft.com/office/powerpoint/2010/main" val="469147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A2B4E5-DA21-CA86-BB3E-94DEC54A6720}"/>
              </a:ext>
            </a:extLst>
          </p:cNvPr>
          <p:cNvSpPr txBox="1"/>
          <p:nvPr/>
        </p:nvSpPr>
        <p:spPr>
          <a:xfrm>
            <a:off x="279133" y="1207971"/>
            <a:ext cx="44083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Materijal</a:t>
            </a:r>
            <a:r>
              <a:rPr lang="en-US" b="1" dirty="0"/>
              <a:t>: </a:t>
            </a:r>
            <a:r>
              <a:rPr lang="en-US" dirty="0" err="1"/>
              <a:t>Napravljene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od </a:t>
            </a:r>
            <a:r>
              <a:rPr lang="en-US" dirty="0" err="1"/>
              <a:t>sintetičke</a:t>
            </a:r>
            <a:r>
              <a:rPr lang="en-US" dirty="0"/>
              <a:t> </a:t>
            </a:r>
            <a:r>
              <a:rPr lang="en-US" dirty="0" err="1"/>
              <a:t>gume</a:t>
            </a:r>
            <a:r>
              <a:rPr lang="en-US" dirty="0"/>
              <a:t> (nitril </a:t>
            </a:r>
            <a:r>
              <a:rPr lang="en-US" dirty="0" err="1"/>
              <a:t>butadien</a:t>
            </a:r>
            <a:r>
              <a:rPr lang="en-US" dirty="0"/>
              <a:t>),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100% bez </a:t>
            </a:r>
            <a:r>
              <a:rPr lang="en-US" dirty="0" err="1"/>
              <a:t>lateksa</a:t>
            </a:r>
            <a:r>
              <a:rPr lang="en-US" dirty="0"/>
              <a:t>.</a:t>
            </a:r>
          </a:p>
          <a:p>
            <a:r>
              <a:rPr lang="en-US" b="1" dirty="0" err="1"/>
              <a:t>Otpornost</a:t>
            </a:r>
            <a:r>
              <a:rPr lang="en-US" b="1" dirty="0"/>
              <a:t>: </a:t>
            </a:r>
            <a:r>
              <a:rPr lang="en-US" dirty="0"/>
              <a:t>Tri puta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otpornije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bušenje</a:t>
            </a:r>
            <a:r>
              <a:rPr lang="en-US" dirty="0"/>
              <a:t> od </a:t>
            </a:r>
            <a:r>
              <a:rPr lang="en-US" dirty="0" err="1"/>
              <a:t>lateksa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odlično</a:t>
            </a:r>
            <a:r>
              <a:rPr lang="en-US" dirty="0"/>
              <a:t> </a:t>
            </a:r>
            <a:r>
              <a:rPr lang="en-US" dirty="0" err="1"/>
              <a:t>podnose</a:t>
            </a:r>
            <a:r>
              <a:rPr lang="en-US" dirty="0"/>
              <a:t> </a:t>
            </a:r>
            <a:r>
              <a:rPr lang="en-US" dirty="0" err="1"/>
              <a:t>ulja</a:t>
            </a:r>
            <a:r>
              <a:rPr lang="en-US" dirty="0"/>
              <a:t>, </a:t>
            </a:r>
            <a:r>
              <a:rPr lang="en-US" dirty="0" err="1"/>
              <a:t>goriva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rastvarače</a:t>
            </a:r>
            <a:r>
              <a:rPr lang="en-US" dirty="0"/>
              <a:t>.</a:t>
            </a:r>
          </a:p>
          <a:p>
            <a:r>
              <a:rPr lang="en-US" b="1" dirty="0" err="1"/>
              <a:t>Prijanjanje</a:t>
            </a:r>
            <a:r>
              <a:rPr lang="en-US" b="1" dirty="0"/>
              <a:t>: </a:t>
            </a:r>
            <a:r>
              <a:rPr lang="en-US" dirty="0" err="1"/>
              <a:t>Materijal</a:t>
            </a:r>
            <a:r>
              <a:rPr lang="en-US" dirty="0"/>
              <a:t> se </a:t>
            </a:r>
            <a:r>
              <a:rPr lang="en-US" dirty="0" err="1"/>
              <a:t>zagreva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toploti</a:t>
            </a:r>
            <a:r>
              <a:rPr lang="en-US" dirty="0"/>
              <a:t> </a:t>
            </a:r>
            <a:r>
              <a:rPr lang="en-US" dirty="0" err="1"/>
              <a:t>tela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oblikuje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šaci</a:t>
            </a:r>
            <a:r>
              <a:rPr lang="en-US" dirty="0"/>
              <a:t>, </a:t>
            </a:r>
            <a:r>
              <a:rPr lang="en-US" dirty="0" err="1"/>
              <a:t>pružajući</a:t>
            </a:r>
            <a:r>
              <a:rPr lang="en-US" dirty="0"/>
              <a:t> </a:t>
            </a:r>
            <a:r>
              <a:rPr lang="en-US" dirty="0" err="1"/>
              <a:t>odličan</a:t>
            </a:r>
            <a:r>
              <a:rPr lang="en-US" dirty="0"/>
              <a:t> </a:t>
            </a:r>
            <a:r>
              <a:rPr lang="en-US" dirty="0" err="1"/>
              <a:t>osećaj</a:t>
            </a:r>
            <a:r>
              <a:rPr lang="en-US" dirty="0"/>
              <a:t> </a:t>
            </a:r>
            <a:r>
              <a:rPr lang="en-US" dirty="0" err="1"/>
              <a:t>dodira</a:t>
            </a:r>
            <a:r>
              <a:rPr lang="en-US" dirty="0"/>
              <a:t>.</a:t>
            </a:r>
          </a:p>
          <a:p>
            <a:r>
              <a:rPr lang="en-US" b="1" dirty="0"/>
              <a:t>Boje: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plave</a:t>
            </a:r>
            <a:r>
              <a:rPr lang="en-US" dirty="0"/>
              <a:t> (</a:t>
            </a:r>
            <a:r>
              <a:rPr lang="en-US" dirty="0" err="1"/>
              <a:t>medicinske</a:t>
            </a:r>
            <a:r>
              <a:rPr lang="en-US" dirty="0"/>
              <a:t>), </a:t>
            </a:r>
            <a:r>
              <a:rPr lang="en-US" dirty="0" err="1"/>
              <a:t>crne</a:t>
            </a:r>
            <a:r>
              <a:rPr lang="en-US" dirty="0"/>
              <a:t> (tattoo </a:t>
            </a:r>
            <a:r>
              <a:rPr lang="en-US" dirty="0" err="1"/>
              <a:t>majstori</a:t>
            </a:r>
            <a:r>
              <a:rPr lang="en-US" dirty="0"/>
              <a:t>, </a:t>
            </a:r>
            <a:r>
              <a:rPr lang="en-US" dirty="0" err="1"/>
              <a:t>frizeri</a:t>
            </a:r>
            <a:r>
              <a:rPr lang="en-US" dirty="0"/>
              <a:t>, </a:t>
            </a:r>
            <a:r>
              <a:rPr lang="en-US" dirty="0" err="1"/>
              <a:t>mehaničari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narandžaste</a:t>
            </a:r>
            <a:r>
              <a:rPr lang="en-US" dirty="0"/>
              <a:t>/</a:t>
            </a:r>
            <a:r>
              <a:rPr lang="en-US" dirty="0" err="1"/>
              <a:t>zelene</a:t>
            </a:r>
            <a:r>
              <a:rPr lang="en-US" dirty="0"/>
              <a:t> (</a:t>
            </a:r>
            <a:r>
              <a:rPr lang="en-US" dirty="0" err="1"/>
              <a:t>industrija</a:t>
            </a:r>
            <a:r>
              <a:rPr lang="en-US" dirty="0"/>
              <a:t>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82382A-16E7-4AF5-7D64-7473E7483186}"/>
              </a:ext>
            </a:extLst>
          </p:cNvPr>
          <p:cNvSpPr txBox="1"/>
          <p:nvPr/>
        </p:nvSpPr>
        <p:spPr>
          <a:xfrm>
            <a:off x="481263" y="495701"/>
            <a:ext cx="171893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sr-Latn-RS" dirty="0"/>
              <a:t>Nitrilne rukavice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10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8E2562-A02B-B4F6-54CB-374673676C47}"/>
              </a:ext>
            </a:extLst>
          </p:cNvPr>
          <p:cNvSpPr txBox="1"/>
          <p:nvPr/>
        </p:nvSpPr>
        <p:spPr>
          <a:xfrm>
            <a:off x="516418" y="3461479"/>
            <a:ext cx="1988301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err="1"/>
              <a:t>Prljava</a:t>
            </a:r>
            <a:r>
              <a:rPr lang="en-US" sz="1200" b="1" dirty="0"/>
              <a:t> </a:t>
            </a:r>
            <a:r>
              <a:rPr lang="en-US" sz="1200" b="1" dirty="0" err="1"/>
              <a:t>ili</a:t>
            </a:r>
            <a:r>
              <a:rPr lang="en-US" sz="1200" b="1" dirty="0"/>
              <a:t> </a:t>
            </a:r>
            <a:r>
              <a:rPr lang="en-US" sz="1200" b="1" dirty="0" err="1"/>
              <a:t>crna</a:t>
            </a:r>
            <a:r>
              <a:rPr lang="en-US" sz="1200" b="1" dirty="0"/>
              <a:t> soba - </a:t>
            </a:r>
            <a:r>
              <a:rPr lang="en-US" sz="1200" b="1" dirty="0" err="1"/>
              <a:t>gde</a:t>
            </a:r>
            <a:r>
              <a:rPr lang="en-US" sz="1200" b="1" dirty="0"/>
              <a:t> se </a:t>
            </a:r>
            <a:endParaRPr lang="sr-Latn-RS" sz="1200" b="1" dirty="0"/>
          </a:p>
          <a:p>
            <a:r>
              <a:rPr lang="en-US" sz="1200" b="1" dirty="0" err="1"/>
              <a:t>nalazi</a:t>
            </a:r>
            <a:r>
              <a:rPr lang="en-US" sz="1200" b="1" dirty="0"/>
              <a:t> </a:t>
            </a:r>
            <a:r>
              <a:rPr lang="en-US" sz="1200" b="1" dirty="0" err="1"/>
              <a:t>svlačionica</a:t>
            </a:r>
            <a:r>
              <a:rPr lang="en-US" sz="1200" b="1" dirty="0"/>
              <a:t>; lavabo za </a:t>
            </a:r>
            <a:endParaRPr lang="sr-Latn-RS" sz="1200" b="1" dirty="0"/>
          </a:p>
          <a:p>
            <a:r>
              <a:rPr lang="en-US" sz="1200" b="1" dirty="0" err="1"/>
              <a:t>ruke</a:t>
            </a:r>
            <a:r>
              <a:rPr lang="en-US" sz="1200" b="1" dirty="0"/>
              <a:t>; </a:t>
            </a:r>
            <a:r>
              <a:rPr lang="en-US" sz="1200" b="1" dirty="0" err="1"/>
              <a:t>tuš</a:t>
            </a:r>
            <a:r>
              <a:rPr lang="en-US" sz="1200" b="1" dirty="0"/>
              <a:t> za </a:t>
            </a:r>
            <a:r>
              <a:rPr lang="en-US" sz="1200" b="1" dirty="0" err="1"/>
              <a:t>hitne</a:t>
            </a:r>
            <a:r>
              <a:rPr lang="en-US" sz="1200" b="1" dirty="0"/>
              <a:t> </a:t>
            </a:r>
            <a:r>
              <a:rPr lang="en-US" sz="1200" b="1" dirty="0" err="1"/>
              <a:t>slučajeve</a:t>
            </a:r>
            <a:endParaRPr lang="en-US" sz="1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070599-D8B1-0A40-3FD1-F1B3C36F70E7}"/>
              </a:ext>
            </a:extLst>
          </p:cNvPr>
          <p:cNvSpPr txBox="1"/>
          <p:nvPr/>
        </p:nvSpPr>
        <p:spPr>
          <a:xfrm>
            <a:off x="3275965" y="3461479"/>
            <a:ext cx="2348592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err="1"/>
              <a:t>Polučista</a:t>
            </a:r>
            <a:r>
              <a:rPr lang="en-US" sz="1200" b="1" dirty="0"/>
              <a:t> </a:t>
            </a:r>
            <a:r>
              <a:rPr lang="en-US" sz="1200" b="1" dirty="0" err="1"/>
              <a:t>ili</a:t>
            </a:r>
            <a:r>
              <a:rPr lang="en-US" sz="1200" b="1" dirty="0"/>
              <a:t> </a:t>
            </a:r>
            <a:r>
              <a:rPr lang="en-US" sz="1200" b="1" dirty="0" err="1"/>
              <a:t>siva</a:t>
            </a:r>
            <a:r>
              <a:rPr lang="en-US" sz="1200" b="1" dirty="0"/>
              <a:t> soba - </a:t>
            </a:r>
            <a:r>
              <a:rPr lang="en-US" sz="1200" b="1" dirty="0" err="1"/>
              <a:t>takođe</a:t>
            </a:r>
            <a:r>
              <a:rPr lang="en-US" sz="1200" b="1" dirty="0"/>
              <a:t> </a:t>
            </a:r>
            <a:endParaRPr lang="sr-Latn-RS" sz="1200" b="1" dirty="0"/>
          </a:p>
          <a:p>
            <a:r>
              <a:rPr lang="en-US" sz="1200" b="1" dirty="0"/>
              <a:t>se </a:t>
            </a:r>
            <a:r>
              <a:rPr lang="en-US" sz="1200" b="1" dirty="0" err="1"/>
              <a:t>naziva</a:t>
            </a:r>
            <a:r>
              <a:rPr lang="en-US" sz="1200" b="1" dirty="0"/>
              <a:t> </a:t>
            </a:r>
            <a:r>
              <a:rPr lang="en-US" sz="1200" b="1" dirty="0" err="1"/>
              <a:t>pretkomora</a:t>
            </a:r>
            <a:r>
              <a:rPr lang="en-US" sz="1200" b="1" dirty="0"/>
              <a:t>, </a:t>
            </a:r>
            <a:r>
              <a:rPr lang="en-US" sz="1200" b="1" dirty="0" err="1"/>
              <a:t>gde</a:t>
            </a:r>
            <a:r>
              <a:rPr lang="en-US" sz="1200" b="1" dirty="0"/>
              <a:t> se </a:t>
            </a:r>
            <a:endParaRPr lang="sr-Latn-RS" sz="1200" b="1" dirty="0"/>
          </a:p>
          <a:p>
            <a:r>
              <a:rPr lang="en-US" sz="1200" b="1" dirty="0" err="1"/>
              <a:t>nosi</a:t>
            </a:r>
            <a:r>
              <a:rPr lang="en-US" sz="1200" b="1" dirty="0"/>
              <a:t> </a:t>
            </a:r>
            <a:r>
              <a:rPr lang="en-US" sz="1200" b="1" dirty="0" err="1"/>
              <a:t>lična</a:t>
            </a:r>
            <a:r>
              <a:rPr lang="en-US" sz="1200" b="1" dirty="0"/>
              <a:t> </a:t>
            </a:r>
            <a:r>
              <a:rPr lang="en-US" sz="1200" b="1" dirty="0" err="1"/>
              <a:t>zaštitna</a:t>
            </a:r>
            <a:r>
              <a:rPr lang="en-US" sz="1200" b="1" dirty="0"/>
              <a:t> </a:t>
            </a:r>
            <a:r>
              <a:rPr lang="en-US" sz="1200" b="1" dirty="0" err="1"/>
              <a:t>oprema</a:t>
            </a:r>
            <a:r>
              <a:rPr lang="en-US" sz="1200" b="1" dirty="0"/>
              <a:t>, </a:t>
            </a:r>
            <a:endParaRPr lang="sr-Latn-RS" sz="1200" b="1" dirty="0"/>
          </a:p>
          <a:p>
            <a:r>
              <a:rPr lang="sr-Latn-RS" sz="1200" b="1" dirty="0"/>
              <a:t>i nalazi </a:t>
            </a:r>
            <a:r>
              <a:rPr lang="en-US" sz="1200" b="1" dirty="0" err="1"/>
              <a:t>oprema</a:t>
            </a:r>
            <a:r>
              <a:rPr lang="en-US" sz="1200" b="1" dirty="0"/>
              <a:t> za </a:t>
            </a:r>
            <a:r>
              <a:rPr lang="en-US" sz="1200" b="1" dirty="0" err="1"/>
              <a:t>sprečavanje</a:t>
            </a:r>
            <a:r>
              <a:rPr lang="en-US" sz="1200" b="1" dirty="0"/>
              <a:t> </a:t>
            </a:r>
            <a:endParaRPr lang="sr-Latn-RS" sz="1200" b="1" dirty="0"/>
          </a:p>
          <a:p>
            <a:r>
              <a:rPr lang="en-US" sz="1200" b="1" dirty="0" err="1"/>
              <a:t>nezgoda</a:t>
            </a:r>
            <a:r>
              <a:rPr lang="en-US" sz="1200" b="1" dirty="0"/>
              <a:t>; </a:t>
            </a:r>
            <a:r>
              <a:rPr lang="en-US" sz="1200" b="1" dirty="0" err="1"/>
              <a:t>postoji</a:t>
            </a:r>
            <a:r>
              <a:rPr lang="en-US" sz="1200" b="1" dirty="0"/>
              <a:t> </a:t>
            </a:r>
            <a:r>
              <a:rPr lang="en-US" sz="1200" b="1" dirty="0" err="1"/>
              <a:t>i</a:t>
            </a:r>
            <a:r>
              <a:rPr lang="en-US" sz="1200" b="1" dirty="0"/>
              <a:t> </a:t>
            </a:r>
            <a:r>
              <a:rPr lang="sr-Latn-RS" sz="1200" b="1" dirty="0"/>
              <a:t>pokretna </a:t>
            </a:r>
            <a:r>
              <a:rPr lang="en-US" sz="1200" b="1" dirty="0" err="1"/>
              <a:t>klupa</a:t>
            </a:r>
            <a:r>
              <a:rPr lang="en-US" sz="1200" b="1" dirty="0"/>
              <a:t> </a:t>
            </a:r>
            <a:endParaRPr lang="sr-Latn-RS" sz="1200" b="1" dirty="0"/>
          </a:p>
          <a:p>
            <a:r>
              <a:rPr lang="en-US" sz="1200" b="1" dirty="0" err="1"/>
              <a:t>koja</a:t>
            </a:r>
            <a:r>
              <a:rPr lang="en-US" sz="1200" b="1" dirty="0"/>
              <a:t> </a:t>
            </a:r>
            <a:r>
              <a:rPr lang="en-US" sz="1200" b="1" dirty="0" err="1"/>
              <a:t>fizički</a:t>
            </a:r>
            <a:r>
              <a:rPr lang="en-US" sz="1200" b="1" dirty="0"/>
              <a:t> </a:t>
            </a:r>
            <a:r>
              <a:rPr lang="en-US" sz="1200" b="1" dirty="0" err="1"/>
              <a:t>odvaja</a:t>
            </a:r>
            <a:r>
              <a:rPr lang="en-US" sz="1200" b="1" dirty="0"/>
              <a:t> </a:t>
            </a:r>
            <a:r>
              <a:rPr lang="en-US" sz="1200" b="1" dirty="0" err="1"/>
              <a:t>ovu</a:t>
            </a:r>
            <a:r>
              <a:rPr lang="en-US" sz="1200" b="1" dirty="0"/>
              <a:t> oblast</a:t>
            </a:r>
          </a:p>
          <a:p>
            <a:r>
              <a:rPr lang="en-US" sz="1200" b="1" dirty="0"/>
              <a:t>od </a:t>
            </a:r>
            <a:r>
              <a:rPr lang="en-US" sz="1200" b="1" dirty="0" err="1"/>
              <a:t>prljave</a:t>
            </a:r>
            <a:r>
              <a:rPr lang="en-US" sz="1200" b="1" dirty="0"/>
              <a:t> </a:t>
            </a:r>
            <a:r>
              <a:rPr lang="en-US" sz="1200" b="1" dirty="0" err="1"/>
              <a:t>oblasti</a:t>
            </a:r>
            <a:r>
              <a:rPr lang="sr-Latn-RS" sz="1200" b="1" dirty="0"/>
              <a:t>.</a:t>
            </a:r>
            <a:endParaRPr lang="en-US" sz="1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F05DF-B5F6-9CB9-0018-A93257FDDE78}"/>
              </a:ext>
            </a:extLst>
          </p:cNvPr>
          <p:cNvSpPr txBox="1"/>
          <p:nvPr/>
        </p:nvSpPr>
        <p:spPr>
          <a:xfrm>
            <a:off x="6035512" y="3449398"/>
            <a:ext cx="2618024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err="1"/>
              <a:t>Čista</a:t>
            </a:r>
            <a:r>
              <a:rPr lang="en-US" sz="1200" b="1" dirty="0"/>
              <a:t> </a:t>
            </a:r>
            <a:r>
              <a:rPr lang="en-US" sz="1200" b="1" dirty="0" err="1"/>
              <a:t>ili</a:t>
            </a:r>
            <a:r>
              <a:rPr lang="en-US" sz="1200" b="1" dirty="0"/>
              <a:t> </a:t>
            </a:r>
            <a:r>
              <a:rPr lang="en-US" sz="1200" b="1" dirty="0" err="1"/>
              <a:t>bela</a:t>
            </a:r>
            <a:r>
              <a:rPr lang="en-US" sz="1200" b="1" dirty="0"/>
              <a:t> soba - u </a:t>
            </a:r>
            <a:r>
              <a:rPr lang="en-US" sz="1200" b="1" dirty="0" err="1"/>
              <a:t>ovoj</a:t>
            </a:r>
            <a:r>
              <a:rPr lang="en-US" sz="1200" b="1" dirty="0"/>
              <a:t> </a:t>
            </a:r>
            <a:r>
              <a:rPr lang="en-US" sz="1200" b="1" dirty="0" err="1"/>
              <a:t>prostoriji</a:t>
            </a:r>
            <a:r>
              <a:rPr lang="en-US" sz="1200" b="1" dirty="0"/>
              <a:t> </a:t>
            </a:r>
            <a:endParaRPr lang="sr-Latn-RS" sz="1200" b="1" dirty="0"/>
          </a:p>
          <a:p>
            <a:r>
              <a:rPr lang="en-US" sz="1200" b="1" dirty="0"/>
              <a:t>se </a:t>
            </a:r>
            <a:r>
              <a:rPr lang="en-US" sz="1200" b="1" dirty="0" err="1"/>
              <a:t>priprema</a:t>
            </a:r>
            <a:r>
              <a:rPr lang="sr-Latn-RS" sz="1200" b="1" dirty="0"/>
              <a:t> citostatska terapija</a:t>
            </a:r>
            <a:r>
              <a:rPr lang="en-US" sz="1200" b="1" dirty="0"/>
              <a:t>, pod </a:t>
            </a:r>
            <a:endParaRPr lang="sr-Latn-RS" sz="1200" b="1" dirty="0"/>
          </a:p>
          <a:p>
            <a:r>
              <a:rPr lang="en-US" sz="1200" b="1" dirty="0" err="1"/>
              <a:t>aseptičnim</a:t>
            </a:r>
            <a:r>
              <a:rPr lang="en-US" sz="1200" b="1" dirty="0"/>
              <a:t> </a:t>
            </a:r>
            <a:r>
              <a:rPr lang="sr-Latn-RS" sz="1200" b="1" dirty="0"/>
              <a:t> </a:t>
            </a:r>
            <a:r>
              <a:rPr lang="en-US" sz="1200" b="1" dirty="0" err="1"/>
              <a:t>uslovima</a:t>
            </a:r>
            <a:r>
              <a:rPr lang="en-US" sz="1200" b="1" dirty="0"/>
              <a:t> </a:t>
            </a:r>
            <a:r>
              <a:rPr lang="en-US" sz="1200" b="1" dirty="0" err="1"/>
              <a:t>i</a:t>
            </a:r>
            <a:r>
              <a:rPr lang="en-US" sz="1200" b="1" dirty="0"/>
              <a:t> </a:t>
            </a:r>
            <a:r>
              <a:rPr lang="en-US" sz="1200" b="1" dirty="0" err="1"/>
              <a:t>sa</a:t>
            </a:r>
            <a:r>
              <a:rPr lang="en-US" sz="1200" b="1" dirty="0"/>
              <a:t> </a:t>
            </a:r>
            <a:r>
              <a:rPr lang="en-US" sz="1200" b="1" dirty="0" err="1"/>
              <a:t>minimalnim</a:t>
            </a:r>
            <a:r>
              <a:rPr lang="sr-Latn-RS" sz="1200" b="1" dirty="0"/>
              <a:t> </a:t>
            </a:r>
          </a:p>
          <a:p>
            <a:r>
              <a:rPr lang="en-US" sz="1200" b="1" dirty="0" err="1"/>
              <a:t>rizikom</a:t>
            </a:r>
            <a:r>
              <a:rPr lang="en-US" sz="1200" b="1" dirty="0"/>
              <a:t> od </a:t>
            </a:r>
            <a:r>
              <a:rPr lang="en-US" sz="1200" b="1" dirty="0" err="1"/>
              <a:t>kontaminacije</a:t>
            </a:r>
            <a:r>
              <a:rPr lang="en-US" sz="1200" b="1" dirty="0"/>
              <a:t>; </a:t>
            </a:r>
            <a:r>
              <a:rPr lang="en-US" sz="1200" b="1" dirty="0" err="1"/>
              <a:t>tu</a:t>
            </a:r>
            <a:r>
              <a:rPr lang="en-US" sz="1200" b="1" dirty="0"/>
              <a:t> je </a:t>
            </a:r>
            <a:endParaRPr lang="sr-Latn-RS" sz="1200" b="1" dirty="0"/>
          </a:p>
          <a:p>
            <a:r>
              <a:rPr lang="en-US" sz="1200" b="1" dirty="0" err="1"/>
              <a:t>laminarna</a:t>
            </a:r>
            <a:r>
              <a:rPr lang="en-US" sz="1200" b="1" dirty="0"/>
              <a:t> </a:t>
            </a:r>
            <a:r>
              <a:rPr lang="en-US" sz="1200" b="1" dirty="0" err="1"/>
              <a:t>komora</a:t>
            </a:r>
            <a:r>
              <a:rPr lang="en-US" sz="1200" b="1" dirty="0"/>
              <a:t>,</a:t>
            </a:r>
            <a:r>
              <a:rPr lang="sr-Latn-RS" sz="1200" b="1" dirty="0"/>
              <a:t> </a:t>
            </a:r>
            <a:r>
              <a:rPr lang="en-US" sz="1200" b="1" dirty="0" err="1"/>
              <a:t>klase</a:t>
            </a:r>
            <a:r>
              <a:rPr lang="en-US" sz="1200" b="1" dirty="0"/>
              <a:t> II, </a:t>
            </a:r>
            <a:r>
              <a:rPr lang="en-US" sz="1200" b="1" dirty="0" err="1"/>
              <a:t>tipa</a:t>
            </a:r>
            <a:r>
              <a:rPr lang="en-US" sz="1200" b="1" dirty="0"/>
              <a:t> B, </a:t>
            </a:r>
            <a:r>
              <a:rPr lang="en-US" sz="1200" b="1" dirty="0" err="1"/>
              <a:t>i</a:t>
            </a:r>
            <a:r>
              <a:rPr lang="en-US" sz="1200" b="1" dirty="0"/>
              <a:t> </a:t>
            </a:r>
            <a:endParaRPr lang="sr-Latn-RS" sz="1200" b="1" dirty="0"/>
          </a:p>
          <a:p>
            <a:r>
              <a:rPr lang="en-US" sz="1200" b="1" dirty="0" err="1"/>
              <a:t>radni</a:t>
            </a:r>
            <a:r>
              <a:rPr lang="en-US" sz="1200" b="1" dirty="0"/>
              <a:t> </a:t>
            </a:r>
            <a:r>
              <a:rPr lang="en-US" sz="1200" b="1" dirty="0" err="1"/>
              <a:t>stolovi</a:t>
            </a:r>
            <a:r>
              <a:rPr lang="en-US" sz="1200" b="1" dirty="0"/>
              <a:t> od </a:t>
            </a:r>
            <a:r>
              <a:rPr lang="en-US" sz="1200" b="1" dirty="0" err="1"/>
              <a:t>nerđajućeg</a:t>
            </a:r>
            <a:r>
              <a:rPr lang="en-US" sz="1200" b="1" dirty="0"/>
              <a:t> </a:t>
            </a:r>
            <a:r>
              <a:rPr lang="en-US" sz="1200" b="1" dirty="0" err="1"/>
              <a:t>čelika</a:t>
            </a:r>
            <a:r>
              <a:rPr lang="en-US" sz="1200" b="1" dirty="0"/>
              <a:t>,</a:t>
            </a:r>
            <a:r>
              <a:rPr lang="sr-Latn-RS" sz="1200" b="1" dirty="0"/>
              <a:t> </a:t>
            </a:r>
          </a:p>
          <a:p>
            <a:r>
              <a:rPr lang="en-US" sz="1200" b="1" dirty="0" err="1"/>
              <a:t>glatki</a:t>
            </a:r>
            <a:r>
              <a:rPr lang="en-US" sz="1200" b="1" dirty="0"/>
              <a:t>, </a:t>
            </a:r>
            <a:r>
              <a:rPr lang="en-US" sz="1200" b="1" dirty="0" err="1"/>
              <a:t>perivi</a:t>
            </a:r>
            <a:r>
              <a:rPr lang="en-US" sz="1200" b="1" dirty="0"/>
              <a:t>, </a:t>
            </a:r>
            <a:r>
              <a:rPr lang="sr-Latn-RS" sz="1200" b="1" dirty="0"/>
              <a:t> </a:t>
            </a:r>
            <a:r>
              <a:rPr lang="en-US" sz="1200" b="1" dirty="0" err="1"/>
              <a:t>vodootporni</a:t>
            </a:r>
            <a:r>
              <a:rPr lang="en-US" sz="1200" b="1" dirty="0"/>
              <a:t> </a:t>
            </a:r>
            <a:r>
              <a:rPr lang="en-US" sz="1200" b="1" dirty="0" err="1"/>
              <a:t>i</a:t>
            </a:r>
            <a:r>
              <a:rPr lang="en-US" sz="1200" b="1" dirty="0"/>
              <a:t> </a:t>
            </a:r>
            <a:r>
              <a:rPr lang="en-US" sz="1200" b="1" dirty="0" err="1"/>
              <a:t>otporni</a:t>
            </a:r>
            <a:r>
              <a:rPr lang="en-US" sz="1200" b="1" dirty="0"/>
              <a:t> </a:t>
            </a:r>
            <a:endParaRPr lang="sr-Latn-RS" sz="1200" b="1" dirty="0"/>
          </a:p>
          <a:p>
            <a:r>
              <a:rPr lang="en-US" sz="1200" b="1" dirty="0" err="1"/>
              <a:t>na</a:t>
            </a:r>
            <a:r>
              <a:rPr lang="en-US" sz="1200" b="1" dirty="0"/>
              <a:t> </a:t>
            </a:r>
            <a:r>
              <a:rPr lang="en-US" sz="1200" b="1" dirty="0" err="1"/>
              <a:t>dezinfekciju</a:t>
            </a:r>
            <a:r>
              <a:rPr lang="en-US" sz="1200" b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E517BC-4987-60F7-85EA-5B1C57566CC9}"/>
              </a:ext>
            </a:extLst>
          </p:cNvPr>
          <p:cNvSpPr txBox="1"/>
          <p:nvPr/>
        </p:nvSpPr>
        <p:spPr>
          <a:xfrm>
            <a:off x="1775011" y="105681"/>
            <a:ext cx="5153975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sr-Latn-RS" b="1" dirty="0"/>
              <a:t>Prostorije potrebne za pripremu citostatske terapije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18280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DBA994-1A16-FB5D-FCF3-B357AB28A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840" y="140428"/>
            <a:ext cx="6683241" cy="498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16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Prostorno uređenje pri radu sa citostaticima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D2B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Infrastrukturni zahtevi za bezbednu pripremu i primenu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61288"/>
            <a:ext cx="324612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61288"/>
            <a:ext cx="3246120" cy="365760"/>
          </a:xfrm>
          <a:prstGeom prst="rect">
            <a:avLst/>
          </a:prstGeom>
          <a:solidFill>
            <a:srgbClr val="1A0A2E"/>
          </a:solidFill>
          <a:ln w="12700">
            <a:solidFill>
              <a:srgbClr val="1A0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Opšti infrastrukturni zahtevi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57200" y="1554480"/>
            <a:ext cx="3035808" cy="2788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Posebna soba za pripremu citostatika – obavezna po zakonodavstvu</a:t>
            </a:r>
            <a:endParaRPr lang="en-US" sz="920" dirty="0"/>
          </a:p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BSC klase II B2 ili izolator s negativnim pritiskom</a:t>
            </a:r>
            <a:endParaRPr lang="en-US" sz="920" dirty="0"/>
          </a:p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Strogo razdvajanje čiste i kontaminirane zone</a:t>
            </a:r>
            <a:endParaRPr lang="en-US" sz="920" dirty="0"/>
          </a:p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Zabranjeno jesti, piti i pušiti u radnom prostoru</a:t>
            </a:r>
            <a:endParaRPr lang="en-US" sz="920" dirty="0"/>
          </a:p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Hladnjak za citostatike – isključivo za lekove</a:t>
            </a:r>
            <a:endParaRPr lang="en-US" sz="920" dirty="0"/>
          </a:p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 ventilacije s HEPA filtracijom i 12+ izmena/h</a:t>
            </a:r>
            <a:endParaRPr lang="en-US" sz="920" dirty="0"/>
          </a:p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Lavabo sa toplom vodom i tušem za oči (eyewash)</a:t>
            </a:r>
            <a:endParaRPr lang="en-US" sz="920" dirty="0"/>
          </a:p>
          <a:p>
            <a:pPr marL="342900" indent="-342900">
              <a:buSzPct val="100000"/>
              <a:buChar char="•"/>
            </a:pPr>
            <a:r>
              <a:rPr lang="en-US" sz="92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Vidno istaknuta uputstva za vanredne situacije</a:t>
            </a:r>
            <a:endParaRPr lang="en-US" sz="920" dirty="0"/>
          </a:p>
        </p:txBody>
      </p:sp>
      <p:sp>
        <p:nvSpPr>
          <p:cNvPr id="11" name="Shape 9"/>
          <p:cNvSpPr/>
          <p:nvPr/>
        </p:nvSpPr>
        <p:spPr>
          <a:xfrm>
            <a:off x="3794760" y="1161288"/>
            <a:ext cx="5029200" cy="103327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794760" y="1161288"/>
            <a:ext cx="164592" cy="1033272"/>
          </a:xfrm>
          <a:prstGeom prst="rect">
            <a:avLst/>
          </a:prstGeom>
          <a:solidFill>
            <a:srgbClr val="3D1052"/>
          </a:solidFill>
          <a:ln w="12700">
            <a:solidFill>
              <a:srgbClr val="3D10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005072" y="121615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 1 – Priprema (Preparativna soba)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005072" y="1472184"/>
            <a:ext cx="4773168" cy="69494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Negativni vazdušni pritisak (ISO klasa 7)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Biološki sigurnosni kabinet klase IIB (BSC-IIB)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Odvojen ulaz sa pretprostorom (airlock)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Zabranjen prolaz neovlašćenih lica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3794760" y="2267712"/>
            <a:ext cx="5029200" cy="103327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794760" y="2267712"/>
            <a:ext cx="164592" cy="1033272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005072" y="2322576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3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 2 – Administracija (Ordinacija/odeljenje)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005072" y="2578608"/>
            <a:ext cx="4773168" cy="69494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Dobra ventilacija i dostupnost PPE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Zatvoren sistem za primenu (CSTD)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Jasno označeni kontejneri za otpad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Protokol za hitne slučajeve na vidnom mestu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3794760" y="3374136"/>
            <a:ext cx="5029200" cy="1033272"/>
          </a:xfrm>
          <a:prstGeom prst="rect">
            <a:avLst/>
          </a:prstGeom>
          <a:solidFill>
            <a:srgbClr val="FFFFFF"/>
          </a:solidFill>
          <a:ln w="12700">
            <a:solidFill>
              <a:srgbClr val="D7BDE2"/>
            </a:solidFill>
            <a:prstDash val="solid"/>
          </a:ln>
          <a:effectLst>
            <a:outerShdw blurRad="508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794760" y="3374136"/>
            <a:ext cx="164592" cy="1033272"/>
          </a:xfrm>
          <a:prstGeom prst="rect">
            <a:avLst/>
          </a:prstGeom>
          <a:solidFill>
            <a:srgbClr val="6E2F8D"/>
          </a:solidFill>
          <a:ln w="12700">
            <a:solidFill>
              <a:srgbClr val="6E2F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005072" y="342900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E2F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 3 – Odlaganje i transport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005072" y="3685032"/>
            <a:ext cx="4773168" cy="69494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Dvostruka plastična kesa + čvrsta ambalaža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Oznaka ⚠ CITOTOKSIČNI OTPAD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Odlaganje odvojeno od ostalog medicinskog otpada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Temperatura transporta: 2–8 °C za nestabilne forme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365760" y="446227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80" i="1" dirty="0">
                <a:solidFill>
                  <a:srgbClr val="6C3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🏗  Prostorno uređenje mora biti u skladu sa važećim nacionalnim propisima i EU smernicama (GMP Annex 1).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F9F0FF"/>
          </a:solidFill>
          <a:ln w="2032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3D10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USP &lt;800&gt; Hazardous Drugs – Handling in Healthcare Settings (2019).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2E07A5-110A-BFC2-7BA2-952540A79C06}"/>
              </a:ext>
            </a:extLst>
          </p:cNvPr>
          <p:cNvSpPr txBox="1"/>
          <p:nvPr/>
        </p:nvSpPr>
        <p:spPr>
          <a:xfrm>
            <a:off x="1034633" y="711903"/>
            <a:ext cx="383630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dirty="0"/>
              <a:t>Ko ne bi smeo da radi sa citostaticima?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4C40B0-E04E-18C6-A2D7-C56C25F50DB6}"/>
              </a:ext>
            </a:extLst>
          </p:cNvPr>
          <p:cNvSpPr txBox="1"/>
          <p:nvPr/>
        </p:nvSpPr>
        <p:spPr>
          <a:xfrm>
            <a:off x="1101077" y="1509235"/>
            <a:ext cx="4745979" cy="1169551"/>
          </a:xfrm>
          <a:prstGeom prst="rect">
            <a:avLst/>
          </a:prstGeom>
          <a:solidFill>
            <a:srgbClr val="FF7C80"/>
          </a:solidFill>
        </p:spPr>
        <p:txBody>
          <a:bodyPr wrap="none" rtlCol="0">
            <a:spAutoFit/>
          </a:bodyPr>
          <a:lstStyle/>
          <a:p>
            <a:r>
              <a:rPr lang="sr-Latn-RS" sz="1400" b="1" dirty="0"/>
              <a:t>Osobe sa infekcijom gornjih disajnih puteva</a:t>
            </a:r>
          </a:p>
          <a:p>
            <a:r>
              <a:rPr lang="sr-Latn-RS" sz="1400" b="1" dirty="0"/>
              <a:t>Osobe sa infekcijama kože</a:t>
            </a:r>
          </a:p>
          <a:p>
            <a:r>
              <a:rPr lang="sr-Latn-RS" sz="1400" b="1" dirty="0"/>
              <a:t>Osobe na imunosupresivnoj terapiji</a:t>
            </a:r>
          </a:p>
          <a:p>
            <a:r>
              <a:rPr lang="sr-Latn-RS" sz="1400" b="1" dirty="0"/>
              <a:t>Trudnice, dojilje, osobe koje planiraju skoro potomstvo</a:t>
            </a:r>
          </a:p>
          <a:p>
            <a:r>
              <a:rPr lang="sr-Latn-RS" sz="1400" b="1" dirty="0"/>
              <a:t>Osobe koje imaju pozitivan patohistološki nalaz na malignitet</a:t>
            </a:r>
            <a:endParaRPr lang="en-US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DD3073-9E33-5395-0574-0BAA9926807E}"/>
              </a:ext>
            </a:extLst>
          </p:cNvPr>
          <p:cNvSpPr txBox="1"/>
          <p:nvPr/>
        </p:nvSpPr>
        <p:spPr>
          <a:xfrm>
            <a:off x="1078929" y="3167178"/>
            <a:ext cx="523015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sz="1600" dirty="0"/>
              <a:t>Kako pratiti osobe koje rade na pripremi citostatske terapije?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CBA28E-A665-4EF3-2194-8016478A4E36}"/>
              </a:ext>
            </a:extLst>
          </p:cNvPr>
          <p:cNvSpPr txBox="1"/>
          <p:nvPr/>
        </p:nvSpPr>
        <p:spPr>
          <a:xfrm>
            <a:off x="1056781" y="3875917"/>
            <a:ext cx="7547194" cy="523220"/>
          </a:xfrm>
          <a:prstGeom prst="rect">
            <a:avLst/>
          </a:prstGeom>
          <a:solidFill>
            <a:srgbClr val="FF7C80"/>
          </a:solidFill>
        </p:spPr>
        <p:txBody>
          <a:bodyPr wrap="none" rtlCol="0">
            <a:spAutoFit/>
          </a:bodyPr>
          <a:lstStyle/>
          <a:p>
            <a:r>
              <a:rPr lang="sr-Latn-RS" sz="1400" b="1" dirty="0"/>
              <a:t>Pre početka rada uraditi krvnu sliku, transaminaze, bilirubine, kreatinin, ureu, elektrolite u serumu.</a:t>
            </a:r>
          </a:p>
          <a:p>
            <a:r>
              <a:rPr lang="sr-Latn-RS" sz="1400" b="1" dirty="0"/>
              <a:t>Ponavljati iste analize na 6 meseci.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84725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1681</Words>
  <Application>Microsoft Office PowerPoint</Application>
  <PresentationFormat>On-screen Show (16:9)</PresentationFormat>
  <Paragraphs>239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Zaštita zdravstvenih radnika pri radu sa citostaticima</dc:title>
  <dc:subject>PptxGenJS Presentation</dc:subject>
  <dc:creator>PptxGenJS</dc:creator>
  <cp:lastModifiedBy>IASFA_V23 Токсикологија</cp:lastModifiedBy>
  <cp:revision>17</cp:revision>
  <dcterms:created xsi:type="dcterms:W3CDTF">2026-04-04T12:36:36Z</dcterms:created>
  <dcterms:modified xsi:type="dcterms:W3CDTF">2026-06-11T06:13:50Z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94991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