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A9484B-2890-4DDF-BAC5-6DB6613183E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75E18B1-3827-4876-ACB2-79023B485894}">
      <dgm:prSet phldrT="[Text]"/>
      <dgm:spPr/>
      <dgm:t>
        <a:bodyPr/>
        <a:lstStyle/>
        <a:p>
          <a:r>
            <a:rPr lang="sr-Latn-RS" dirty="0"/>
            <a:t>Stvaranje ANCA</a:t>
          </a:r>
          <a:endParaRPr lang="en-US" dirty="0"/>
        </a:p>
      </dgm:t>
    </dgm:pt>
    <dgm:pt modelId="{DF93E2CF-1D33-4788-A5BB-B0AD335010EF}" type="parTrans" cxnId="{80957769-5055-482F-B64D-27DAB671E760}">
      <dgm:prSet/>
      <dgm:spPr/>
      <dgm:t>
        <a:bodyPr/>
        <a:lstStyle/>
        <a:p>
          <a:endParaRPr lang="en-US"/>
        </a:p>
      </dgm:t>
    </dgm:pt>
    <dgm:pt modelId="{673BF24F-5A54-4C4C-A733-683360025DD2}" type="sibTrans" cxnId="{80957769-5055-482F-B64D-27DAB671E760}">
      <dgm:prSet/>
      <dgm:spPr/>
      <dgm:t>
        <a:bodyPr/>
        <a:lstStyle/>
        <a:p>
          <a:endParaRPr lang="en-US"/>
        </a:p>
      </dgm:t>
    </dgm:pt>
    <dgm:pt modelId="{BF135796-0934-4E15-B4EC-FBF8760BF509}">
      <dgm:prSet phldrT="[Text]"/>
      <dgm:spPr/>
      <dgm:t>
        <a:bodyPr/>
        <a:lstStyle/>
        <a:p>
          <a:r>
            <a:rPr lang="sr-Latn-RS" dirty="0"/>
            <a:t>Aktivacija </a:t>
          </a:r>
          <a:r>
            <a:rPr lang="sr-Latn-RS" dirty="0" err="1"/>
            <a:t>neutrofila</a:t>
          </a:r>
          <a:endParaRPr lang="en-US" dirty="0"/>
        </a:p>
      </dgm:t>
    </dgm:pt>
    <dgm:pt modelId="{04F84CEC-B281-4E54-8CF9-85D3BD521035}" type="parTrans" cxnId="{182CBD90-F9A6-44FF-9DF4-2069C8EC464D}">
      <dgm:prSet/>
      <dgm:spPr/>
      <dgm:t>
        <a:bodyPr/>
        <a:lstStyle/>
        <a:p>
          <a:endParaRPr lang="en-US"/>
        </a:p>
      </dgm:t>
    </dgm:pt>
    <dgm:pt modelId="{16668154-F958-4920-ADA8-550B65A397C2}" type="sibTrans" cxnId="{182CBD90-F9A6-44FF-9DF4-2069C8EC464D}">
      <dgm:prSet/>
      <dgm:spPr/>
      <dgm:t>
        <a:bodyPr/>
        <a:lstStyle/>
        <a:p>
          <a:endParaRPr lang="en-US"/>
        </a:p>
      </dgm:t>
    </dgm:pt>
    <dgm:pt modelId="{4AA35447-8209-4152-8035-37881D6DD80F}">
      <dgm:prSet phldrT="[Text]"/>
      <dgm:spPr/>
      <dgm:t>
        <a:bodyPr/>
        <a:lstStyle/>
        <a:p>
          <a:r>
            <a:rPr lang="sr-Latn-RS" dirty="0"/>
            <a:t>Oštećenje </a:t>
          </a:r>
          <a:r>
            <a:rPr lang="sr-Latn-RS" dirty="0" err="1"/>
            <a:t>endotela</a:t>
          </a:r>
          <a:r>
            <a:rPr lang="sr-Latn-RS" dirty="0"/>
            <a:t> i oslobađanje </a:t>
          </a:r>
          <a:r>
            <a:rPr lang="sr-Latn-RS" dirty="0" err="1"/>
            <a:t>eotaksina</a:t>
          </a:r>
          <a:r>
            <a:rPr lang="sr-Latn-RS" dirty="0"/>
            <a:t> 3</a:t>
          </a:r>
          <a:endParaRPr lang="en-US" dirty="0"/>
        </a:p>
      </dgm:t>
    </dgm:pt>
    <dgm:pt modelId="{96B82B0C-E29E-4B19-AF24-38ED59AB0A8A}" type="parTrans" cxnId="{8DEC4516-A4C2-4A14-88A9-5B20ED1BE3CB}">
      <dgm:prSet/>
      <dgm:spPr/>
      <dgm:t>
        <a:bodyPr/>
        <a:lstStyle/>
        <a:p>
          <a:endParaRPr lang="en-US"/>
        </a:p>
      </dgm:t>
    </dgm:pt>
    <dgm:pt modelId="{C5AE5B9C-9BB6-4E4C-83B5-E8CFCB430165}" type="sibTrans" cxnId="{8DEC4516-A4C2-4A14-88A9-5B20ED1BE3CB}">
      <dgm:prSet/>
      <dgm:spPr/>
      <dgm:t>
        <a:bodyPr/>
        <a:lstStyle/>
        <a:p>
          <a:endParaRPr lang="en-US"/>
        </a:p>
      </dgm:t>
    </dgm:pt>
    <dgm:pt modelId="{85A057E9-B0C6-40F3-BD61-2A680EC9BE98}">
      <dgm:prSet/>
      <dgm:spPr/>
      <dgm:t>
        <a:bodyPr/>
        <a:lstStyle/>
        <a:p>
          <a:r>
            <a:rPr lang="sr-Latn-RS" dirty="0"/>
            <a:t>Infiltracija </a:t>
          </a:r>
          <a:r>
            <a:rPr lang="sr-Latn-RS" dirty="0" err="1"/>
            <a:t>eozinofilima</a:t>
          </a:r>
          <a:endParaRPr lang="en-US" dirty="0"/>
        </a:p>
      </dgm:t>
    </dgm:pt>
    <dgm:pt modelId="{4E84B4FB-E1FE-470F-BBCA-5DAEA4BD4585}" type="parTrans" cxnId="{9A155EB6-3C28-4F97-B1F0-D58AD4CC1EB3}">
      <dgm:prSet/>
      <dgm:spPr/>
      <dgm:t>
        <a:bodyPr/>
        <a:lstStyle/>
        <a:p>
          <a:endParaRPr lang="en-US"/>
        </a:p>
      </dgm:t>
    </dgm:pt>
    <dgm:pt modelId="{36D6D193-40AC-49C6-ACCF-4CAEA0E27289}" type="sibTrans" cxnId="{9A155EB6-3C28-4F97-B1F0-D58AD4CC1EB3}">
      <dgm:prSet/>
      <dgm:spPr/>
      <dgm:t>
        <a:bodyPr/>
        <a:lstStyle/>
        <a:p>
          <a:endParaRPr lang="en-US"/>
        </a:p>
      </dgm:t>
    </dgm:pt>
    <dgm:pt modelId="{7FF0A13C-3755-4827-94DB-68E0E55311BC}" type="pres">
      <dgm:prSet presAssocID="{92A9484B-2890-4DDF-BAC5-6DB6613183EE}" presName="rootnode" presStyleCnt="0">
        <dgm:presLayoutVars>
          <dgm:chMax/>
          <dgm:chPref/>
          <dgm:dir/>
          <dgm:animLvl val="lvl"/>
        </dgm:presLayoutVars>
      </dgm:prSet>
      <dgm:spPr/>
    </dgm:pt>
    <dgm:pt modelId="{76212D86-297C-4CC5-8A0F-53196E6037D6}" type="pres">
      <dgm:prSet presAssocID="{375E18B1-3827-4876-ACB2-79023B485894}" presName="composite" presStyleCnt="0"/>
      <dgm:spPr/>
    </dgm:pt>
    <dgm:pt modelId="{09A6CD2A-682F-4AFA-AAE0-0D5CE4FC958D}" type="pres">
      <dgm:prSet presAssocID="{375E18B1-3827-4876-ACB2-79023B485894}" presName="bentUpArrow1" presStyleLbl="alignImgPlace1" presStyleIdx="0" presStyleCnt="3"/>
      <dgm:spPr/>
    </dgm:pt>
    <dgm:pt modelId="{85FF81E3-09E3-4C99-A759-27DF1E16DC28}" type="pres">
      <dgm:prSet presAssocID="{375E18B1-3827-4876-ACB2-79023B485894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3B396534-B0CA-4875-8132-89ECDA169038}" type="pres">
      <dgm:prSet presAssocID="{375E18B1-3827-4876-ACB2-79023B485894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01C35D24-F55A-45E5-A2C9-304D9586F9FA}" type="pres">
      <dgm:prSet presAssocID="{673BF24F-5A54-4C4C-A733-683360025DD2}" presName="sibTrans" presStyleCnt="0"/>
      <dgm:spPr/>
    </dgm:pt>
    <dgm:pt modelId="{21363656-B41E-413F-83CF-BEA295A5FEC7}" type="pres">
      <dgm:prSet presAssocID="{BF135796-0934-4E15-B4EC-FBF8760BF509}" presName="composite" presStyleCnt="0"/>
      <dgm:spPr/>
    </dgm:pt>
    <dgm:pt modelId="{68B8C878-B03D-429A-A1EE-EDD769742AF8}" type="pres">
      <dgm:prSet presAssocID="{BF135796-0934-4E15-B4EC-FBF8760BF509}" presName="bentUpArrow1" presStyleLbl="alignImgPlace1" presStyleIdx="1" presStyleCnt="3"/>
      <dgm:spPr/>
    </dgm:pt>
    <dgm:pt modelId="{10758583-47D8-47A1-9728-225CA944AC70}" type="pres">
      <dgm:prSet presAssocID="{BF135796-0934-4E15-B4EC-FBF8760BF509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</dgm:pt>
    <dgm:pt modelId="{A01A06F3-A1B5-4A95-9DC8-40749B8970C9}" type="pres">
      <dgm:prSet presAssocID="{BF135796-0934-4E15-B4EC-FBF8760BF509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A75D1896-0074-4281-BBD0-E685144417C3}" type="pres">
      <dgm:prSet presAssocID="{16668154-F958-4920-ADA8-550B65A397C2}" presName="sibTrans" presStyleCnt="0"/>
      <dgm:spPr/>
    </dgm:pt>
    <dgm:pt modelId="{BBA85832-1ACC-4D46-92EF-734B1F3F93B7}" type="pres">
      <dgm:prSet presAssocID="{4AA35447-8209-4152-8035-37881D6DD80F}" presName="composite" presStyleCnt="0"/>
      <dgm:spPr/>
    </dgm:pt>
    <dgm:pt modelId="{342812B2-3332-4817-91E6-6CC6CBBF3257}" type="pres">
      <dgm:prSet presAssocID="{4AA35447-8209-4152-8035-37881D6DD80F}" presName="bentUpArrow1" presStyleLbl="alignImgPlace1" presStyleIdx="2" presStyleCnt="3"/>
      <dgm:spPr/>
    </dgm:pt>
    <dgm:pt modelId="{CB3D7251-8C60-42C0-8AE3-A6803D0DC2F1}" type="pres">
      <dgm:prSet presAssocID="{4AA35447-8209-4152-8035-37881D6DD80F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F4FE3E2C-FA4A-4196-9E7E-9EE3A20D0F8E}" type="pres">
      <dgm:prSet presAssocID="{4AA35447-8209-4152-8035-37881D6DD80F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95CF7C3B-6574-4191-BFD5-B6D0C425F30D}" type="pres">
      <dgm:prSet presAssocID="{C5AE5B9C-9BB6-4E4C-83B5-E8CFCB430165}" presName="sibTrans" presStyleCnt="0"/>
      <dgm:spPr/>
    </dgm:pt>
    <dgm:pt modelId="{5531C78C-3E0C-459B-9770-2229C0ECACB9}" type="pres">
      <dgm:prSet presAssocID="{85A057E9-B0C6-40F3-BD61-2A680EC9BE98}" presName="composite" presStyleCnt="0"/>
      <dgm:spPr/>
    </dgm:pt>
    <dgm:pt modelId="{A452835D-02C3-4C18-8E84-C9962ECB55BB}" type="pres">
      <dgm:prSet presAssocID="{85A057E9-B0C6-40F3-BD61-2A680EC9BE98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</dgm:pt>
  </dgm:ptLst>
  <dgm:cxnLst>
    <dgm:cxn modelId="{8DEC4516-A4C2-4A14-88A9-5B20ED1BE3CB}" srcId="{92A9484B-2890-4DDF-BAC5-6DB6613183EE}" destId="{4AA35447-8209-4152-8035-37881D6DD80F}" srcOrd="2" destOrd="0" parTransId="{96B82B0C-E29E-4B19-AF24-38ED59AB0A8A}" sibTransId="{C5AE5B9C-9BB6-4E4C-83B5-E8CFCB430165}"/>
    <dgm:cxn modelId="{EF21B629-B2D5-484B-AB92-22529F70261C}" type="presOf" srcId="{BF135796-0934-4E15-B4EC-FBF8760BF509}" destId="{10758583-47D8-47A1-9728-225CA944AC70}" srcOrd="0" destOrd="0" presId="urn:microsoft.com/office/officeart/2005/8/layout/StepDownProcess"/>
    <dgm:cxn modelId="{72A5B340-9540-4AB6-B557-C1A80CD5B88E}" type="presOf" srcId="{85A057E9-B0C6-40F3-BD61-2A680EC9BE98}" destId="{A452835D-02C3-4C18-8E84-C9962ECB55BB}" srcOrd="0" destOrd="0" presId="urn:microsoft.com/office/officeart/2005/8/layout/StepDownProcess"/>
    <dgm:cxn modelId="{7887BC45-B1AE-41FF-A794-830AB4613E29}" type="presOf" srcId="{375E18B1-3827-4876-ACB2-79023B485894}" destId="{85FF81E3-09E3-4C99-A759-27DF1E16DC28}" srcOrd="0" destOrd="0" presId="urn:microsoft.com/office/officeart/2005/8/layout/StepDownProcess"/>
    <dgm:cxn modelId="{1F402646-C5F6-4419-9FD2-FE2A205C26C6}" type="presOf" srcId="{4AA35447-8209-4152-8035-37881D6DD80F}" destId="{CB3D7251-8C60-42C0-8AE3-A6803D0DC2F1}" srcOrd="0" destOrd="0" presId="urn:microsoft.com/office/officeart/2005/8/layout/StepDownProcess"/>
    <dgm:cxn modelId="{80957769-5055-482F-B64D-27DAB671E760}" srcId="{92A9484B-2890-4DDF-BAC5-6DB6613183EE}" destId="{375E18B1-3827-4876-ACB2-79023B485894}" srcOrd="0" destOrd="0" parTransId="{DF93E2CF-1D33-4788-A5BB-B0AD335010EF}" sibTransId="{673BF24F-5A54-4C4C-A733-683360025DD2}"/>
    <dgm:cxn modelId="{182CBD90-F9A6-44FF-9DF4-2069C8EC464D}" srcId="{92A9484B-2890-4DDF-BAC5-6DB6613183EE}" destId="{BF135796-0934-4E15-B4EC-FBF8760BF509}" srcOrd="1" destOrd="0" parTransId="{04F84CEC-B281-4E54-8CF9-85D3BD521035}" sibTransId="{16668154-F958-4920-ADA8-550B65A397C2}"/>
    <dgm:cxn modelId="{0952CA91-590D-43E5-A065-27854B8B33A1}" type="presOf" srcId="{92A9484B-2890-4DDF-BAC5-6DB6613183EE}" destId="{7FF0A13C-3755-4827-94DB-68E0E55311BC}" srcOrd="0" destOrd="0" presId="urn:microsoft.com/office/officeart/2005/8/layout/StepDownProcess"/>
    <dgm:cxn modelId="{9A155EB6-3C28-4F97-B1F0-D58AD4CC1EB3}" srcId="{92A9484B-2890-4DDF-BAC5-6DB6613183EE}" destId="{85A057E9-B0C6-40F3-BD61-2A680EC9BE98}" srcOrd="3" destOrd="0" parTransId="{4E84B4FB-E1FE-470F-BBCA-5DAEA4BD4585}" sibTransId="{36D6D193-40AC-49C6-ACCF-4CAEA0E27289}"/>
    <dgm:cxn modelId="{673787E2-4C57-44DA-A8FA-0EAE8A7E535C}" type="presParOf" srcId="{7FF0A13C-3755-4827-94DB-68E0E55311BC}" destId="{76212D86-297C-4CC5-8A0F-53196E6037D6}" srcOrd="0" destOrd="0" presId="urn:microsoft.com/office/officeart/2005/8/layout/StepDownProcess"/>
    <dgm:cxn modelId="{B156AD03-5D92-4D07-8F8D-71AAF2AA3A00}" type="presParOf" srcId="{76212D86-297C-4CC5-8A0F-53196E6037D6}" destId="{09A6CD2A-682F-4AFA-AAE0-0D5CE4FC958D}" srcOrd="0" destOrd="0" presId="urn:microsoft.com/office/officeart/2005/8/layout/StepDownProcess"/>
    <dgm:cxn modelId="{5B1399C0-1CEA-4155-AB1C-3EB22D5DD5E2}" type="presParOf" srcId="{76212D86-297C-4CC5-8A0F-53196E6037D6}" destId="{85FF81E3-09E3-4C99-A759-27DF1E16DC28}" srcOrd="1" destOrd="0" presId="urn:microsoft.com/office/officeart/2005/8/layout/StepDownProcess"/>
    <dgm:cxn modelId="{DB31868C-008F-4946-A4E6-D7D399F6B54C}" type="presParOf" srcId="{76212D86-297C-4CC5-8A0F-53196E6037D6}" destId="{3B396534-B0CA-4875-8132-89ECDA169038}" srcOrd="2" destOrd="0" presId="urn:microsoft.com/office/officeart/2005/8/layout/StepDownProcess"/>
    <dgm:cxn modelId="{447EA125-A945-45A4-9DA4-30CF8564660D}" type="presParOf" srcId="{7FF0A13C-3755-4827-94DB-68E0E55311BC}" destId="{01C35D24-F55A-45E5-A2C9-304D9586F9FA}" srcOrd="1" destOrd="0" presId="urn:microsoft.com/office/officeart/2005/8/layout/StepDownProcess"/>
    <dgm:cxn modelId="{FB0A0190-9E29-43C7-B617-ECD7A202AB3B}" type="presParOf" srcId="{7FF0A13C-3755-4827-94DB-68E0E55311BC}" destId="{21363656-B41E-413F-83CF-BEA295A5FEC7}" srcOrd="2" destOrd="0" presId="urn:microsoft.com/office/officeart/2005/8/layout/StepDownProcess"/>
    <dgm:cxn modelId="{4D4E40B5-AD4E-454D-ABF0-D29BCC4BFD7A}" type="presParOf" srcId="{21363656-B41E-413F-83CF-BEA295A5FEC7}" destId="{68B8C878-B03D-429A-A1EE-EDD769742AF8}" srcOrd="0" destOrd="0" presId="urn:microsoft.com/office/officeart/2005/8/layout/StepDownProcess"/>
    <dgm:cxn modelId="{6548BC3F-45C2-4C1F-B0FE-DF5F4743FB28}" type="presParOf" srcId="{21363656-B41E-413F-83CF-BEA295A5FEC7}" destId="{10758583-47D8-47A1-9728-225CA944AC70}" srcOrd="1" destOrd="0" presId="urn:microsoft.com/office/officeart/2005/8/layout/StepDownProcess"/>
    <dgm:cxn modelId="{3C54A335-7F55-4473-8C57-20677A20A2CF}" type="presParOf" srcId="{21363656-B41E-413F-83CF-BEA295A5FEC7}" destId="{A01A06F3-A1B5-4A95-9DC8-40749B8970C9}" srcOrd="2" destOrd="0" presId="urn:microsoft.com/office/officeart/2005/8/layout/StepDownProcess"/>
    <dgm:cxn modelId="{2F2C3B21-9B2B-49B4-ACA5-29307630F96A}" type="presParOf" srcId="{7FF0A13C-3755-4827-94DB-68E0E55311BC}" destId="{A75D1896-0074-4281-BBD0-E685144417C3}" srcOrd="3" destOrd="0" presId="urn:microsoft.com/office/officeart/2005/8/layout/StepDownProcess"/>
    <dgm:cxn modelId="{851FD1F0-7586-4599-B105-8F34533640B1}" type="presParOf" srcId="{7FF0A13C-3755-4827-94DB-68E0E55311BC}" destId="{BBA85832-1ACC-4D46-92EF-734B1F3F93B7}" srcOrd="4" destOrd="0" presId="urn:microsoft.com/office/officeart/2005/8/layout/StepDownProcess"/>
    <dgm:cxn modelId="{B0A1C60B-917B-4B85-9EF6-1A42FDAB3781}" type="presParOf" srcId="{BBA85832-1ACC-4D46-92EF-734B1F3F93B7}" destId="{342812B2-3332-4817-91E6-6CC6CBBF3257}" srcOrd="0" destOrd="0" presId="urn:microsoft.com/office/officeart/2005/8/layout/StepDownProcess"/>
    <dgm:cxn modelId="{4EC251ED-C405-4081-B79B-CA8FA6CC0F52}" type="presParOf" srcId="{BBA85832-1ACC-4D46-92EF-734B1F3F93B7}" destId="{CB3D7251-8C60-42C0-8AE3-A6803D0DC2F1}" srcOrd="1" destOrd="0" presId="urn:microsoft.com/office/officeart/2005/8/layout/StepDownProcess"/>
    <dgm:cxn modelId="{29B9A66F-1A03-428B-80EA-DA820BC0F7FA}" type="presParOf" srcId="{BBA85832-1ACC-4D46-92EF-734B1F3F93B7}" destId="{F4FE3E2C-FA4A-4196-9E7E-9EE3A20D0F8E}" srcOrd="2" destOrd="0" presId="urn:microsoft.com/office/officeart/2005/8/layout/StepDownProcess"/>
    <dgm:cxn modelId="{117ACD02-C63D-4AAF-9B56-6BE694B65C67}" type="presParOf" srcId="{7FF0A13C-3755-4827-94DB-68E0E55311BC}" destId="{95CF7C3B-6574-4191-BFD5-B6D0C425F30D}" srcOrd="5" destOrd="0" presId="urn:microsoft.com/office/officeart/2005/8/layout/StepDownProcess"/>
    <dgm:cxn modelId="{3D564AB4-7D8E-4163-9642-E2B909D3B6E0}" type="presParOf" srcId="{7FF0A13C-3755-4827-94DB-68E0E55311BC}" destId="{5531C78C-3E0C-459B-9770-2229C0ECACB9}" srcOrd="6" destOrd="0" presId="urn:microsoft.com/office/officeart/2005/8/layout/StepDownProcess"/>
    <dgm:cxn modelId="{F1C85758-9087-4E70-8D41-F97D4F6B6DE4}" type="presParOf" srcId="{5531C78C-3E0C-459B-9770-2229C0ECACB9}" destId="{A452835D-02C3-4C18-8E84-C9962ECB55BB}" srcOrd="0" destOrd="0" presId="urn:microsoft.com/office/officeart/2005/8/layout/StepDownProcess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A6CD2A-682F-4AFA-AAE0-0D5CE4FC958D}">
      <dsp:nvSpPr>
        <dsp:cNvPr id="0" name=""/>
        <dsp:cNvSpPr/>
      </dsp:nvSpPr>
      <dsp:spPr>
        <a:xfrm rot="5400000">
          <a:off x="218009" y="1610397"/>
          <a:ext cx="812401" cy="92489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FF81E3-09E3-4C99-A759-27DF1E16DC28}">
      <dsp:nvSpPr>
        <dsp:cNvPr id="0" name=""/>
        <dsp:cNvSpPr/>
      </dsp:nvSpPr>
      <dsp:spPr>
        <a:xfrm>
          <a:off x="2771" y="709834"/>
          <a:ext cx="1367606" cy="95727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300" kern="1200" dirty="0"/>
            <a:t>Stvaranje ANCA</a:t>
          </a:r>
          <a:endParaRPr lang="en-US" sz="1300" kern="1200" dirty="0"/>
        </a:p>
      </dsp:txBody>
      <dsp:txXfrm>
        <a:off x="49510" y="756573"/>
        <a:ext cx="1274128" cy="863801"/>
      </dsp:txXfrm>
    </dsp:sp>
    <dsp:sp modelId="{3B396534-B0CA-4875-8132-89ECDA169038}">
      <dsp:nvSpPr>
        <dsp:cNvPr id="0" name=""/>
        <dsp:cNvSpPr/>
      </dsp:nvSpPr>
      <dsp:spPr>
        <a:xfrm>
          <a:off x="1370377" y="801132"/>
          <a:ext cx="994666" cy="773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8C878-B03D-429A-A1EE-EDD769742AF8}">
      <dsp:nvSpPr>
        <dsp:cNvPr id="0" name=""/>
        <dsp:cNvSpPr/>
      </dsp:nvSpPr>
      <dsp:spPr>
        <a:xfrm rot="5400000">
          <a:off x="1351899" y="2685738"/>
          <a:ext cx="812401" cy="92489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758583-47D8-47A1-9728-225CA944AC70}">
      <dsp:nvSpPr>
        <dsp:cNvPr id="0" name=""/>
        <dsp:cNvSpPr/>
      </dsp:nvSpPr>
      <dsp:spPr>
        <a:xfrm>
          <a:off x="1136662" y="1785175"/>
          <a:ext cx="1367606" cy="95727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300" kern="1200" dirty="0"/>
            <a:t>Aktivacija </a:t>
          </a:r>
          <a:r>
            <a:rPr lang="sr-Latn-RS" sz="1300" kern="1200" dirty="0" err="1"/>
            <a:t>neutrofila</a:t>
          </a:r>
          <a:endParaRPr lang="en-US" sz="1300" kern="1200" dirty="0"/>
        </a:p>
      </dsp:txBody>
      <dsp:txXfrm>
        <a:off x="1183401" y="1831914"/>
        <a:ext cx="1274128" cy="863801"/>
      </dsp:txXfrm>
    </dsp:sp>
    <dsp:sp modelId="{A01A06F3-A1B5-4A95-9DC8-40749B8970C9}">
      <dsp:nvSpPr>
        <dsp:cNvPr id="0" name=""/>
        <dsp:cNvSpPr/>
      </dsp:nvSpPr>
      <dsp:spPr>
        <a:xfrm>
          <a:off x="2504268" y="1876473"/>
          <a:ext cx="994666" cy="773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812B2-3332-4817-91E6-6CC6CBBF3257}">
      <dsp:nvSpPr>
        <dsp:cNvPr id="0" name=""/>
        <dsp:cNvSpPr/>
      </dsp:nvSpPr>
      <dsp:spPr>
        <a:xfrm rot="5400000">
          <a:off x="2485790" y="3761080"/>
          <a:ext cx="812401" cy="924890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3D7251-8C60-42C0-8AE3-A6803D0DC2F1}">
      <dsp:nvSpPr>
        <dsp:cNvPr id="0" name=""/>
        <dsp:cNvSpPr/>
      </dsp:nvSpPr>
      <dsp:spPr>
        <a:xfrm>
          <a:off x="2270553" y="2860516"/>
          <a:ext cx="1367606" cy="95727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300" kern="1200" dirty="0"/>
            <a:t>Oštećenje </a:t>
          </a:r>
          <a:r>
            <a:rPr lang="sr-Latn-RS" sz="1300" kern="1200" dirty="0" err="1"/>
            <a:t>endotela</a:t>
          </a:r>
          <a:r>
            <a:rPr lang="sr-Latn-RS" sz="1300" kern="1200" dirty="0"/>
            <a:t> i oslobađanje </a:t>
          </a:r>
          <a:r>
            <a:rPr lang="sr-Latn-RS" sz="1300" kern="1200" dirty="0" err="1"/>
            <a:t>eotaksina</a:t>
          </a:r>
          <a:r>
            <a:rPr lang="sr-Latn-RS" sz="1300" kern="1200" dirty="0"/>
            <a:t> 3</a:t>
          </a:r>
          <a:endParaRPr lang="en-US" sz="1300" kern="1200" dirty="0"/>
        </a:p>
      </dsp:txBody>
      <dsp:txXfrm>
        <a:off x="2317292" y="2907255"/>
        <a:ext cx="1274128" cy="863801"/>
      </dsp:txXfrm>
    </dsp:sp>
    <dsp:sp modelId="{F4FE3E2C-FA4A-4196-9E7E-9EE3A20D0F8E}">
      <dsp:nvSpPr>
        <dsp:cNvPr id="0" name=""/>
        <dsp:cNvSpPr/>
      </dsp:nvSpPr>
      <dsp:spPr>
        <a:xfrm>
          <a:off x="3638159" y="2951815"/>
          <a:ext cx="994666" cy="7737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52835D-02C3-4C18-8E84-C9962ECB55BB}">
      <dsp:nvSpPr>
        <dsp:cNvPr id="0" name=""/>
        <dsp:cNvSpPr/>
      </dsp:nvSpPr>
      <dsp:spPr>
        <a:xfrm>
          <a:off x="3404444" y="3935857"/>
          <a:ext cx="1367606" cy="957279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300" kern="1200" dirty="0"/>
            <a:t>Infiltracija </a:t>
          </a:r>
          <a:r>
            <a:rPr lang="sr-Latn-RS" sz="1300" kern="1200" dirty="0" err="1"/>
            <a:t>eozinofilima</a:t>
          </a:r>
          <a:endParaRPr lang="en-US" sz="1300" kern="1200" dirty="0"/>
        </a:p>
      </dsp:txBody>
      <dsp:txXfrm>
        <a:off x="3451183" y="3982596"/>
        <a:ext cx="1274128" cy="8638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8CF96-86CD-1DEC-3E6B-1E6209F7F8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C7BC24-7DFC-C9A0-6A7A-8213EF0C0A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8CD3E-E4C5-9C0D-CDEE-20492FB25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3DFDE-D88F-C35F-A031-0F2EF9CB9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CB3E4-9EA3-2440-907A-F7A81CE10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354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372E1-7613-A3D3-7CF2-ED4A01DED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FD4BFD-3018-8EBA-086C-84879356F8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C63846-9E59-361E-D16A-FFFE91333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6F2192-F31B-3A35-8A9D-E5BE87F96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DF659-C976-6302-F3C8-98204077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761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A306CE-665F-E375-DB5D-DE40CE1C62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06F97E-4516-BE5D-97C0-9190B5918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736D0-851C-7375-148C-59392682D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89E8B-68D0-F1FA-316E-B94E44E6E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DA0A5C-7408-8D8F-BD08-46B9876B8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78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FD01B-1307-8E95-F0E0-4FE9C8EF6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B7E0E-9D70-88B5-3A58-93BF19F9D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6F273-E963-EA67-7036-7BF123CBC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ADEC4-71E8-EB45-287A-290C89504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04D5C-874D-1398-E858-488DAC1C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71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8C4E-128D-E1B1-ADCA-CB797A4D4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2083E8-A37E-7DFA-6531-A75606F035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65047-6173-2023-5144-1E52C63E3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2531E-39C6-D336-875B-351A397D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6DAC9-AD11-3AB3-8D61-7AC12385B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43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886FC-3B77-37C8-AEE0-E7FC5674D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E477D-8325-3F05-F70A-763C453DA8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708A9-06E0-E0D3-1035-44FFAA6E49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A071A5-98AA-DAC1-EE01-833443430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AEB865-C647-DF15-E370-E16A1D8A1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80A37-A100-0FD8-53AD-31DE3F998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87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9753E-FFD3-BA21-8B9D-17F540032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21460C-DFA3-78CA-0C19-4B0EF5C6B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8276FC-5716-221C-8EFB-9C4F77D491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76ADC1-7716-B90C-E9FF-3134EB678D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631850-A757-0CA8-D9E5-9A3C87F1F3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7B3EAC-7C09-1EDE-36DD-A62FAE30E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DE4A12-4FE6-9385-0B80-C71A3B0D6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AE72C2-B3F8-48F7-1ADA-BA30942B8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2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2AFE4-45CE-D353-28F1-C9806D114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B428F2-1774-37A5-A69C-45526A6D9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178046-4352-B582-0F54-288C343F7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0638E0-D90D-4423-A2FC-574568C4A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4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69FF2A-DB14-B7BF-BB5A-7FD21A66A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9C2A8B-367E-DAEE-8E6B-CD54B3310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741FFB-0865-FE28-0147-7029EF86D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2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77114-75FE-6D1B-5EE3-652C7D964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CB0F4-7A45-AF42-DFEA-DCA042DDC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1E8C53-292B-84E6-DF95-817A982FF8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756ADE-1812-EEC1-0E6D-37E965C8D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45C63-8ACA-2610-DAC4-54510D853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79E17F-027B-6415-4904-DB0C8F310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3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DE3BE-02F1-DC3D-4136-710C3A3BF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73D6F5-FFA3-7096-25D8-0CAA58D59D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6F21DA-D1DA-A72D-ADB5-EBA4446D3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69156-0F50-926B-0C88-781996ED9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BC068A-4446-1BD0-A992-98222B799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18F8CF-14A6-599A-AB37-1E32118B8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09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D58EDC-3833-32B7-6CB8-57AD4EE8A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0C82D-B607-BE58-CEB1-02E8663CF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3B7F9-78CB-E6E4-9DEF-CF5DA7A15D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6B02D-A547-4CCA-B2E1-4FABED04943B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5BC97-FB24-E608-7444-3E7EA3E42A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7C67A-9DA5-5248-637A-C1BC68EC5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F93C5-CFAD-4ACA-A1D2-2B105223F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5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DC98E-9071-39E6-CA2E-097799C51F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Lekovima</a:t>
            </a:r>
            <a:r>
              <a:rPr lang="en-US" dirty="0"/>
              <a:t> </a:t>
            </a:r>
            <a:r>
              <a:rPr lang="en-US" dirty="0" err="1"/>
              <a:t>izazvana</a:t>
            </a:r>
            <a:r>
              <a:rPr lang="en-US" dirty="0"/>
              <a:t> </a:t>
            </a:r>
            <a:r>
              <a:rPr lang="en-US" dirty="0" err="1"/>
              <a:t>eozinofilna</a:t>
            </a:r>
            <a:r>
              <a:rPr lang="en-US" dirty="0"/>
              <a:t> </a:t>
            </a:r>
            <a:r>
              <a:rPr lang="en-US" dirty="0" err="1"/>
              <a:t>granulomatoza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poliangitisom</a:t>
            </a:r>
            <a:r>
              <a:rPr lang="en-US" dirty="0"/>
              <a:t> (Churg-Strauss)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681DF5-FE45-7F84-02EF-3A16C2E938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prof. dr Slobodan Janković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756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7222B-CA3E-13F0-12C2-D427597E1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Slučaj </a:t>
            </a:r>
            <a:r>
              <a:rPr lang="sr-Latn-RS" dirty="0" err="1"/>
              <a:t>glomerulonefritisa</a:t>
            </a:r>
            <a:r>
              <a:rPr lang="sr-Latn-RS" dirty="0"/>
              <a:t> u okviru </a:t>
            </a:r>
            <a:r>
              <a:rPr lang="sr-Latn-RS" dirty="0" err="1"/>
              <a:t>Čurg-Štrausovog</a:t>
            </a:r>
            <a:r>
              <a:rPr lang="sr-Latn-RS" dirty="0"/>
              <a:t> sindroma posle primene </a:t>
            </a:r>
            <a:r>
              <a:rPr lang="sr-Latn-RS" dirty="0" err="1"/>
              <a:t>hidralazina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DE9E62-8F20-4EFA-667B-CEE892EF36AC}"/>
              </a:ext>
            </a:extLst>
          </p:cNvPr>
          <p:cNvSpPr txBox="1"/>
          <p:nvPr/>
        </p:nvSpPr>
        <p:spPr>
          <a:xfrm>
            <a:off x="3990975" y="6119336"/>
            <a:ext cx="832631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Warren K, Vu K,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Shergill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K, Watson B, Faris M. Rare complication of a commonly used antihypertensive agent: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A case of hydralazine-induced ANCA-associated vasculitis presenting as rapidly progressive glomerulonephritis.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Clin Case Rep. 2022 Feb 7;10(2):e05411.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31039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7101B-BA5D-7FC6-C1E7-58554FC18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</a:t>
            </a:r>
            <a:r>
              <a:rPr lang="sr-Latn-RS" dirty="0" err="1"/>
              <a:t>čenje</a:t>
            </a:r>
            <a:r>
              <a:rPr lang="sr-Latn-RS" dirty="0"/>
              <a:t> </a:t>
            </a:r>
            <a:r>
              <a:rPr lang="sr-Latn-RS" dirty="0" err="1"/>
              <a:t>Churg-Strauss</a:t>
            </a:r>
            <a:r>
              <a:rPr lang="sr-Latn-RS" dirty="0"/>
              <a:t> sindroma izazvanog lekovima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5CCB2-E92D-0C7A-B53C-EFF196B6E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165475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Leči se primenom kortikosteroida sa ili bez </a:t>
            </a:r>
            <a:r>
              <a:rPr lang="sr-Latn-RS" dirty="0" err="1"/>
              <a:t>ciklofosfamida</a:t>
            </a:r>
            <a:r>
              <a:rPr lang="sr-Latn-RS" dirty="0"/>
              <a:t> ili </a:t>
            </a:r>
            <a:r>
              <a:rPr lang="sr-Latn-RS" dirty="0" err="1"/>
              <a:t>azatioprina</a:t>
            </a:r>
            <a:r>
              <a:rPr lang="sr-Latn-RS" dirty="0"/>
              <a:t>.</a:t>
            </a:r>
          </a:p>
          <a:p>
            <a:pPr lvl="1"/>
            <a:r>
              <a:rPr lang="en-US" dirty="0" err="1"/>
              <a:t>predni</a:t>
            </a:r>
            <a:r>
              <a:rPr lang="sr-Latn-RS" dirty="0"/>
              <a:t>z</a:t>
            </a:r>
            <a:r>
              <a:rPr lang="en-US" dirty="0"/>
              <a:t>one 1 mg/kg/d</a:t>
            </a:r>
            <a:r>
              <a:rPr lang="sr-Latn-RS" dirty="0" err="1"/>
              <a:t>an</a:t>
            </a:r>
            <a:r>
              <a:rPr lang="sr-Latn-RS" dirty="0"/>
              <a:t> dok se klinička slika ne smiri, potom postepeno smanjivanje tokom 6 meseci</a:t>
            </a:r>
            <a:r>
              <a:rPr lang="en-US" dirty="0"/>
              <a:t>.</a:t>
            </a:r>
            <a:endParaRPr lang="sr-Latn-RS" dirty="0"/>
          </a:p>
          <a:p>
            <a:pPr lvl="1"/>
            <a:r>
              <a:rPr lang="sr-Latn-RS" dirty="0"/>
              <a:t>Kod izuzetno teških slučajeva, primeniti </a:t>
            </a:r>
            <a:r>
              <a:rPr lang="en-US" dirty="0"/>
              <a:t>met</a:t>
            </a:r>
            <a:r>
              <a:rPr lang="sr-Latn-RS" dirty="0"/>
              <a:t>i</a:t>
            </a:r>
            <a:r>
              <a:rPr lang="en-US" dirty="0" err="1"/>
              <a:t>lpredni</a:t>
            </a:r>
            <a:r>
              <a:rPr lang="sr-Latn-RS" dirty="0"/>
              <a:t>z</a:t>
            </a:r>
            <a:r>
              <a:rPr lang="en-US" dirty="0" err="1"/>
              <a:t>olon</a:t>
            </a:r>
            <a:r>
              <a:rPr lang="en-US" dirty="0"/>
              <a:t> </a:t>
            </a:r>
            <a:r>
              <a:rPr lang="en-US" dirty="0" err="1"/>
              <a:t>puls</a:t>
            </a:r>
            <a:r>
              <a:rPr lang="sr-Latn-RS" dirty="0" err="1"/>
              <a:t>nu</a:t>
            </a:r>
            <a:r>
              <a:rPr lang="sr-Latn-RS" dirty="0"/>
              <a:t> terapiju:</a:t>
            </a:r>
            <a:r>
              <a:rPr lang="en-US" dirty="0"/>
              <a:t> 1 g/da</a:t>
            </a:r>
            <a:r>
              <a:rPr lang="sr-Latn-RS" dirty="0"/>
              <a:t>n tokom 3 dana.</a:t>
            </a:r>
          </a:p>
          <a:p>
            <a:r>
              <a:rPr lang="sr-Latn-RS" dirty="0"/>
              <a:t>Ako pacijent ne reaguje na kortikosteroide i </a:t>
            </a:r>
            <a:r>
              <a:rPr lang="sr-Latn-RS" dirty="0" err="1"/>
              <a:t>imunosupresive</a:t>
            </a:r>
            <a:r>
              <a:rPr lang="sr-Latn-RS" dirty="0"/>
              <a:t>, mogu se primeniti </a:t>
            </a:r>
            <a:r>
              <a:rPr lang="sr-Latn-RS" dirty="0" err="1"/>
              <a:t>intravenski</a:t>
            </a:r>
            <a:r>
              <a:rPr lang="sr-Latn-RS" dirty="0"/>
              <a:t> </a:t>
            </a:r>
            <a:r>
              <a:rPr lang="sr-Latn-RS" dirty="0" err="1"/>
              <a:t>imunoglobulini</a:t>
            </a:r>
            <a:r>
              <a:rPr lang="sr-Latn-RS" dirty="0"/>
              <a:t> ili </a:t>
            </a:r>
            <a:r>
              <a:rPr lang="sr-Latn-RS" dirty="0" err="1"/>
              <a:t>rituksimab</a:t>
            </a:r>
            <a:endParaRPr lang="sr-Latn-RS" dirty="0"/>
          </a:p>
          <a:p>
            <a:r>
              <a:rPr lang="sr-Latn-RS" dirty="0"/>
              <a:t>Terapija održavanja remisije se sprovodi </a:t>
            </a:r>
            <a:r>
              <a:rPr lang="sr-Latn-RS" dirty="0" err="1"/>
              <a:t>metotreksatom</a:t>
            </a:r>
            <a:r>
              <a:rPr lang="sr-Latn-RS" dirty="0"/>
              <a:t> ili </a:t>
            </a:r>
            <a:r>
              <a:rPr lang="sr-Latn-RS" dirty="0" err="1"/>
              <a:t>azatioprinom</a:t>
            </a:r>
            <a:r>
              <a:rPr lang="sr-Latn-RS" dirty="0"/>
              <a:t> oko 2 godine.</a:t>
            </a:r>
          </a:p>
          <a:p>
            <a:endParaRPr lang="sr-Latn-R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0C6ACE-E7AC-E2DC-17EB-03F30EDABB09}"/>
              </a:ext>
            </a:extLst>
          </p:cNvPr>
          <p:cNvSpPr txBox="1"/>
          <p:nvPr/>
        </p:nvSpPr>
        <p:spPr>
          <a:xfrm>
            <a:off x="2551050" y="5126035"/>
            <a:ext cx="8707833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Calapai</a:t>
            </a:r>
            <a:r>
              <a:rPr lang="en-US" sz="1400" dirty="0"/>
              <a:t> G, Casciaro M, </a:t>
            </a:r>
            <a:r>
              <a:rPr lang="en-US" sz="1400" dirty="0" err="1"/>
              <a:t>Miroddi</a:t>
            </a:r>
            <a:r>
              <a:rPr lang="en-US" sz="1400" dirty="0"/>
              <a:t> M, </a:t>
            </a:r>
            <a:r>
              <a:rPr lang="en-US" sz="1400" dirty="0" err="1"/>
              <a:t>Calapai</a:t>
            </a:r>
            <a:r>
              <a:rPr lang="en-US" sz="1400" dirty="0"/>
              <a:t> F, Navarra M, </a:t>
            </a:r>
            <a:r>
              <a:rPr lang="en-US" sz="1400" dirty="0" err="1"/>
              <a:t>Gangemi</a:t>
            </a:r>
            <a:r>
              <a:rPr lang="en-US" sz="1400" dirty="0"/>
              <a:t> S. Montelukast-induced adverse drug reactions: </a:t>
            </a:r>
            <a:endParaRPr lang="sr-Latn-RS" sz="1400" dirty="0"/>
          </a:p>
          <a:p>
            <a:r>
              <a:rPr lang="en-US" sz="1400" dirty="0"/>
              <a:t>a review of case reports in the literature. Pharmacology. 2014;94(1-2):60-70.</a:t>
            </a:r>
            <a:r>
              <a:rPr lang="sr-Latn-RS" sz="1400" dirty="0"/>
              <a:t> </a:t>
            </a: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Taniguchi M,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Tsurikisawa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N, Higashi N, Saito H,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Mita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H, Mori A,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Sakakibara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H, Akiyama K.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Treatment for Churg-Strauss syndrome: induction of remission and efficacy of intravenous immunoglobulin therapy.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Allergol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Int. 2007;56(2):97-103.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Qasim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A, Patel JB. ANCA Positive Vasculitis. 2022 May 29. In: </a:t>
            </a:r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StatPearls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[Internet]. Treasure Island (FL): </a:t>
            </a:r>
            <a:endParaRPr lang="sr-Latn-RS" sz="1400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sz="1400" b="0" i="0" dirty="0" err="1">
                <a:solidFill>
                  <a:srgbClr val="212121"/>
                </a:solidFill>
                <a:effectLst/>
                <a:latin typeface="BlinkMacSystemFont"/>
              </a:rPr>
              <a:t>StatPearls</a:t>
            </a:r>
            <a:r>
              <a:rPr lang="en-US" sz="1400" b="0" i="0" dirty="0">
                <a:solidFill>
                  <a:srgbClr val="212121"/>
                </a:solidFill>
                <a:effectLst/>
                <a:latin typeface="BlinkMacSystemFont"/>
              </a:rPr>
              <a:t> Publishing; 2022 Jan–. PMID: 32119259.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949391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9C2AA-BD0C-C6F0-8C68-DFF087B5A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Prognoza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1F20-9AF6-8841-547C-4535935AD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22143"/>
          </a:xfrm>
        </p:spPr>
        <p:txBody>
          <a:bodyPr>
            <a:normAutofit fontScale="92500" lnSpcReduction="10000"/>
          </a:bodyPr>
          <a:lstStyle/>
          <a:p>
            <a:r>
              <a:rPr lang="sr-Latn-RS" dirty="0"/>
              <a:t>Lekovima izazvani </a:t>
            </a:r>
            <a:r>
              <a:rPr lang="sr-Latn-RS" dirty="0" err="1"/>
              <a:t>vaskulitisi</a:t>
            </a:r>
            <a:r>
              <a:rPr lang="sr-Latn-RS" dirty="0"/>
              <a:t> sa </a:t>
            </a:r>
            <a:r>
              <a:rPr lang="sr-Latn-RS" dirty="0" err="1"/>
              <a:t>anticitoplazmatskim</a:t>
            </a:r>
            <a:r>
              <a:rPr lang="sr-Latn-RS" dirty="0"/>
              <a:t> antitelima protiv </a:t>
            </a:r>
            <a:r>
              <a:rPr lang="sr-Latn-RS" dirty="0" err="1"/>
              <a:t>neutrofila</a:t>
            </a:r>
            <a:r>
              <a:rPr lang="sr-Latn-RS" dirty="0"/>
              <a:t>, gde spada i </a:t>
            </a:r>
            <a:r>
              <a:rPr lang="sr-Latn-RS" dirty="0" err="1"/>
              <a:t>Churg-Strauss</a:t>
            </a:r>
            <a:r>
              <a:rPr lang="sr-Latn-RS" dirty="0"/>
              <a:t> sindrom imaju bolju prognozu nego </a:t>
            </a:r>
            <a:r>
              <a:rPr lang="sr-Latn-RS" dirty="0" err="1"/>
              <a:t>idiopatski</a:t>
            </a:r>
            <a:r>
              <a:rPr lang="sr-Latn-RS" dirty="0"/>
              <a:t> </a:t>
            </a:r>
            <a:r>
              <a:rPr lang="sr-Latn-RS" dirty="0" err="1"/>
              <a:t>vaskulitisi</a:t>
            </a:r>
            <a:endParaRPr lang="sr-Latn-RS" dirty="0"/>
          </a:p>
          <a:p>
            <a:r>
              <a:rPr lang="sr-Latn-RS" dirty="0"/>
              <a:t>Remisija je obično trajna, nema </a:t>
            </a:r>
            <a:r>
              <a:rPr lang="sr-Latn-RS" dirty="0" err="1"/>
              <a:t>relapsa</a:t>
            </a:r>
            <a:r>
              <a:rPr lang="sr-Latn-RS" dirty="0"/>
              <a:t> ni potrebe za </a:t>
            </a:r>
            <a:r>
              <a:rPr lang="sr-Latn-RS" dirty="0" err="1"/>
              <a:t>imunosupresivnom</a:t>
            </a:r>
            <a:r>
              <a:rPr lang="sr-Latn-RS" dirty="0"/>
              <a:t> terapijom održavanja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A16AFF-5934-CF23-75AB-798766943DE1}"/>
              </a:ext>
            </a:extLst>
          </p:cNvPr>
          <p:cNvSpPr txBox="1"/>
          <p:nvPr/>
        </p:nvSpPr>
        <p:spPr>
          <a:xfrm>
            <a:off x="685800" y="5780027"/>
            <a:ext cx="113534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Bonaci-Nikolic B, Nikolic MM, </a:t>
            </a:r>
            <a:r>
              <a:rPr lang="en-US" dirty="0" err="1"/>
              <a:t>Andrejevic</a:t>
            </a:r>
            <a:r>
              <a:rPr lang="en-US" dirty="0"/>
              <a:t> S, </a:t>
            </a:r>
            <a:r>
              <a:rPr lang="en-US" dirty="0" err="1"/>
              <a:t>Zoric</a:t>
            </a:r>
            <a:r>
              <a:rPr lang="en-US" dirty="0"/>
              <a:t> S, </a:t>
            </a:r>
            <a:r>
              <a:rPr lang="en-US" dirty="0" err="1"/>
              <a:t>Bukilica</a:t>
            </a:r>
            <a:r>
              <a:rPr lang="en-US" dirty="0"/>
              <a:t> M. Antineutrophil cytoplasmic antibody (ANCA)-associated </a:t>
            </a:r>
            <a:endParaRPr lang="sr-Latn-RS" dirty="0"/>
          </a:p>
          <a:p>
            <a:r>
              <a:rPr lang="en-US" dirty="0"/>
              <a:t>autoimmune diseases induced by antithyroid drugs: comparison with idiopathic ANCA </a:t>
            </a:r>
            <a:r>
              <a:rPr lang="en-US" dirty="0" err="1"/>
              <a:t>vasculitides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/>
              <a:t>Arthritis Res </a:t>
            </a:r>
            <a:r>
              <a:rPr lang="en-US" dirty="0" err="1"/>
              <a:t>Ther</a:t>
            </a:r>
            <a:r>
              <a:rPr lang="en-US" dirty="0"/>
              <a:t>. 2005;7(5):R1072-81. </a:t>
            </a:r>
            <a:r>
              <a:rPr lang="en-US" dirty="0" err="1"/>
              <a:t>doi</a:t>
            </a:r>
            <a:r>
              <a:rPr lang="en-US" dirty="0"/>
              <a:t>: 10.1186/ar1789. </a:t>
            </a:r>
            <a:r>
              <a:rPr lang="en-US" dirty="0" err="1"/>
              <a:t>Epub</a:t>
            </a:r>
            <a:r>
              <a:rPr lang="en-US" dirty="0"/>
              <a:t> 2005 Jul 13. PMID: 16207324; PMCID: PMC1257438.</a:t>
            </a:r>
          </a:p>
        </p:txBody>
      </p:sp>
    </p:spTree>
    <p:extLst>
      <p:ext uri="{BB962C8B-B14F-4D97-AF65-F5344CB8AC3E}">
        <p14:creationId xmlns:p14="http://schemas.microsoft.com/office/powerpoint/2010/main" val="2423594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C91B1-7394-0333-31C5-00E464E11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Definicija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BBBBD-F75A-DAC3-CB47-0F6B94361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36925"/>
          </a:xfrm>
        </p:spPr>
        <p:txBody>
          <a:bodyPr/>
          <a:lstStyle/>
          <a:p>
            <a:r>
              <a:rPr lang="en-US" dirty="0" err="1"/>
              <a:t>Eozinofilna</a:t>
            </a:r>
            <a:r>
              <a:rPr lang="en-US" dirty="0"/>
              <a:t> </a:t>
            </a:r>
            <a:r>
              <a:rPr lang="en-US" dirty="0" err="1"/>
              <a:t>granulomatoza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poliangitisom</a:t>
            </a:r>
            <a:r>
              <a:rPr lang="en-US" dirty="0"/>
              <a:t> (Churg-Strauss), </a:t>
            </a:r>
            <a:r>
              <a:rPr lang="en-US" dirty="0" err="1"/>
              <a:t>skraćeno</a:t>
            </a:r>
            <a:r>
              <a:rPr lang="en-US" dirty="0"/>
              <a:t> EGPA,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zvala</a:t>
            </a:r>
            <a:r>
              <a:rPr lang="en-US" dirty="0"/>
              <a:t> Churg-Strauss </a:t>
            </a:r>
            <a:r>
              <a:rPr lang="en-US" dirty="0" err="1"/>
              <a:t>sindrom</a:t>
            </a:r>
            <a:r>
              <a:rPr lang="en-US" dirty="0"/>
              <a:t>, je </a:t>
            </a:r>
            <a:r>
              <a:rPr lang="en-US" dirty="0" err="1"/>
              <a:t>multisistemski</a:t>
            </a:r>
            <a:r>
              <a:rPr lang="en-US" dirty="0"/>
              <a:t> </a:t>
            </a:r>
            <a:r>
              <a:rPr lang="en-US" dirty="0" err="1"/>
              <a:t>poremećaj</a:t>
            </a:r>
            <a:r>
              <a:rPr lang="en-US" dirty="0"/>
              <a:t> koji </a:t>
            </a:r>
            <a:r>
              <a:rPr lang="en-US" dirty="0" err="1"/>
              <a:t>karakterišu</a:t>
            </a:r>
            <a:r>
              <a:rPr lang="en-US" dirty="0"/>
              <a:t> </a:t>
            </a:r>
            <a:r>
              <a:rPr lang="en-US" dirty="0" err="1"/>
              <a:t>hronični</a:t>
            </a:r>
            <a:r>
              <a:rPr lang="en-US" dirty="0"/>
              <a:t> </a:t>
            </a:r>
            <a:r>
              <a:rPr lang="en-US" dirty="0" err="1"/>
              <a:t>rinosinuzitis</a:t>
            </a:r>
            <a:r>
              <a:rPr lang="en-US" dirty="0"/>
              <a:t>, </a:t>
            </a:r>
            <a:r>
              <a:rPr lang="en-US" dirty="0" err="1"/>
              <a:t>astma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eozinofilija</a:t>
            </a:r>
            <a:r>
              <a:rPr lang="en-US" dirty="0"/>
              <a:t> ≥ 1500 </a:t>
            </a:r>
            <a:r>
              <a:rPr lang="en-US" dirty="0" err="1"/>
              <a:t>ćelija</a:t>
            </a:r>
            <a:r>
              <a:rPr lang="en-US" dirty="0"/>
              <a:t>/</a:t>
            </a:r>
            <a:r>
              <a:rPr lang="en-US" dirty="0">
                <a:sym typeface="Symbol" panose="05050102010706020507" pitchFamily="18" charset="2"/>
              </a:rPr>
              <a:t></a:t>
            </a:r>
            <a:r>
              <a:rPr lang="en-US" dirty="0"/>
              <a:t>L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&gt;10</a:t>
            </a:r>
            <a:r>
              <a:rPr lang="sr-Latn-RS" dirty="0"/>
              <a:t>%</a:t>
            </a:r>
            <a:r>
              <a:rPr lang="en-US" dirty="0"/>
              <a:t> </a:t>
            </a:r>
            <a:r>
              <a:rPr lang="en-US" dirty="0" err="1"/>
              <a:t>eozinofila</a:t>
            </a:r>
            <a:r>
              <a:rPr lang="en-US" dirty="0"/>
              <a:t> u </a:t>
            </a:r>
            <a:r>
              <a:rPr lang="en-US" dirty="0" err="1"/>
              <a:t>leukocitarnoj</a:t>
            </a:r>
            <a:r>
              <a:rPr lang="en-US" dirty="0"/>
              <a:t> </a:t>
            </a:r>
            <a:r>
              <a:rPr lang="en-US" dirty="0" err="1"/>
              <a:t>formuli</a:t>
            </a:r>
            <a:r>
              <a:rPr lang="en-US" dirty="0"/>
              <a:t>. </a:t>
            </a:r>
            <a:endParaRPr lang="sr-Latn-RS" dirty="0"/>
          </a:p>
          <a:p>
            <a:r>
              <a:rPr lang="sr-Latn-RS" dirty="0"/>
              <a:t>Opisana tek </a:t>
            </a:r>
            <a:r>
              <a:rPr lang="en-US" dirty="0"/>
              <a:t>1951.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retk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bolest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diseminovani</a:t>
            </a:r>
            <a:r>
              <a:rPr lang="en-US" dirty="0"/>
              <a:t> </a:t>
            </a:r>
            <a:r>
              <a:rPr lang="en-US" dirty="0" err="1"/>
              <a:t>nekrotizirajući</a:t>
            </a:r>
            <a:r>
              <a:rPr lang="en-US" dirty="0"/>
              <a:t> </a:t>
            </a:r>
            <a:r>
              <a:rPr lang="en-US" dirty="0" err="1"/>
              <a:t>vaskulitis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ekstravaskularnim</a:t>
            </a:r>
            <a:r>
              <a:rPr lang="en-US" dirty="0"/>
              <a:t> </a:t>
            </a:r>
            <a:r>
              <a:rPr lang="en-US" dirty="0" err="1"/>
              <a:t>granulomima</a:t>
            </a:r>
            <a:r>
              <a:rPr lang="en-US" dirty="0"/>
              <a:t> koji se </a:t>
            </a:r>
            <a:r>
              <a:rPr lang="en-US" dirty="0" err="1"/>
              <a:t>javljaju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pacijenata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astmom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eozinofilijom</a:t>
            </a:r>
            <a:r>
              <a:rPr lang="en-US" dirty="0"/>
              <a:t> </a:t>
            </a:r>
            <a:r>
              <a:rPr lang="en-US" dirty="0" err="1"/>
              <a:t>tkiva</a:t>
            </a:r>
            <a:r>
              <a:rPr lang="en-US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029BBC-0D02-7AD3-2167-2CD56DAC60BD}"/>
              </a:ext>
            </a:extLst>
          </p:cNvPr>
          <p:cNvSpPr txBox="1"/>
          <p:nvPr/>
        </p:nvSpPr>
        <p:spPr>
          <a:xfrm>
            <a:off x="2466975" y="5846544"/>
            <a:ext cx="8956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Greco A, Rizzo MI, De Virgilio A, Gallo A,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Fusconi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M,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Ruoppolo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G,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Altissimi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G, De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Vincentiis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M. </a:t>
            </a:r>
            <a:endParaRPr lang="sr-Latn-RS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Churg-Strauss syndrome.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Autoimmun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Rev. 2015;14(4):341-8.</a:t>
            </a:r>
            <a:endParaRPr lang="sr-Latn-RS" b="0" i="0" dirty="0">
              <a:solidFill>
                <a:srgbClr val="212121"/>
              </a:solidFill>
              <a:effectLst/>
              <a:latin typeface="BlinkMacSystemFont"/>
            </a:endParaRPr>
          </a:p>
        </p:txBody>
      </p:sp>
    </p:spTree>
    <p:extLst>
      <p:ext uri="{BB962C8B-B14F-4D97-AF65-F5344CB8AC3E}">
        <p14:creationId xmlns:p14="http://schemas.microsoft.com/office/powerpoint/2010/main" val="3798544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3DB6F-D40F-E847-41BF-E708FAE5E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505576" cy="1325563"/>
          </a:xfrm>
        </p:spPr>
        <p:txBody>
          <a:bodyPr/>
          <a:lstStyle/>
          <a:p>
            <a:r>
              <a:rPr lang="sr-Latn-RS" dirty="0" err="1"/>
              <a:t>Patofiziologija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6654F-665E-3B03-A63B-A49646041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6076950" cy="4351338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Nastaje usled </a:t>
            </a:r>
            <a:r>
              <a:rPr lang="sr-Latn-RS" dirty="0" err="1"/>
              <a:t>hiperaktivacije</a:t>
            </a:r>
            <a:r>
              <a:rPr lang="sr-Latn-RS" dirty="0"/>
              <a:t> T2 limfocita i stvaranja antitela protiv </a:t>
            </a:r>
            <a:r>
              <a:rPr lang="sr-Latn-RS" dirty="0" err="1"/>
              <a:t>citoplazme</a:t>
            </a:r>
            <a:r>
              <a:rPr lang="sr-Latn-RS" dirty="0"/>
              <a:t> </a:t>
            </a:r>
            <a:r>
              <a:rPr lang="sr-Latn-RS" dirty="0" err="1"/>
              <a:t>neutrofila</a:t>
            </a:r>
            <a:r>
              <a:rPr lang="sr-Latn-RS" dirty="0"/>
              <a:t> (engl. </a:t>
            </a:r>
            <a:r>
              <a:rPr lang="sr-Latn-RS" dirty="0" err="1"/>
              <a:t>antineutrophil</a:t>
            </a:r>
            <a:r>
              <a:rPr lang="sr-Latn-RS" dirty="0"/>
              <a:t> </a:t>
            </a:r>
            <a:r>
              <a:rPr lang="sr-Latn-RS" dirty="0" err="1"/>
              <a:t>cytoplasmic</a:t>
            </a:r>
            <a:r>
              <a:rPr lang="sr-Latn-RS" dirty="0"/>
              <a:t> </a:t>
            </a:r>
            <a:r>
              <a:rPr lang="sr-Latn-RS" dirty="0" err="1"/>
              <a:t>antibodies</a:t>
            </a:r>
            <a:r>
              <a:rPr lang="sr-Latn-RS" dirty="0"/>
              <a:t> - </a:t>
            </a:r>
            <a:r>
              <a:rPr lang="sr-Latn-RS" dirty="0" err="1"/>
              <a:t>ANCAs</a:t>
            </a:r>
            <a:r>
              <a:rPr lang="sr-Latn-RS" dirty="0"/>
              <a:t>) – antitela aktiviraju </a:t>
            </a:r>
            <a:r>
              <a:rPr lang="sr-Latn-RS" dirty="0" err="1"/>
              <a:t>neutrofile</a:t>
            </a:r>
            <a:r>
              <a:rPr lang="sr-Latn-RS" dirty="0"/>
              <a:t>, koji se zatim zakače za </a:t>
            </a:r>
            <a:r>
              <a:rPr lang="sr-Latn-RS" dirty="0" err="1"/>
              <a:t>endotelne</a:t>
            </a:r>
            <a:r>
              <a:rPr lang="sr-Latn-RS" dirty="0"/>
              <a:t> ćelije i oštećuju ih</a:t>
            </a:r>
          </a:p>
          <a:p>
            <a:r>
              <a:rPr lang="sr-Latn-RS" dirty="0" err="1"/>
              <a:t>Epitelne</a:t>
            </a:r>
            <a:r>
              <a:rPr lang="sr-Latn-RS" dirty="0"/>
              <a:t> i </a:t>
            </a:r>
            <a:r>
              <a:rPr lang="sr-Latn-RS" dirty="0" err="1"/>
              <a:t>endotelne</a:t>
            </a:r>
            <a:r>
              <a:rPr lang="sr-Latn-RS" dirty="0"/>
              <a:t> ćelije oslobađaju </a:t>
            </a:r>
            <a:r>
              <a:rPr lang="sr-Latn-RS" dirty="0" err="1"/>
              <a:t>eotaksin</a:t>
            </a:r>
            <a:r>
              <a:rPr lang="sr-Latn-RS" dirty="0"/>
              <a:t> 3, koji zatim privlači </a:t>
            </a:r>
            <a:r>
              <a:rPr lang="sr-Latn-RS" dirty="0" err="1"/>
              <a:t>eozinofile</a:t>
            </a:r>
            <a:r>
              <a:rPr lang="sr-Latn-RS" dirty="0"/>
              <a:t>; </a:t>
            </a:r>
            <a:r>
              <a:rPr lang="sr-Latn-RS" dirty="0" err="1"/>
              <a:t>eozinofili</a:t>
            </a:r>
            <a:r>
              <a:rPr lang="sr-Latn-RS" dirty="0"/>
              <a:t> </a:t>
            </a:r>
            <a:r>
              <a:rPr lang="sr-Latn-RS" dirty="0" err="1"/>
              <a:t>infiltrišu</a:t>
            </a:r>
            <a:r>
              <a:rPr lang="sr-Latn-RS" dirty="0"/>
              <a:t> tkivo i otpuštaju svoje </a:t>
            </a:r>
            <a:r>
              <a:rPr lang="sr-Latn-RS" dirty="0" err="1"/>
              <a:t>neurotoksine</a:t>
            </a:r>
            <a:r>
              <a:rPr lang="sr-Latn-RS" dirty="0"/>
              <a:t> i bazne proteine koji oštećuju tkivo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429A6E-6AF3-9902-3C5F-80736E008883}"/>
              </a:ext>
            </a:extLst>
          </p:cNvPr>
          <p:cNvSpPr txBox="1"/>
          <p:nvPr/>
        </p:nvSpPr>
        <p:spPr>
          <a:xfrm>
            <a:off x="3162300" y="6103034"/>
            <a:ext cx="8956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Greco A, Rizzo MI, De Virgilio A, Gallo A,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Fusconi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M,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Ruoppolo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G,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Altissimi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G, De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Vincentiis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M. </a:t>
            </a:r>
            <a:endParaRPr lang="sr-Latn-RS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Churg-Strauss syndrome.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Autoimmun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Rev. 2015;14(4):341-8.</a:t>
            </a:r>
            <a:endParaRPr lang="sr-Latn-RS" b="0" i="0" dirty="0">
              <a:solidFill>
                <a:srgbClr val="212121"/>
              </a:solidFill>
              <a:effectLst/>
              <a:latin typeface="BlinkMacSystemFont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39B70FB-3B13-EE7E-9E5F-745F67D93FF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59187715"/>
              </p:ext>
            </p:extLst>
          </p:nvPr>
        </p:nvGraphicFramePr>
        <p:xfrm>
          <a:off x="7343776" y="365125"/>
          <a:ext cx="4774822" cy="5602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8712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5EBA5-3C44-9CEF-921A-D95BFC915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err="1"/>
              <a:t>Patofiziologija</a:t>
            </a:r>
            <a:r>
              <a:rPr lang="sr-Latn-RS" dirty="0"/>
              <a:t> lekovima izazvanog </a:t>
            </a:r>
            <a:r>
              <a:rPr lang="sr-Latn-RS" dirty="0" err="1"/>
              <a:t>Čurg</a:t>
            </a:r>
            <a:r>
              <a:rPr lang="sr-Latn-RS" dirty="0"/>
              <a:t>-Štraus sindroma - hipoteze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B4F7D-813D-C346-DB8A-17978C791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58840"/>
          </a:xfrm>
        </p:spPr>
        <p:txBody>
          <a:bodyPr>
            <a:normAutofit lnSpcReduction="10000"/>
          </a:bodyPr>
          <a:lstStyle/>
          <a:p>
            <a:r>
              <a:rPr lang="sr-Latn-RS" dirty="0"/>
              <a:t>Porast </a:t>
            </a:r>
            <a:r>
              <a:rPr lang="sr-Latn-RS" dirty="0" err="1"/>
              <a:t>leukotriena</a:t>
            </a:r>
            <a:r>
              <a:rPr lang="sr-Latn-RS" dirty="0"/>
              <a:t> B</a:t>
            </a:r>
            <a:r>
              <a:rPr lang="sr-Latn-RS" baseline="-25000" dirty="0"/>
              <a:t>4</a:t>
            </a:r>
            <a:r>
              <a:rPr lang="sr-Latn-RS" dirty="0"/>
              <a:t> zbog primene </a:t>
            </a:r>
            <a:r>
              <a:rPr lang="sr-Latn-RS" dirty="0" err="1"/>
              <a:t>blokatora</a:t>
            </a:r>
            <a:r>
              <a:rPr lang="sr-Latn-RS" dirty="0"/>
              <a:t> receptora za </a:t>
            </a:r>
            <a:r>
              <a:rPr lang="sr-Latn-RS" dirty="0" err="1"/>
              <a:t>leukotriene</a:t>
            </a:r>
            <a:endParaRPr lang="sr-Latn-RS" dirty="0"/>
          </a:p>
          <a:p>
            <a:r>
              <a:rPr lang="sr-Latn-RS" dirty="0"/>
              <a:t>Modifikacija </a:t>
            </a:r>
            <a:r>
              <a:rPr lang="sr-Latn-RS" dirty="0" err="1"/>
              <a:t>mijeloperoksidaze</a:t>
            </a:r>
            <a:r>
              <a:rPr lang="sr-Latn-RS" dirty="0"/>
              <a:t> u leukocitima, zbog čega nastaju </a:t>
            </a:r>
            <a:r>
              <a:rPr lang="sr-Latn-RS" dirty="0" err="1"/>
              <a:t>anticitoplazmatska</a:t>
            </a:r>
            <a:r>
              <a:rPr lang="sr-Latn-RS" dirty="0"/>
              <a:t> antitela</a:t>
            </a:r>
          </a:p>
          <a:p>
            <a:r>
              <a:rPr lang="sr-Latn-RS" dirty="0"/>
              <a:t>Indukcija apoptoze </a:t>
            </a:r>
            <a:r>
              <a:rPr lang="sr-Latn-RS" dirty="0" err="1"/>
              <a:t>neutrofila</a:t>
            </a:r>
            <a:endParaRPr lang="sr-Latn-RS" dirty="0"/>
          </a:p>
          <a:p>
            <a:r>
              <a:rPr lang="sr-Latn-RS" dirty="0"/>
              <a:t>Inhibicija </a:t>
            </a:r>
            <a:r>
              <a:rPr lang="sr-Latn-RS" dirty="0" err="1"/>
              <a:t>mijeloperoksidaze</a:t>
            </a:r>
            <a:endParaRPr lang="sr-Latn-RS" dirty="0"/>
          </a:p>
          <a:p>
            <a:r>
              <a:rPr lang="sr-Latn-RS" dirty="0"/>
              <a:t>Poremećaj razgradnje </a:t>
            </a:r>
            <a:r>
              <a:rPr lang="sr-Latn-RS" dirty="0" err="1"/>
              <a:t>neutrofila</a:t>
            </a:r>
            <a:r>
              <a:rPr lang="sr-Latn-RS" dirty="0"/>
              <a:t> koji su uginuli u tkivima</a:t>
            </a:r>
          </a:p>
          <a:p>
            <a:r>
              <a:rPr lang="sr-Latn-RS" dirty="0"/>
              <a:t>Otklanjanje </a:t>
            </a:r>
            <a:r>
              <a:rPr lang="sr-Latn-RS" dirty="0" err="1"/>
              <a:t>epigenetskog</a:t>
            </a:r>
            <a:r>
              <a:rPr lang="sr-Latn-RS" dirty="0"/>
              <a:t> „utišavanja“ antigena leukocita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EF3805-1B2F-280A-CD4E-44340F19EFF6}"/>
              </a:ext>
            </a:extLst>
          </p:cNvPr>
          <p:cNvSpPr txBox="1"/>
          <p:nvPr/>
        </p:nvSpPr>
        <p:spPr>
          <a:xfrm>
            <a:off x="3342780" y="5484465"/>
            <a:ext cx="907088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Paul, S.,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Yakkali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S., Selvin, S. T., Thomas, S.,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Bikeyeva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V., Abdullah, A., ... &amp; Hamid, P. (2022). 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Is Leukotriene Receptor Antagonist the Direct Cause of Churg-Strauss Syndrome in Asthmatic Patients?. 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Cureus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(8).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Deshayes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S.,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Dolladille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C., Dumont, A., Martin Silva, N., Chretien, B., De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Boysson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H., ... &amp;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Aouba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A. (2022). 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 Worldwide Pharmacoepidemiologic Update on Drug‐Induced Antineutrophil Cytoplasmic Antibody–Associated 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Vasculitis in the Era of Targeted Therapies. </a:t>
            </a:r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Arthritis &amp; Rheumatology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74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134-139.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15322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99578-5162-3C64-C5C1-67C10DACA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Epidemiologija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FDF20-0B0B-8A40-A33D-1311DE6FF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Prevalencija</a:t>
            </a:r>
            <a:r>
              <a:rPr lang="en-US" dirty="0"/>
              <a:t> </a:t>
            </a:r>
            <a:r>
              <a:rPr lang="en-US" dirty="0" err="1"/>
              <a:t>bolesti</a:t>
            </a:r>
            <a:r>
              <a:rPr lang="en-US" dirty="0"/>
              <a:t> je 10,7 do 14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milion</a:t>
            </a:r>
            <a:r>
              <a:rPr lang="en-US" dirty="0"/>
              <a:t> </a:t>
            </a:r>
            <a:r>
              <a:rPr lang="en-US" dirty="0" err="1"/>
              <a:t>odraslih</a:t>
            </a:r>
            <a:r>
              <a:rPr lang="en-US" dirty="0"/>
              <a:t>. </a:t>
            </a:r>
            <a:endParaRPr lang="sr-Latn-RS" dirty="0"/>
          </a:p>
          <a:p>
            <a:r>
              <a:rPr lang="en-US" dirty="0" err="1"/>
              <a:t>Prosečna</a:t>
            </a:r>
            <a:r>
              <a:rPr lang="en-US" dirty="0"/>
              <a:t> starost </a:t>
            </a:r>
            <a:r>
              <a:rPr lang="sr-Latn-RS" dirty="0"/>
              <a:t>na </a:t>
            </a:r>
            <a:r>
              <a:rPr lang="en-US" dirty="0" err="1"/>
              <a:t>početk</a:t>
            </a:r>
            <a:r>
              <a:rPr lang="sr-Latn-RS" dirty="0"/>
              <a:t>u bolesti </a:t>
            </a:r>
            <a:r>
              <a:rPr lang="en-US" dirty="0"/>
              <a:t>je </a:t>
            </a:r>
            <a:r>
              <a:rPr lang="en-US" dirty="0" err="1"/>
              <a:t>između</a:t>
            </a:r>
            <a:r>
              <a:rPr lang="en-US" dirty="0"/>
              <a:t> 38 </a:t>
            </a:r>
            <a:r>
              <a:rPr lang="en-US" dirty="0" err="1"/>
              <a:t>i</a:t>
            </a:r>
            <a:r>
              <a:rPr lang="en-US" dirty="0"/>
              <a:t> 54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medijanom</a:t>
            </a:r>
            <a:r>
              <a:rPr lang="en-US" dirty="0"/>
              <a:t> od 40.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sr-Latn-RS" dirty="0"/>
              <a:t>može nastati</a:t>
            </a:r>
            <a:r>
              <a:rPr lang="en-US" dirty="0"/>
              <a:t> </a:t>
            </a:r>
            <a:r>
              <a:rPr lang="sr-Latn-RS" dirty="0"/>
              <a:t>u bilo kom uzrastu </a:t>
            </a:r>
            <a:r>
              <a:rPr lang="en-US" dirty="0"/>
              <a:t>od 4 do 74 </a:t>
            </a:r>
            <a:r>
              <a:rPr lang="en-US" dirty="0" err="1"/>
              <a:t>godine</a:t>
            </a:r>
            <a:r>
              <a:rPr lang="en-US" dirty="0"/>
              <a:t>. </a:t>
            </a:r>
            <a:endParaRPr lang="sr-Latn-RS" dirty="0"/>
          </a:p>
          <a:p>
            <a:r>
              <a:rPr lang="sr-Latn-RS" dirty="0"/>
              <a:t>Javlja se sa sitom učestalošću u oba pola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5C4578-F279-CE3E-92A9-242421500F19}"/>
              </a:ext>
            </a:extLst>
          </p:cNvPr>
          <p:cNvSpPr txBox="1"/>
          <p:nvPr/>
        </p:nvSpPr>
        <p:spPr>
          <a:xfrm>
            <a:off x="3162708" y="6096000"/>
            <a:ext cx="8953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Chakraborty RK,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Aeddula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NR. Churg Strauss Syndrome. 2022 Aug 10. In: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StatPearls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[Internet]. </a:t>
            </a:r>
            <a:endParaRPr lang="sr-Latn-RS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Treasure Island (FL):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StatPearls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Publishing; 2022 Jan–. PMID: 30725784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541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23FF4-3E9D-B009-0620-CF96008F0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Dijagnoza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9D720-F373-220F-84E7-6119B2FB8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70325"/>
          </a:xfrm>
        </p:spPr>
        <p:txBody>
          <a:bodyPr>
            <a:normAutofit/>
          </a:bodyPr>
          <a:lstStyle/>
          <a:p>
            <a:r>
              <a:rPr lang="en-US" dirty="0" err="1"/>
              <a:t>Američki</a:t>
            </a:r>
            <a:r>
              <a:rPr lang="en-US" dirty="0"/>
              <a:t> </a:t>
            </a:r>
            <a:r>
              <a:rPr lang="en-US" dirty="0" err="1"/>
              <a:t>koledž</a:t>
            </a:r>
            <a:r>
              <a:rPr lang="en-US" dirty="0"/>
              <a:t> za </a:t>
            </a:r>
            <a:r>
              <a:rPr lang="en-US" dirty="0" err="1"/>
              <a:t>reumatologiju</a:t>
            </a:r>
            <a:r>
              <a:rPr lang="en-US" dirty="0"/>
              <a:t> </a:t>
            </a:r>
            <a:r>
              <a:rPr lang="sr-Latn-RS" dirty="0"/>
              <a:t>ima </a:t>
            </a:r>
            <a:r>
              <a:rPr lang="en-US" dirty="0" err="1"/>
              <a:t>kriterijume</a:t>
            </a:r>
            <a:r>
              <a:rPr lang="en-US" dirty="0"/>
              <a:t> </a:t>
            </a:r>
            <a:r>
              <a:rPr lang="sr-Latn-RS" dirty="0"/>
              <a:t>za postavljanje dijagnoze – moraju postojati</a:t>
            </a:r>
            <a:r>
              <a:rPr lang="en-US" dirty="0"/>
              <a:t> 4 od 6 </a:t>
            </a:r>
            <a:r>
              <a:rPr lang="en-US" dirty="0" err="1"/>
              <a:t>karakteristika</a:t>
            </a:r>
            <a:r>
              <a:rPr lang="en-US" dirty="0"/>
              <a:t>:</a:t>
            </a:r>
            <a:endParaRPr lang="sr-Latn-RS" dirty="0"/>
          </a:p>
          <a:p>
            <a:pPr lvl="1"/>
            <a:r>
              <a:rPr lang="en-US" dirty="0" err="1"/>
              <a:t>Astma</a:t>
            </a:r>
            <a:endParaRPr lang="sr-Latn-RS" dirty="0"/>
          </a:p>
          <a:p>
            <a:pPr lvl="1"/>
            <a:r>
              <a:rPr lang="en-US" dirty="0" err="1"/>
              <a:t>Migratorni</a:t>
            </a:r>
            <a:r>
              <a:rPr lang="en-US" dirty="0"/>
              <a:t> </a:t>
            </a:r>
            <a:r>
              <a:rPr lang="en-US" dirty="0" err="1"/>
              <a:t>infiltrati</a:t>
            </a:r>
            <a:r>
              <a:rPr lang="en-US" dirty="0"/>
              <a:t> u </a:t>
            </a:r>
            <a:r>
              <a:rPr lang="en-US" dirty="0" err="1"/>
              <a:t>plućima</a:t>
            </a:r>
            <a:endParaRPr lang="sr-Latn-RS" dirty="0"/>
          </a:p>
          <a:p>
            <a:pPr lvl="1"/>
            <a:r>
              <a:rPr lang="en-US" dirty="0" err="1"/>
              <a:t>Abnormalnosti</a:t>
            </a:r>
            <a:r>
              <a:rPr lang="en-US" dirty="0"/>
              <a:t> </a:t>
            </a:r>
            <a:r>
              <a:rPr lang="en-US" dirty="0" err="1"/>
              <a:t>paranazalnih</a:t>
            </a:r>
            <a:r>
              <a:rPr lang="en-US" dirty="0"/>
              <a:t> </a:t>
            </a:r>
            <a:r>
              <a:rPr lang="en-US" dirty="0" err="1"/>
              <a:t>sinusa</a:t>
            </a:r>
            <a:endParaRPr lang="sr-Latn-RS" dirty="0"/>
          </a:p>
          <a:p>
            <a:pPr lvl="1"/>
            <a:r>
              <a:rPr lang="en-US" dirty="0"/>
              <a:t>Mono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polineuropatija</a:t>
            </a:r>
            <a:endParaRPr lang="sr-Latn-RS" dirty="0"/>
          </a:p>
          <a:p>
            <a:pPr lvl="1"/>
            <a:r>
              <a:rPr lang="en-US" dirty="0" err="1"/>
              <a:t>Eozinofilija</a:t>
            </a:r>
            <a:r>
              <a:rPr lang="en-US" dirty="0"/>
              <a:t> (</a:t>
            </a:r>
            <a:r>
              <a:rPr lang="en-US" dirty="0" err="1"/>
              <a:t>više</a:t>
            </a:r>
            <a:r>
              <a:rPr lang="en-US" dirty="0"/>
              <a:t> od 10%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leukocita</a:t>
            </a:r>
            <a:r>
              <a:rPr lang="en-US" dirty="0"/>
              <a:t>)</a:t>
            </a:r>
            <a:endParaRPr lang="sr-Latn-RS" dirty="0"/>
          </a:p>
          <a:p>
            <a:pPr lvl="1"/>
            <a:r>
              <a:rPr lang="en-US" dirty="0" err="1"/>
              <a:t>Infiltrati</a:t>
            </a:r>
            <a:r>
              <a:rPr lang="en-US" dirty="0"/>
              <a:t> </a:t>
            </a:r>
            <a:r>
              <a:rPr lang="sr-Latn-RS" dirty="0"/>
              <a:t>tkiva </a:t>
            </a:r>
            <a:r>
              <a:rPr lang="en-US" dirty="0" err="1"/>
              <a:t>eozinofil</a:t>
            </a:r>
            <a:r>
              <a:rPr lang="sr-Latn-RS" dirty="0"/>
              <a:t>ima</a:t>
            </a:r>
            <a:r>
              <a:rPr lang="en-US" dirty="0"/>
              <a:t> </a:t>
            </a:r>
            <a:r>
              <a:rPr lang="sr-Latn-RS" dirty="0"/>
              <a:t>na</a:t>
            </a:r>
            <a:r>
              <a:rPr lang="en-US" dirty="0"/>
              <a:t> </a:t>
            </a:r>
            <a:r>
              <a:rPr lang="en-US" dirty="0" err="1"/>
              <a:t>biopsiji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DF9A7F-6EF3-01D2-739C-810E225015C0}"/>
              </a:ext>
            </a:extLst>
          </p:cNvPr>
          <p:cNvSpPr txBox="1"/>
          <p:nvPr/>
        </p:nvSpPr>
        <p:spPr>
          <a:xfrm>
            <a:off x="3162708" y="6096000"/>
            <a:ext cx="89530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Chakraborty RK,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Aeddula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NR. Churg Strauss Syndrome. 2022 Aug 10. In: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StatPearls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[Internet]. </a:t>
            </a:r>
            <a:endParaRPr lang="sr-Latn-RS" b="0" i="0" dirty="0">
              <a:solidFill>
                <a:srgbClr val="212121"/>
              </a:solidFill>
              <a:effectLst/>
              <a:latin typeface="BlinkMacSystemFont"/>
            </a:endParaRPr>
          </a:p>
          <a:p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Treasure Island (FL): </a:t>
            </a:r>
            <a:r>
              <a:rPr lang="en-US" b="0" i="0" dirty="0" err="1">
                <a:solidFill>
                  <a:srgbClr val="212121"/>
                </a:solidFill>
                <a:effectLst/>
                <a:latin typeface="BlinkMacSystemFont"/>
              </a:rPr>
              <a:t>StatPearls</a:t>
            </a:r>
            <a:r>
              <a:rPr lang="en-US" b="0" i="0" dirty="0">
                <a:solidFill>
                  <a:srgbClr val="212121"/>
                </a:solidFill>
                <a:effectLst/>
                <a:latin typeface="BlinkMacSystemFont"/>
              </a:rPr>
              <a:t> Publishing; 2022 Jan–. PMID: 30725784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27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BA071-355A-C63F-BFE8-B734F87FF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Klinička slika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B1C7E-E2F2-5A32-5ECE-DDED77DA6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Bolest se odvija u tri faze:</a:t>
            </a:r>
          </a:p>
          <a:p>
            <a:r>
              <a:rPr lang="sr-Latn-RS" dirty="0"/>
              <a:t>P</a:t>
            </a:r>
            <a:r>
              <a:rPr lang="en-US" dirty="0" err="1"/>
              <a:t>očetn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prodromaln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faz</a:t>
            </a:r>
            <a:r>
              <a:rPr lang="sr-Latn-RS" dirty="0"/>
              <a:t>a</a:t>
            </a:r>
            <a:r>
              <a:rPr lang="en-US" dirty="0"/>
              <a:t> </a:t>
            </a:r>
            <a:endParaRPr lang="sr-Latn-RS" dirty="0"/>
          </a:p>
          <a:p>
            <a:pPr lvl="1"/>
            <a:r>
              <a:rPr lang="en-US" dirty="0" err="1"/>
              <a:t>malaksalost</a:t>
            </a:r>
            <a:r>
              <a:rPr lang="en-US" dirty="0"/>
              <a:t>, </a:t>
            </a:r>
            <a:r>
              <a:rPr lang="en-US" dirty="0" err="1"/>
              <a:t>groznic</a:t>
            </a:r>
            <a:r>
              <a:rPr lang="sr-Latn-RS" dirty="0"/>
              <a:t>a</a:t>
            </a:r>
            <a:r>
              <a:rPr lang="en-US" dirty="0"/>
              <a:t>, </a:t>
            </a:r>
            <a:r>
              <a:rPr lang="en-US" dirty="0" err="1"/>
              <a:t>migrirajuc</a:t>
            </a:r>
            <a:r>
              <a:rPr lang="en-US" dirty="0"/>
              <a:t>́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poliartralgij</a:t>
            </a:r>
            <a:r>
              <a:rPr lang="sr-Latn-RS" dirty="0"/>
              <a:t>a, </a:t>
            </a:r>
            <a:r>
              <a:rPr lang="sr-Latn-RS" dirty="0" err="1"/>
              <a:t>mialgija</a:t>
            </a:r>
            <a:r>
              <a:rPr lang="sr-Latn-RS" dirty="0"/>
              <a:t>,</a:t>
            </a:r>
            <a:r>
              <a:rPr lang="en-US" dirty="0"/>
              <a:t> </a:t>
            </a:r>
            <a:r>
              <a:rPr lang="en-US" dirty="0" err="1"/>
              <a:t>gubit</a:t>
            </a:r>
            <a:r>
              <a:rPr lang="sr-Latn-RS" dirty="0" err="1"/>
              <a:t>ak</a:t>
            </a:r>
            <a:r>
              <a:rPr lang="en-US" dirty="0"/>
              <a:t> </a:t>
            </a:r>
            <a:r>
              <a:rPr lang="en-US" dirty="0" err="1"/>
              <a:t>težine</a:t>
            </a:r>
            <a:r>
              <a:rPr lang="en-US" dirty="0"/>
              <a:t>,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teškim</a:t>
            </a:r>
            <a:r>
              <a:rPr lang="en-US" dirty="0"/>
              <a:t> </a:t>
            </a:r>
            <a:r>
              <a:rPr lang="en-US" dirty="0" err="1"/>
              <a:t>oblikom</a:t>
            </a:r>
            <a:r>
              <a:rPr lang="en-US" dirty="0"/>
              <a:t> </a:t>
            </a:r>
            <a:r>
              <a:rPr lang="en-US" dirty="0" err="1"/>
              <a:t>astme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odraslih</a:t>
            </a:r>
            <a:r>
              <a:rPr lang="en-US" dirty="0"/>
              <a:t> </a:t>
            </a:r>
            <a:r>
              <a:rPr lang="en-US" dirty="0" err="1"/>
              <a:t>koj</a:t>
            </a:r>
            <a:r>
              <a:rPr lang="sr-Latn-RS" dirty="0"/>
              <a:t>a</a:t>
            </a:r>
            <a:r>
              <a:rPr lang="en-US" dirty="0"/>
              <a:t> je </a:t>
            </a:r>
            <a:r>
              <a:rPr lang="en-US" dirty="0" err="1"/>
              <a:t>otporn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konvencionalno</a:t>
            </a:r>
            <a:r>
              <a:rPr lang="en-US" dirty="0"/>
              <a:t> </a:t>
            </a:r>
            <a:r>
              <a:rPr lang="en-US" dirty="0" err="1"/>
              <a:t>lečenje</a:t>
            </a:r>
            <a:r>
              <a:rPr lang="en-US" dirty="0"/>
              <a:t>. </a:t>
            </a:r>
            <a:r>
              <a:rPr lang="sr-Latn-RS" dirty="0"/>
              <a:t>Pacijenti od ranije često imaju </a:t>
            </a:r>
            <a:r>
              <a:rPr lang="en-US" dirty="0" err="1"/>
              <a:t>hroničn</a:t>
            </a:r>
            <a:r>
              <a:rPr lang="sr-Latn-RS" dirty="0"/>
              <a:t>i</a:t>
            </a:r>
            <a:r>
              <a:rPr lang="en-US" dirty="0"/>
              <a:t> </a:t>
            </a:r>
            <a:r>
              <a:rPr lang="en-US" dirty="0" err="1"/>
              <a:t>rinosinu</a:t>
            </a:r>
            <a:r>
              <a:rPr lang="sr-Latn-RS" dirty="0"/>
              <a:t>z</a:t>
            </a:r>
            <a:r>
              <a:rPr lang="en-US" dirty="0"/>
              <a:t>itis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nazaln</a:t>
            </a:r>
            <a:r>
              <a:rPr lang="sr-Latn-RS" dirty="0"/>
              <a:t>e</a:t>
            </a:r>
            <a:r>
              <a:rPr lang="en-US" dirty="0"/>
              <a:t> </a:t>
            </a:r>
            <a:r>
              <a:rPr lang="en-US" dirty="0" err="1"/>
              <a:t>polip</a:t>
            </a:r>
            <a:r>
              <a:rPr lang="sr-Latn-RS" dirty="0"/>
              <a:t>e</a:t>
            </a:r>
            <a:r>
              <a:rPr lang="en-US" dirty="0"/>
              <a:t> </a:t>
            </a:r>
            <a:endParaRPr lang="sr-Latn-RS" dirty="0"/>
          </a:p>
          <a:p>
            <a:r>
              <a:rPr lang="en-US" dirty="0"/>
              <a:t>Drug</a:t>
            </a:r>
            <a:r>
              <a:rPr lang="sr-Latn-RS" dirty="0"/>
              <a:t>a</a:t>
            </a:r>
            <a:r>
              <a:rPr lang="en-US" dirty="0"/>
              <a:t> </a:t>
            </a:r>
            <a:r>
              <a:rPr lang="en-US" dirty="0" err="1"/>
              <a:t>faz</a:t>
            </a:r>
            <a:r>
              <a:rPr lang="sr-Latn-RS" dirty="0"/>
              <a:t>a - </a:t>
            </a:r>
            <a:r>
              <a:rPr lang="en-US" dirty="0" err="1"/>
              <a:t>eozinofilni</a:t>
            </a:r>
            <a:r>
              <a:rPr lang="en-US" dirty="0"/>
              <a:t> </a:t>
            </a:r>
            <a:r>
              <a:rPr lang="en-US" dirty="0" err="1"/>
              <a:t>infiltrati</a:t>
            </a:r>
            <a:r>
              <a:rPr lang="en-US" dirty="0"/>
              <a:t> u </a:t>
            </a:r>
            <a:r>
              <a:rPr lang="en-US" dirty="0" err="1"/>
              <a:t>organima</a:t>
            </a:r>
            <a:r>
              <a:rPr lang="en-US" dirty="0"/>
              <a:t> </a:t>
            </a:r>
            <a:r>
              <a:rPr lang="sr-Latn-RS" dirty="0"/>
              <a:t>i </a:t>
            </a:r>
            <a:r>
              <a:rPr lang="en-US" dirty="0" err="1"/>
              <a:t>eozinofilij</a:t>
            </a:r>
            <a:r>
              <a:rPr lang="sr-Latn-RS" dirty="0"/>
              <a:t>a</a:t>
            </a:r>
            <a:r>
              <a:rPr lang="en-US" dirty="0"/>
              <a:t>. </a:t>
            </a:r>
            <a:r>
              <a:rPr lang="en-US" dirty="0" err="1"/>
              <a:t>Česti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periferni</a:t>
            </a:r>
            <a:r>
              <a:rPr lang="en-US" dirty="0"/>
              <a:t> </a:t>
            </a:r>
            <a:r>
              <a:rPr lang="en-US" dirty="0" err="1"/>
              <a:t>nodularni</a:t>
            </a:r>
            <a:r>
              <a:rPr lang="en-US" dirty="0"/>
              <a:t> </a:t>
            </a:r>
            <a:r>
              <a:rPr lang="en-US" dirty="0" err="1"/>
              <a:t>plućni</a:t>
            </a:r>
            <a:r>
              <a:rPr lang="en-US" dirty="0"/>
              <a:t> </a:t>
            </a:r>
            <a:r>
              <a:rPr lang="en-US" dirty="0" err="1"/>
              <a:t>infiltrati</a:t>
            </a:r>
            <a:r>
              <a:rPr lang="en-US" dirty="0"/>
              <a:t>, </a:t>
            </a:r>
            <a:r>
              <a:rPr lang="en-US" dirty="0" err="1"/>
              <a:t>eozinofilni</a:t>
            </a:r>
            <a:r>
              <a:rPr lang="en-US" dirty="0"/>
              <a:t> gastroenteritis, </a:t>
            </a:r>
            <a:r>
              <a:rPr lang="sr-Latn-RS" dirty="0" err="1"/>
              <a:t>poliserozitis</a:t>
            </a:r>
            <a:r>
              <a:rPr lang="en-US" dirty="0"/>
              <a:t>.</a:t>
            </a:r>
            <a:endParaRPr lang="sr-Latn-RS" dirty="0"/>
          </a:p>
          <a:p>
            <a:r>
              <a:rPr lang="sr-Latn-RS" dirty="0"/>
              <a:t>Treća faza – </a:t>
            </a:r>
            <a:r>
              <a:rPr lang="en-US" dirty="0" err="1"/>
              <a:t>vaskulitis</a:t>
            </a:r>
            <a:r>
              <a:rPr lang="sr-Latn-RS" dirty="0"/>
              <a:t>, obično</a:t>
            </a:r>
            <a:r>
              <a:rPr lang="en-US" dirty="0"/>
              <a:t> 3 </a:t>
            </a:r>
            <a:r>
              <a:rPr lang="sr-Latn-RS" dirty="0"/>
              <a:t>-</a:t>
            </a:r>
            <a:r>
              <a:rPr lang="en-US" dirty="0"/>
              <a:t> 9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sr-Latn-RS" dirty="0"/>
              <a:t>posle</a:t>
            </a:r>
            <a:r>
              <a:rPr lang="en-US" dirty="0"/>
              <a:t> </a:t>
            </a:r>
            <a:r>
              <a:rPr lang="en-US" dirty="0" err="1"/>
              <a:t>pojave</a:t>
            </a:r>
            <a:r>
              <a:rPr lang="en-US" dirty="0"/>
              <a:t> </a:t>
            </a:r>
            <a:r>
              <a:rPr lang="en-US" dirty="0" err="1"/>
              <a:t>astme</a:t>
            </a:r>
            <a:r>
              <a:rPr lang="en-US" dirty="0"/>
              <a:t>.</a:t>
            </a:r>
            <a:r>
              <a:rPr lang="sr-Latn-RS" dirty="0"/>
              <a:t> Javljaju se znaci </a:t>
            </a:r>
            <a:r>
              <a:rPr lang="sr-Latn-RS" dirty="0" err="1"/>
              <a:t>mononeuropatije</a:t>
            </a:r>
            <a:r>
              <a:rPr lang="sr-Latn-R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731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DBA57-4B11-76ED-3111-83E9CD798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Etiologija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A88A8-C3A6-D19B-B3E4-DAAF5E5EE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2200"/>
          </a:xfrm>
        </p:spPr>
        <p:txBody>
          <a:bodyPr/>
          <a:lstStyle/>
          <a:p>
            <a:r>
              <a:rPr lang="sr-Latn-RS" dirty="0"/>
              <a:t>Primena antagonista </a:t>
            </a:r>
            <a:r>
              <a:rPr lang="sr-Latn-RS" dirty="0" err="1"/>
              <a:t>leukotriena</a:t>
            </a:r>
            <a:r>
              <a:rPr lang="sr-Latn-RS" dirty="0"/>
              <a:t> kod pacijenata sa astmom (</a:t>
            </a:r>
            <a:r>
              <a:rPr lang="sr-Latn-RS" dirty="0" err="1"/>
              <a:t>montelukast</a:t>
            </a:r>
            <a:r>
              <a:rPr lang="sr-Latn-RS" dirty="0"/>
              <a:t> i </a:t>
            </a:r>
            <a:r>
              <a:rPr lang="sr-Latn-RS" dirty="0" err="1"/>
              <a:t>zafirlukast</a:t>
            </a:r>
            <a:r>
              <a:rPr lang="sr-Latn-RS" dirty="0"/>
              <a:t>)</a:t>
            </a:r>
          </a:p>
          <a:p>
            <a:r>
              <a:rPr lang="sr-Latn-RS" dirty="0"/>
              <a:t>Javlja se i kod primene sledećih lekova: </a:t>
            </a:r>
            <a:r>
              <a:rPr lang="sr-Latn-RS" dirty="0" err="1"/>
              <a:t>propiltiouracil</a:t>
            </a:r>
            <a:r>
              <a:rPr lang="sr-Latn-RS" dirty="0"/>
              <a:t>, </a:t>
            </a:r>
            <a:r>
              <a:rPr lang="sr-Latn-RS" dirty="0" err="1"/>
              <a:t>karbimazol</a:t>
            </a:r>
            <a:r>
              <a:rPr lang="sr-Latn-RS" dirty="0"/>
              <a:t> i </a:t>
            </a:r>
            <a:r>
              <a:rPr lang="sr-Latn-RS" dirty="0" err="1"/>
              <a:t>metimazol</a:t>
            </a:r>
            <a:r>
              <a:rPr lang="sr-Latn-RS" dirty="0"/>
              <a:t>, </a:t>
            </a:r>
            <a:r>
              <a:rPr lang="sr-Latn-RS" dirty="0" err="1"/>
              <a:t>hidralazin</a:t>
            </a:r>
            <a:r>
              <a:rPr lang="sr-Latn-RS" dirty="0"/>
              <a:t>, </a:t>
            </a:r>
            <a:r>
              <a:rPr lang="sr-Latn-RS" dirty="0" err="1"/>
              <a:t>minociklin</a:t>
            </a:r>
            <a:r>
              <a:rPr lang="sr-Latn-RS" dirty="0"/>
              <a:t>, </a:t>
            </a:r>
            <a:r>
              <a:rPr lang="sr-Latn-RS" dirty="0" err="1"/>
              <a:t>alopurinol</a:t>
            </a:r>
            <a:r>
              <a:rPr lang="sr-Latn-RS" dirty="0"/>
              <a:t>, </a:t>
            </a:r>
            <a:r>
              <a:rPr lang="sr-Latn-RS" dirty="0" err="1"/>
              <a:t>peniciliamin</a:t>
            </a:r>
            <a:r>
              <a:rPr lang="sr-Latn-RS" dirty="0"/>
              <a:t>, </a:t>
            </a:r>
            <a:r>
              <a:rPr lang="sr-Latn-RS" dirty="0" err="1"/>
              <a:t>prokainamid</a:t>
            </a:r>
            <a:r>
              <a:rPr lang="sr-Latn-RS" dirty="0"/>
              <a:t>, </a:t>
            </a:r>
            <a:r>
              <a:rPr lang="sr-Latn-RS" dirty="0" err="1"/>
              <a:t>klozapin</a:t>
            </a:r>
            <a:r>
              <a:rPr lang="sr-Latn-RS" dirty="0"/>
              <a:t>, </a:t>
            </a:r>
            <a:r>
              <a:rPr lang="sr-Latn-RS" dirty="0" err="1"/>
              <a:t>fenitoin</a:t>
            </a:r>
            <a:r>
              <a:rPr lang="sr-Latn-RS" dirty="0"/>
              <a:t>, </a:t>
            </a:r>
            <a:r>
              <a:rPr lang="sr-Latn-RS" dirty="0" err="1"/>
              <a:t>rifampicin</a:t>
            </a:r>
            <a:r>
              <a:rPr lang="sr-Latn-RS" dirty="0"/>
              <a:t>, </a:t>
            </a:r>
            <a:r>
              <a:rPr lang="sr-Latn-RS" dirty="0" err="1"/>
              <a:t>cefotaksim</a:t>
            </a:r>
            <a:r>
              <a:rPr lang="sr-Latn-RS" dirty="0"/>
              <a:t>, </a:t>
            </a:r>
            <a:r>
              <a:rPr lang="sr-Latn-RS" dirty="0" err="1"/>
              <a:t>izoniazid</a:t>
            </a:r>
            <a:r>
              <a:rPr lang="sr-Latn-RS" dirty="0"/>
              <a:t> i </a:t>
            </a:r>
            <a:r>
              <a:rPr lang="sr-Latn-RS" dirty="0" err="1"/>
              <a:t>indometacin</a:t>
            </a:r>
            <a:r>
              <a:rPr lang="sr-Latn-RS" dirty="0"/>
              <a:t>, </a:t>
            </a:r>
            <a:r>
              <a:rPr lang="sr-Latn-RS" dirty="0" err="1"/>
              <a:t>levamizol</a:t>
            </a:r>
            <a:r>
              <a:rPr lang="sr-Latn-RS" dirty="0"/>
              <a:t>, </a:t>
            </a:r>
            <a:r>
              <a:rPr lang="sr-Latn-RS" dirty="0" err="1"/>
              <a:t>sofosbuvir</a:t>
            </a:r>
            <a:r>
              <a:rPr lang="sr-Latn-RS" dirty="0"/>
              <a:t>, </a:t>
            </a:r>
            <a:r>
              <a:rPr lang="sr-Latn-RS" dirty="0" err="1"/>
              <a:t>mirabegron</a:t>
            </a:r>
            <a:r>
              <a:rPr lang="sr-Latn-RS" dirty="0"/>
              <a:t> i </a:t>
            </a:r>
            <a:r>
              <a:rPr lang="sr-Latn-RS" dirty="0" err="1"/>
              <a:t>nintedanib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677628-C65C-18E9-C0CD-DD9E344F9132}"/>
              </a:ext>
            </a:extLst>
          </p:cNvPr>
          <p:cNvSpPr txBox="1"/>
          <p:nvPr/>
        </p:nvSpPr>
        <p:spPr>
          <a:xfrm>
            <a:off x="2790330" y="5298043"/>
            <a:ext cx="907088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Paul, S.,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Yakkali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S., Selvin, S. T., Thomas, S.,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Bikeyeva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V., Abdullah, A., ... &amp; Hamid, P. (2022). 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Is Leukotriene Receptor Antagonist the Direct Cause of Churg-Strauss Syndrome in Asthmatic Patients?. 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1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Cureus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(8).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Deshayes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S.,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Dolladille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C., Dumont, A., Martin Silva, N., Chretien, B., De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Boysson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H., ... &amp; </a:t>
            </a:r>
            <a:r>
              <a:rPr lang="en-US" sz="14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Aouba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A. (2022). 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 Worldwide Pharmacoepidemiologic Update on Drug‐Induced Antineutrophil Cytoplasmic Antibody–Associated </a:t>
            </a:r>
            <a:endParaRPr lang="sr-Latn-RS" sz="1400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Vasculitis in the Era of Targeted Therapies. </a:t>
            </a:r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Arthritis &amp; Rheumatology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sz="1400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74</a:t>
            </a:r>
            <a:r>
              <a:rPr lang="en-US" sz="14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(1), 134-139.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52373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82989-3784-69CA-4863-746AD3E7D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Spektar sindroma udruženih sa antitelima protiv </a:t>
            </a:r>
            <a:r>
              <a:rPr lang="sr-Latn-RS" dirty="0" err="1"/>
              <a:t>citoplazme</a:t>
            </a:r>
            <a:r>
              <a:rPr lang="sr-Latn-RS" dirty="0"/>
              <a:t> </a:t>
            </a:r>
            <a:r>
              <a:rPr lang="sr-Latn-RS" dirty="0" err="1"/>
              <a:t>neutrofila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B1CAB6-683C-C1EA-944A-8550B0659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51175"/>
          </a:xfrm>
        </p:spPr>
        <p:txBody>
          <a:bodyPr/>
          <a:lstStyle/>
          <a:p>
            <a:r>
              <a:rPr lang="en-US" dirty="0" err="1"/>
              <a:t>teška</a:t>
            </a:r>
            <a:r>
              <a:rPr lang="en-US" dirty="0"/>
              <a:t> </a:t>
            </a:r>
            <a:r>
              <a:rPr lang="en-US" dirty="0" err="1"/>
              <a:t>nekrotizirajuća</a:t>
            </a:r>
            <a:r>
              <a:rPr lang="en-US" dirty="0"/>
              <a:t> </a:t>
            </a:r>
            <a:r>
              <a:rPr lang="en-US" dirty="0" err="1"/>
              <a:t>inflamacija</a:t>
            </a:r>
            <a:r>
              <a:rPr lang="en-US" dirty="0"/>
              <a:t> </a:t>
            </a:r>
            <a:r>
              <a:rPr lang="en-US" dirty="0" err="1"/>
              <a:t>malih</a:t>
            </a:r>
            <a:r>
              <a:rPr lang="en-US" dirty="0"/>
              <a:t> </a:t>
            </a:r>
            <a:r>
              <a:rPr lang="en-US" dirty="0" err="1"/>
              <a:t>sudova</a:t>
            </a:r>
            <a:r>
              <a:rPr lang="en-US" dirty="0"/>
              <a:t>, </a:t>
            </a:r>
            <a:r>
              <a:rPr lang="sr-Latn-RS" dirty="0"/>
              <a:t>posebno u </a:t>
            </a:r>
            <a:r>
              <a:rPr lang="en-US" dirty="0" err="1"/>
              <a:t>plućnoj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bubrežnoj</a:t>
            </a:r>
            <a:r>
              <a:rPr lang="en-US" dirty="0"/>
              <a:t> </a:t>
            </a:r>
            <a:r>
              <a:rPr lang="en-US" dirty="0" err="1"/>
              <a:t>vaskulaturi</a:t>
            </a:r>
            <a:r>
              <a:rPr lang="en-US" dirty="0"/>
              <a:t>, </a:t>
            </a:r>
            <a:endParaRPr lang="sr-Latn-RS" dirty="0"/>
          </a:p>
          <a:p>
            <a:r>
              <a:rPr lang="en-US" dirty="0" err="1"/>
              <a:t>pretežno</a:t>
            </a:r>
            <a:r>
              <a:rPr lang="en-US" dirty="0"/>
              <a:t> se </a:t>
            </a:r>
            <a:r>
              <a:rPr lang="en-US" dirty="0" err="1"/>
              <a:t>manifestuje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tri </a:t>
            </a:r>
            <a:r>
              <a:rPr lang="en-US" dirty="0" err="1"/>
              <a:t>klinička</a:t>
            </a:r>
            <a:r>
              <a:rPr lang="en-US" dirty="0"/>
              <a:t> </a:t>
            </a:r>
            <a:r>
              <a:rPr lang="en-US" dirty="0" err="1"/>
              <a:t>sindroma</a:t>
            </a:r>
            <a:r>
              <a:rPr lang="en-US" dirty="0"/>
              <a:t>: </a:t>
            </a:r>
            <a:endParaRPr lang="sr-Latn-RS" dirty="0"/>
          </a:p>
          <a:p>
            <a:pPr lvl="1"/>
            <a:r>
              <a:rPr lang="en-US" dirty="0" err="1"/>
              <a:t>mikroskopski</a:t>
            </a:r>
            <a:r>
              <a:rPr lang="en-US" dirty="0"/>
              <a:t> </a:t>
            </a:r>
            <a:r>
              <a:rPr lang="en-US" dirty="0" err="1"/>
              <a:t>poliangiitis</a:t>
            </a:r>
            <a:r>
              <a:rPr lang="en-US" dirty="0"/>
              <a:t> (MPA), </a:t>
            </a:r>
            <a:endParaRPr lang="sr-Latn-RS" dirty="0"/>
          </a:p>
          <a:p>
            <a:pPr lvl="1"/>
            <a:r>
              <a:rPr lang="en-US" dirty="0" err="1"/>
              <a:t>granulomatoza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poliangitisom</a:t>
            </a:r>
            <a:r>
              <a:rPr lang="en-US" dirty="0"/>
              <a:t> (GPA;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Vegenerova</a:t>
            </a:r>
            <a:r>
              <a:rPr lang="en-US" dirty="0"/>
              <a:t> </a:t>
            </a:r>
            <a:r>
              <a:rPr lang="en-US" dirty="0" err="1"/>
              <a:t>granulomatoza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endParaRPr lang="sr-Latn-RS" dirty="0"/>
          </a:p>
          <a:p>
            <a:pPr lvl="1"/>
            <a:r>
              <a:rPr lang="en-US" dirty="0" err="1"/>
              <a:t>eozinofilna</a:t>
            </a:r>
            <a:r>
              <a:rPr lang="en-US" dirty="0"/>
              <a:t> </a:t>
            </a:r>
            <a:r>
              <a:rPr lang="en-US" dirty="0" err="1"/>
              <a:t>granulomatoza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poliangitisom</a:t>
            </a:r>
            <a:r>
              <a:rPr lang="en-US" dirty="0"/>
              <a:t> (EGPA; </a:t>
            </a:r>
            <a:r>
              <a:rPr lang="en-US" dirty="0" err="1"/>
              <a:t>ranije</a:t>
            </a:r>
            <a:r>
              <a:rPr lang="en-US" dirty="0"/>
              <a:t> Churg-</a:t>
            </a:r>
            <a:r>
              <a:rPr lang="en-US" dirty="0" err="1"/>
              <a:t>Straussov</a:t>
            </a:r>
            <a:r>
              <a:rPr lang="en-US" dirty="0"/>
              <a:t> </a:t>
            </a:r>
            <a:r>
              <a:rPr lang="en-US" dirty="0" err="1"/>
              <a:t>sindrom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22678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1263</Words>
  <Application>Microsoft Office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BlinkMacSystemFont</vt:lpstr>
      <vt:lpstr>Calibri</vt:lpstr>
      <vt:lpstr>Calibri Light</vt:lpstr>
      <vt:lpstr>Symbol</vt:lpstr>
      <vt:lpstr>Office Theme</vt:lpstr>
      <vt:lpstr>Lekovima izazvana eozinofilna granulomatoza sa poliangitisom (Churg-Strauss) </vt:lpstr>
      <vt:lpstr>Definicija</vt:lpstr>
      <vt:lpstr>Patofiziologija</vt:lpstr>
      <vt:lpstr>Patofiziologija lekovima izazvanog Čurg-Štraus sindroma - hipoteze</vt:lpstr>
      <vt:lpstr>Epidemiologija</vt:lpstr>
      <vt:lpstr>Dijagnoza</vt:lpstr>
      <vt:lpstr>Klinička slika</vt:lpstr>
      <vt:lpstr>Etiologija</vt:lpstr>
      <vt:lpstr>Spektar sindroma udruženih sa antitelima protiv citoplazme neutrofila</vt:lpstr>
      <vt:lpstr>Slučaj glomerulonefritisa u okviru Čurg-Štrausovog sindroma posle primene hidralazina</vt:lpstr>
      <vt:lpstr>Lečenje Churg-Strauss sindroma izazvanog lekovima</vt:lpstr>
      <vt:lpstr>Prognoza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Boj</dc:creator>
  <cp:lastModifiedBy>IASFA_V23 Токсикологија</cp:lastModifiedBy>
  <cp:revision>30</cp:revision>
  <dcterms:created xsi:type="dcterms:W3CDTF">2023-01-07T05:47:41Z</dcterms:created>
  <dcterms:modified xsi:type="dcterms:W3CDTF">2026-06-18T08:49:30Z</dcterms:modified>
</cp:coreProperties>
</file>