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9" r:id="rId4"/>
    <p:sldId id="258" r:id="rId5"/>
    <p:sldId id="257" r:id="rId6"/>
    <p:sldId id="273" r:id="rId7"/>
    <p:sldId id="260" r:id="rId8"/>
    <p:sldId id="274" r:id="rId9"/>
    <p:sldId id="275" r:id="rId10"/>
    <p:sldId id="261" r:id="rId11"/>
    <p:sldId id="263" r:id="rId12"/>
    <p:sldId id="262" r:id="rId13"/>
    <p:sldId id="264" r:id="rId14"/>
    <p:sldId id="265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D3543-24B0-0CCA-8FF8-6B43ED0DD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427F27-D200-DF5B-BC82-242829174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A2B5A-07BA-E8F7-78D5-31BB3E5B9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3FA59-4C73-E911-0135-97ECECC9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ED94D-608F-F5F6-6194-F4EE9EAD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0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DCFF8-5591-BA16-20A8-E39B5689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A316C-DF16-CBE3-FF51-E30389B6D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125AB-BE55-2334-8D0F-92D3AFBE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08822-F33A-9A6A-80C9-0CADAF600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ED9AD-BCB7-C6B9-C2F8-5B608DC3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1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41B73-6236-962F-0E54-E5B00E3397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5ECE1-8F2C-B410-B0C0-E3FFA97BF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5396A-053A-2F45-1B9F-76F9CD440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31A7D-7E40-7D33-91EA-1DA31CB1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1F8F8-2817-6FFC-2474-11DC72D73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E2F52-9922-F59D-89CB-FA835EE5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A9691-E15C-2907-B973-91AAA30F9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2250E-8BDB-9397-B893-21D4B9BE1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07673-720B-A1C7-66CE-48A1F7B51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2942-1B6F-CE07-048C-344D1B36D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1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9562D-4A29-E44B-125B-4E128D2E6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3E5CD-4A47-6A85-4D4F-B54B9A8C2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3AABB-6605-1151-4469-33B5E5266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F61B2-42D2-C71F-4FCA-91234A524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5FD0E-F934-375F-986A-B3A84C438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E552-7285-C8F7-49E2-B735CDBD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F3195-FBDE-5037-EF43-8F17113CB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8B6EF-149D-9DD3-3D0F-56429F0BD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A9917-7E0A-D685-9862-BC807098C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3F185-FC0A-ED50-C213-9299110D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6EF6D-973F-4995-CF85-6121BF207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6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98026-D92A-AA8A-CF02-270023A2C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147D7-8FC9-DBEE-2CB1-961BB0392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6E980-0145-E17A-088A-97D6576F5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2659BA-EB52-5AB9-4BE4-01023F733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62084C-FEF7-20B1-675D-1AC4B592B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5431AD-9EFD-62F4-88AE-04D3EB336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FE210-B9CC-F7CF-04DE-0E50EFF2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620E92-24DF-2074-8032-05AAEAB0B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4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C182D-CF6E-814E-F4A9-A3E4F141B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2DF86-03FD-C7E9-1F87-659FF36BE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E2B26-FEE8-2ED9-9526-8DCA761F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85221-0D53-9221-81C1-038CABF5C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6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A5FAE8-0ADB-220B-2AAC-47C924687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DA904-9E4C-4EE1-10A9-67EFA1BCF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46B3E-402B-06D7-A163-3A432F7D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8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095EE-072F-24D8-68E1-4C3795F24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60A48-D311-849A-F0C9-5D8DA1D76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ACE44-FEEB-10EC-4E54-B40A4B8D0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71B1F-4D1A-C551-3F6B-156CA040B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933AA-C5CA-6F2B-73D0-C5ED4DEE5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9F7FE-EE36-D067-F864-C5539DDD0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4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5E8C8-A3BC-453E-96CA-71DB085FC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760B5-D695-A9BA-7C1E-6651660C0C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66BA8-1F21-825C-9828-87DA4A926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DB754-38FB-23A4-704F-56903C131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F2BCE6-1381-5225-FBEC-DD788AE3C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0A7CB-FC40-1C3B-B6A0-F07E9255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2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72A08-FF51-24EA-6185-6231CF50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891AA-AA6E-61C3-74B4-B3F4B4081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8A250-1048-6B9C-A129-60829389D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EEB8-5AEE-4528-BFA9-EB3FD5CDDBEF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DE9B-E930-9F78-3CCA-A0AD1B445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CDED2-3624-DBBC-AA39-82D84FC8E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804E1-7F1D-4E4A-A99E-CA02758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1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01EFB-F4FE-A8D7-4231-D94AFE2EFF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ANTIKOAGULANTNA TERAPIJA PLUĆNE EMBOLIJE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F6A5C5-A6DF-D9E4-B26C-9D65D0911A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</a:t>
            </a:r>
            <a:r>
              <a:rPr lang="en-US" dirty="0" err="1"/>
              <a:t>rof</a:t>
            </a:r>
            <a:r>
              <a:rPr lang="en-US" dirty="0"/>
              <a:t>. </a:t>
            </a:r>
            <a:r>
              <a:rPr lang="en-US" dirty="0" err="1"/>
              <a:t>dr</a:t>
            </a:r>
            <a:r>
              <a:rPr lang="en-US" dirty="0"/>
              <a:t> Slobodan </a:t>
            </a:r>
            <a:r>
              <a:rPr lang="en-US" dirty="0" err="1"/>
              <a:t>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801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F0F98-ED81-E915-473C-35350EAF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Koji skor je najbolji za procenu rizika od krvarenja kod pacijenata sa PE na </a:t>
            </a:r>
            <a:r>
              <a:rPr lang="sr-Latn-RS" dirty="0" err="1"/>
              <a:t>antikoagulantnoj</a:t>
            </a:r>
            <a:r>
              <a:rPr lang="sr-Latn-RS" dirty="0"/>
              <a:t> terapiji?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31C26-4712-71FE-A4B9-9DDF53F7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5425"/>
          </a:xfrm>
        </p:spPr>
        <p:txBody>
          <a:bodyPr/>
          <a:lstStyle/>
          <a:p>
            <a:r>
              <a:rPr lang="sr-Latn-RS" dirty="0"/>
              <a:t>Četiri skora su ispitana u studiji </a:t>
            </a:r>
            <a:r>
              <a:rPr lang="sr-Latn-RS" dirty="0" err="1"/>
              <a:t>Zhang</a:t>
            </a:r>
            <a:r>
              <a:rPr lang="sr-Latn-RS" dirty="0"/>
              <a:t>-a i saradnika: </a:t>
            </a:r>
            <a:r>
              <a:rPr lang="sr-Latn-RS" dirty="0" err="1"/>
              <a:t>Kuijer</a:t>
            </a:r>
            <a:r>
              <a:rPr lang="sr-Latn-RS" dirty="0"/>
              <a:t> skor, RIETE skor, </a:t>
            </a:r>
            <a:r>
              <a:rPr lang="sr-Latn-RS" dirty="0" err="1"/>
              <a:t>Kearon</a:t>
            </a:r>
            <a:r>
              <a:rPr lang="sr-Latn-RS" dirty="0"/>
              <a:t> skor i </a:t>
            </a:r>
            <a:r>
              <a:rPr lang="sr-Latn-RS" dirty="0" err="1"/>
              <a:t>Nieuwenhuis</a:t>
            </a:r>
            <a:r>
              <a:rPr lang="sr-Latn-RS" dirty="0"/>
              <a:t> skor</a:t>
            </a:r>
          </a:p>
          <a:p>
            <a:r>
              <a:rPr lang="sr-Latn-RS" dirty="0"/>
              <a:t>563 pacijenta sa PE i tromesečnom </a:t>
            </a:r>
            <a:r>
              <a:rPr lang="sr-Latn-RS" dirty="0" err="1"/>
              <a:t>antikoagulatnom</a:t>
            </a:r>
            <a:r>
              <a:rPr lang="sr-Latn-RS" dirty="0"/>
              <a:t> terapijom, 16 je imalo veliko krvarenje, 89 klinički relevantno krvarenje</a:t>
            </a:r>
          </a:p>
          <a:p>
            <a:r>
              <a:rPr lang="sr-Latn-RS" dirty="0" err="1"/>
              <a:t>Kearon</a:t>
            </a:r>
            <a:r>
              <a:rPr lang="sr-Latn-RS" dirty="0"/>
              <a:t> skor je imao najveću AUC kod ROC krive (0.75, ostali manje od 0.59)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F76EF-122D-0776-ACEF-A3F97EBCFB63}"/>
              </a:ext>
            </a:extLst>
          </p:cNvPr>
          <p:cNvSpPr txBox="1"/>
          <p:nvPr/>
        </p:nvSpPr>
        <p:spPr>
          <a:xfrm>
            <a:off x="3067050" y="6250643"/>
            <a:ext cx="9042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Zhang Z, Lei J,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Zhai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Z, Yang Y, Wan J,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Xie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W, Wang C. Comparison of prediction value of four bleeding risk scores for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pulmonary embolism with anticoagulation: A real-world study in Chinese patients. Clin Respir J. 2019 Mar;13(3):139-147.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31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69293-943A-9DE5-F094-314272A72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Koji skor je najbolji za procenu rizika od krvarenja kod pacijenata sa PE na </a:t>
            </a:r>
            <a:r>
              <a:rPr lang="sr-Latn-RS" dirty="0" err="1"/>
              <a:t>antikoagulantnoj</a:t>
            </a:r>
            <a:r>
              <a:rPr lang="sr-Latn-RS" dirty="0"/>
              <a:t> terapiji?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A1FCD-0549-61B0-0487-8AA652354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394075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U studiji </a:t>
            </a:r>
            <a:r>
              <a:rPr lang="sr-Latn-RS" dirty="0" err="1"/>
              <a:t>Klok</a:t>
            </a:r>
            <a:r>
              <a:rPr lang="sr-Latn-RS" dirty="0"/>
              <a:t>-a i saradnika upoređeno je 5 skorova: </a:t>
            </a:r>
            <a:r>
              <a:rPr lang="en-US" dirty="0" err="1"/>
              <a:t>Kuijer</a:t>
            </a:r>
            <a:r>
              <a:rPr lang="en-US" dirty="0"/>
              <a:t>, RIETE, HEMORR2HAGES, HAS-BLED </a:t>
            </a:r>
            <a:r>
              <a:rPr lang="sr-Latn-RS" dirty="0"/>
              <a:t>i</a:t>
            </a:r>
            <a:r>
              <a:rPr lang="en-US" dirty="0"/>
              <a:t> ATRIA </a:t>
            </a:r>
            <a:endParaRPr lang="sr-Latn-RS" dirty="0"/>
          </a:p>
          <a:p>
            <a:r>
              <a:rPr lang="sr-Latn-RS" dirty="0"/>
              <a:t>448 pacijenata, njih 20 imalo major krvarenje</a:t>
            </a:r>
          </a:p>
          <a:p>
            <a:r>
              <a:rPr lang="sr-Latn-RS" dirty="0"/>
              <a:t>Nijedan od 5 skorova nije pokazao veliku </a:t>
            </a:r>
            <a:r>
              <a:rPr lang="sr-Latn-RS" dirty="0" err="1"/>
              <a:t>prediktivnu</a:t>
            </a:r>
            <a:r>
              <a:rPr lang="sr-Latn-RS" dirty="0"/>
              <a:t> vrednost 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(</a:t>
            </a:r>
            <a:r>
              <a:rPr lang="sr-Latn-RS" b="0" i="0" dirty="0">
                <a:solidFill>
                  <a:srgbClr val="212121"/>
                </a:solidFill>
                <a:effectLst/>
                <a:latin typeface="BlinkMacSystemFont"/>
              </a:rPr>
              <a:t>površina ispod ROC krive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0.57-0.64)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sr-Latn-RS" dirty="0">
                <a:solidFill>
                  <a:srgbClr val="212121"/>
                </a:solidFill>
                <a:latin typeface="BlinkMacSystemFont"/>
              </a:rPr>
              <a:t>Nijedan od skorova se nije izdvojio od ostalih po </a:t>
            </a:r>
            <a:r>
              <a:rPr lang="sr-Latn-RS" dirty="0" err="1">
                <a:solidFill>
                  <a:srgbClr val="212121"/>
                </a:solidFill>
                <a:latin typeface="BlinkMacSystemFont"/>
              </a:rPr>
              <a:t>prediktivnoj</a:t>
            </a:r>
            <a:r>
              <a:rPr lang="sr-Latn-RS" dirty="0">
                <a:solidFill>
                  <a:srgbClr val="212121"/>
                </a:solidFill>
                <a:latin typeface="BlinkMacSystemFont"/>
              </a:rPr>
              <a:t> vrednosti</a:t>
            </a:r>
          </a:p>
          <a:p>
            <a:r>
              <a:rPr lang="sr-Latn-RS" dirty="0">
                <a:solidFill>
                  <a:srgbClr val="212121"/>
                </a:solidFill>
                <a:latin typeface="BlinkMacSystemFont"/>
              </a:rPr>
              <a:t>Jedino je HAS-BLED skor imao bolju predikciju za krvarenja posle prve nedelje lečenja (površina ispod ROC krive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0.</a:t>
            </a:r>
            <a:r>
              <a:rPr lang="sr-Latn-RS" b="0" i="0" dirty="0">
                <a:solidFill>
                  <a:srgbClr val="212121"/>
                </a:solidFill>
                <a:effectLst/>
                <a:latin typeface="BlinkMacSystemFont"/>
              </a:rPr>
              <a:t>75)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966B94-2A7D-FB49-F127-EAA75FADCF4C}"/>
              </a:ext>
            </a:extLst>
          </p:cNvPr>
          <p:cNvSpPr txBox="1"/>
          <p:nvPr/>
        </p:nvSpPr>
        <p:spPr>
          <a:xfrm>
            <a:off x="3095625" y="6193493"/>
            <a:ext cx="8990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Klok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FA, Niemann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Dellas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Hasenfuß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G,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Konstantinides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S,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Lankeit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M. Performance of five different bleeding-prediction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scores in patients with acute pulmonary embolism. J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Thromb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Thrombolysis. 2016 Feb;41(2):312-20.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629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89EF4-86EC-F75B-D49D-7D7290F1F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9950" cy="625475"/>
          </a:xfrm>
        </p:spPr>
        <p:txBody>
          <a:bodyPr>
            <a:normAutofit fontScale="90000"/>
          </a:bodyPr>
          <a:lstStyle/>
          <a:p>
            <a:r>
              <a:rPr lang="sr-Latn-RS" sz="4000" dirty="0" err="1"/>
              <a:t>Kearon</a:t>
            </a:r>
            <a:r>
              <a:rPr lang="sr-Latn-RS" sz="4000" dirty="0"/>
              <a:t> skor (skor Američkog </a:t>
            </a:r>
            <a:r>
              <a:rPr lang="sr-Latn-RS" sz="4000" dirty="0" err="1"/>
              <a:t>koleđža</a:t>
            </a:r>
            <a:r>
              <a:rPr lang="sr-Latn-RS" sz="4000" dirty="0"/>
              <a:t> grudnih lekara)</a:t>
            </a:r>
            <a:endParaRPr lang="en-US" sz="4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C748DA3-F067-6A69-9C96-B474D20EBE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101118"/>
              </p:ext>
            </p:extLst>
          </p:nvPr>
        </p:nvGraphicFramePr>
        <p:xfrm>
          <a:off x="838200" y="990600"/>
          <a:ext cx="10239375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1951">
                  <a:extLst>
                    <a:ext uri="{9D8B030D-6E8A-4147-A177-3AD203B41FA5}">
                      <a16:colId xmlns:a16="http://schemas.microsoft.com/office/drawing/2014/main" val="3193266845"/>
                    </a:ext>
                  </a:extLst>
                </a:gridCol>
                <a:gridCol w="3876674">
                  <a:extLst>
                    <a:ext uri="{9D8B030D-6E8A-4147-A177-3AD203B41FA5}">
                      <a16:colId xmlns:a16="http://schemas.microsoft.com/office/drawing/2014/main" val="2042583163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1346674972"/>
                    </a:ext>
                  </a:extLst>
                </a:gridCol>
              </a:tblGrid>
              <a:tr h="330117">
                <a:tc>
                  <a:txBody>
                    <a:bodyPr/>
                    <a:lstStyle/>
                    <a:p>
                      <a:r>
                        <a:rPr lang="sr-Latn-RS" dirty="0"/>
                        <a:t>Definicija krvarenja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Izračunavanje skora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Kategorija rizika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740600"/>
                  </a:ext>
                </a:extLst>
              </a:tr>
              <a:tr h="3227469">
                <a:tc>
                  <a:txBody>
                    <a:bodyPr/>
                    <a:lstStyle/>
                    <a:p>
                      <a:r>
                        <a:rPr lang="en-US" dirty="0" err="1"/>
                        <a:t>Fatalno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krvarenje</a:t>
                      </a:r>
                      <a:r>
                        <a:rPr lang="en-US" dirty="0"/>
                        <a:t>;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simptomatsko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krvarenje</a:t>
                      </a:r>
                      <a:r>
                        <a:rPr lang="en-US" dirty="0"/>
                        <a:t> u </a:t>
                      </a:r>
                      <a:r>
                        <a:rPr lang="en-US" dirty="0" err="1"/>
                        <a:t>kritičnom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području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organu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kao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što</a:t>
                      </a:r>
                      <a:r>
                        <a:rPr lang="en-US" dirty="0"/>
                        <a:t> je </a:t>
                      </a:r>
                      <a:r>
                        <a:rPr lang="en-US" dirty="0" err="1"/>
                        <a:t>intrakranijalno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intraspinalno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intraokularno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pretnjom</a:t>
                      </a:r>
                      <a:r>
                        <a:rPr lang="en-US" dirty="0"/>
                        <a:t> po vid, </a:t>
                      </a:r>
                      <a:r>
                        <a:rPr lang="en-US" dirty="0" err="1"/>
                        <a:t>retroperitonealno</a:t>
                      </a:r>
                      <a:r>
                        <a:rPr lang="en-US" dirty="0"/>
                        <a:t>, intra-</a:t>
                      </a:r>
                      <a:r>
                        <a:rPr lang="en-US" dirty="0" err="1"/>
                        <a:t>artikularno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perikardijalno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intramuskularno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kompartment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sindromom</a:t>
                      </a:r>
                      <a:r>
                        <a:rPr lang="en-US" dirty="0"/>
                        <a:t>;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krvarenje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uzrokuje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smanjenje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nivoa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hemoglobina</a:t>
                      </a:r>
                      <a:r>
                        <a:rPr lang="en-US" dirty="0"/>
                        <a:t> za ≥20 g/L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dovodi</a:t>
                      </a:r>
                      <a:r>
                        <a:rPr lang="en-US" dirty="0"/>
                        <a:t> do </a:t>
                      </a:r>
                      <a:r>
                        <a:rPr lang="en-US" dirty="0" err="1"/>
                        <a:t>transfuzije</a:t>
                      </a:r>
                      <a:r>
                        <a:rPr lang="en-US" dirty="0"/>
                        <a:t> ≥2 </a:t>
                      </a:r>
                      <a:r>
                        <a:rPr lang="en-US" dirty="0" err="1"/>
                        <a:t>jedinice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pune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crvenih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krvnih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zrnaca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Starost ≥ 65 </a:t>
                      </a:r>
                      <a:r>
                        <a:rPr lang="en-US" dirty="0" err="1"/>
                        <a:t>godina</a:t>
                      </a:r>
                      <a:r>
                        <a:rPr lang="en-US" dirty="0"/>
                        <a:t>,</a:t>
                      </a:r>
                      <a:r>
                        <a:rPr lang="sr-Latn-RS" dirty="0"/>
                        <a:t> starost </a:t>
                      </a:r>
                      <a:r>
                        <a:rPr lang="en-US" dirty="0"/>
                        <a:t>≥</a:t>
                      </a:r>
                      <a:r>
                        <a:rPr lang="sr-Latn-RS" dirty="0"/>
                        <a:t> 75 godina,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prethodni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moždani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udar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prethodno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gastrointestinalno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krvarenje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prethodna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bolest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peptičkog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ulkusa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bubrežna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insuficijencija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otkazivanje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jetre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trombocitopenija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dijabetes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anemija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antitrombocitna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terapija</a:t>
                      </a:r>
                      <a:r>
                        <a:rPr lang="sr-Latn-RS" dirty="0"/>
                        <a:t>, </a:t>
                      </a:r>
                      <a:r>
                        <a:rPr lang="sr-Latn-RS" dirty="0" err="1"/>
                        <a:t>karcinom</a:t>
                      </a:r>
                      <a:r>
                        <a:rPr lang="sr-Latn-RS" dirty="0"/>
                        <a:t>, </a:t>
                      </a:r>
                      <a:r>
                        <a:rPr lang="sr-Latn-RS" dirty="0" err="1"/>
                        <a:t>metastatski</a:t>
                      </a:r>
                      <a:r>
                        <a:rPr lang="sr-Latn-RS" dirty="0"/>
                        <a:t> </a:t>
                      </a:r>
                      <a:r>
                        <a:rPr lang="sr-Latn-RS" dirty="0" err="1"/>
                        <a:t>karcinom</a:t>
                      </a:r>
                      <a:r>
                        <a:rPr lang="sr-Latn-RS" dirty="0"/>
                        <a:t>, nedavna hirurgija, slaba kontrola </a:t>
                      </a:r>
                      <a:r>
                        <a:rPr lang="sr-Latn-RS" dirty="0" err="1"/>
                        <a:t>antikoagulantne</a:t>
                      </a:r>
                      <a:r>
                        <a:rPr lang="sr-Latn-RS" dirty="0"/>
                        <a:t> terapije, česti padovi, alkoholizam,</a:t>
                      </a:r>
                      <a:r>
                        <a:rPr lang="en-US" dirty="0"/>
                        <a:t> 1 bod za </a:t>
                      </a:r>
                      <a:r>
                        <a:rPr lang="en-US" dirty="0" err="1"/>
                        <a:t>svaki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faktor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rizika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Nizak</a:t>
                      </a:r>
                      <a:r>
                        <a:rPr lang="en-US" dirty="0"/>
                        <a:t>: 0 </a:t>
                      </a:r>
                      <a:endParaRPr lang="sr-Latn-RS" dirty="0"/>
                    </a:p>
                    <a:p>
                      <a:r>
                        <a:rPr lang="sr-Latn-RS" dirty="0"/>
                        <a:t>Srednji</a:t>
                      </a:r>
                      <a:r>
                        <a:rPr lang="en-US" dirty="0"/>
                        <a:t>: 1 </a:t>
                      </a:r>
                      <a:endParaRPr lang="sr-Latn-RS" dirty="0"/>
                    </a:p>
                    <a:p>
                      <a:r>
                        <a:rPr lang="sr-Latn-RS" dirty="0"/>
                        <a:t>Visok</a:t>
                      </a:r>
                      <a:r>
                        <a:rPr lang="en-US" dirty="0"/>
                        <a:t>: ≥2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58897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72C8763-6F8F-E1DD-9616-9D8EAABF558A}"/>
              </a:ext>
            </a:extLst>
          </p:cNvPr>
          <p:cNvSpPr txBox="1"/>
          <p:nvPr/>
        </p:nvSpPr>
        <p:spPr>
          <a:xfrm>
            <a:off x="742429" y="4739640"/>
            <a:ext cx="111257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Kearon C, Ginsberg JS, Kovacs MJ, Anderson DR, Wells P, Julian JA, MacKinnon B, Weitz JI, Crowther MA, Dolan S,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Turpie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AG,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Geerts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W,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Solymoss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S, van Nguyen P, Demers C, Kahn SR,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Kassis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J, Rodger M, Hambleton J, Gent M;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Extended Low-Intensity Anticoagulation for Thrombo-Embolism Investigators. Comparison of low-intensity warfarin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therapy with conventional-intensity warfarin therapy for long-term prevention of recurrent venous thromboembolism. </a:t>
            </a:r>
            <a:r>
              <a:rPr lang="sr-Latn-RS" sz="1400" dirty="0">
                <a:solidFill>
                  <a:srgbClr val="212121"/>
                </a:solidFill>
                <a:latin typeface="BlinkMacSystemFont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N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Engl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J Med. 2003 Aug 14;349(7):631-9.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dirty="0"/>
              <a:t>Kearon C. The American College of Chest Physicians score to assess the risk of bleeding during anticoagulation in patients with venous thromboembolism: More. J </a:t>
            </a:r>
            <a:r>
              <a:rPr lang="en-US" sz="1400" dirty="0" err="1"/>
              <a:t>Thromb</a:t>
            </a:r>
            <a:r>
              <a:rPr lang="en-US" sz="1400" dirty="0"/>
              <a:t> </a:t>
            </a:r>
            <a:r>
              <a:rPr lang="en-US" sz="1400" dirty="0" err="1"/>
              <a:t>Haemost</a:t>
            </a:r>
            <a:r>
              <a:rPr lang="en-US" sz="1400" dirty="0"/>
              <a:t>. 2019 Jul;17(7):1180-1182.</a:t>
            </a:r>
            <a:endParaRPr lang="sr-Latn-RS" sz="1400" dirty="0"/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Kearon 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Akl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EA,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Comerota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AJ,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Prandoni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P,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Bounameaux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H, Goldhaber SZ, Nelson ME, Wells PS, Gould MK,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Dentali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F, Crowther M, Kahn SR. Antithrombotic therapy for VTE disease: Antithrombotic Therapy and Prevention of Thrombosis, 9th ed: American College of Chest Physicians Evidence-Based Clinical Practice Guidelines. Chest. 2012 Feb;141(2 Suppl):e419S-e496S</a:t>
            </a:r>
            <a:r>
              <a:rPr lang="sr-Latn-RS" sz="1400" b="0" i="0" dirty="0">
                <a:solidFill>
                  <a:srgbClr val="212121"/>
                </a:solidFill>
                <a:effectLst/>
                <a:latin typeface="BlinkMacSystemFont"/>
              </a:rPr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82085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C89E0-EF26-4370-FCAC-0470AC49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3790950" cy="749300"/>
          </a:xfrm>
        </p:spPr>
        <p:txBody>
          <a:bodyPr/>
          <a:lstStyle/>
          <a:p>
            <a:r>
              <a:rPr lang="sr-Latn-RS" dirty="0"/>
              <a:t>HAS-BLED skor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FE7036-6D5B-EA1B-21C1-9F2AA0854853}"/>
              </a:ext>
            </a:extLst>
          </p:cNvPr>
          <p:cNvSpPr txBox="1"/>
          <p:nvPr/>
        </p:nvSpPr>
        <p:spPr>
          <a:xfrm>
            <a:off x="838200" y="1114426"/>
            <a:ext cx="1014412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</a:t>
            </a:r>
            <a:r>
              <a:rPr lang="sr-Latn-RS" dirty="0" err="1"/>
              <a:t>ipertenzija</a:t>
            </a:r>
            <a:r>
              <a:rPr lang="sr-Latn-RS" dirty="0"/>
              <a:t>     </a:t>
            </a:r>
            <a:r>
              <a:rPr lang="en-US" dirty="0"/>
              <a:t>1</a:t>
            </a:r>
          </a:p>
          <a:p>
            <a:r>
              <a:rPr lang="sr-Latn-RS" dirty="0"/>
              <a:t>Oboljenje bubrega</a:t>
            </a:r>
            <a:r>
              <a:rPr lang="en-US" dirty="0"/>
              <a:t> (di</a:t>
            </a:r>
            <a:r>
              <a:rPr lang="sr-Latn-RS" dirty="0" err="1"/>
              <a:t>jaliza</a:t>
            </a:r>
            <a:r>
              <a:rPr lang="en-US" dirty="0"/>
              <a:t>, transplant</a:t>
            </a:r>
            <a:r>
              <a:rPr lang="sr-Latn-RS" dirty="0" err="1"/>
              <a:t>acija</a:t>
            </a:r>
            <a:r>
              <a:rPr lang="en-US" dirty="0"/>
              <a:t>, Cr &gt; 200 µmol/L)</a:t>
            </a:r>
            <a:r>
              <a:rPr lang="sr-Latn-RS" dirty="0"/>
              <a:t>        </a:t>
            </a:r>
            <a:r>
              <a:rPr lang="en-US" dirty="0"/>
              <a:t>1</a:t>
            </a:r>
          </a:p>
          <a:p>
            <a:r>
              <a:rPr lang="sr-Latn-RS" dirty="0"/>
              <a:t>Oboljenje jetre</a:t>
            </a:r>
            <a:r>
              <a:rPr lang="en-US" dirty="0"/>
              <a:t> (</a:t>
            </a:r>
            <a:r>
              <a:rPr lang="en-US" dirty="0" err="1"/>
              <a:t>cir</a:t>
            </a:r>
            <a:r>
              <a:rPr lang="sr-Latn-RS" dirty="0" err="1"/>
              <a:t>oza</a:t>
            </a:r>
            <a:r>
              <a:rPr lang="sr-Latn-RS" dirty="0"/>
              <a:t> ili</a:t>
            </a:r>
            <a:r>
              <a:rPr lang="en-US" dirty="0"/>
              <a:t> bilirubin &gt;2x normal</a:t>
            </a:r>
            <a:r>
              <a:rPr lang="sr-Latn-RS" dirty="0"/>
              <a:t>na vrednost</a:t>
            </a:r>
            <a:r>
              <a:rPr lang="en-US" dirty="0"/>
              <a:t> </a:t>
            </a:r>
            <a:r>
              <a:rPr lang="sr-Latn-RS" dirty="0"/>
              <a:t>sa</a:t>
            </a:r>
            <a:r>
              <a:rPr lang="en-US" dirty="0"/>
              <a:t> AST/ALT/AP &gt;3x normal</a:t>
            </a:r>
            <a:r>
              <a:rPr lang="sr-Latn-RS" dirty="0"/>
              <a:t>na vrednost</a:t>
            </a:r>
            <a:r>
              <a:rPr lang="en-US" dirty="0"/>
              <a:t>)</a:t>
            </a:r>
            <a:r>
              <a:rPr lang="sr-Latn-RS" dirty="0"/>
              <a:t>     </a:t>
            </a:r>
            <a:r>
              <a:rPr lang="en-US" dirty="0"/>
              <a:t>1</a:t>
            </a:r>
          </a:p>
          <a:p>
            <a:r>
              <a:rPr lang="sr-Latn-RS" dirty="0"/>
              <a:t>Moždani udar u </a:t>
            </a:r>
            <a:r>
              <a:rPr lang="sr-Latn-RS" dirty="0" err="1"/>
              <a:t>analnezi</a:t>
            </a:r>
            <a:r>
              <a:rPr lang="sr-Latn-RS" dirty="0"/>
              <a:t>        </a:t>
            </a:r>
            <a:r>
              <a:rPr lang="en-US" dirty="0"/>
              <a:t>1</a:t>
            </a:r>
          </a:p>
          <a:p>
            <a:r>
              <a:rPr lang="sr-Latn-RS" dirty="0"/>
              <a:t>Prethodno veliko krvarenje ili predispozicija za krvarenje         </a:t>
            </a:r>
            <a:r>
              <a:rPr lang="en-US" dirty="0"/>
              <a:t>1</a:t>
            </a:r>
          </a:p>
          <a:p>
            <a:r>
              <a:rPr lang="en-US" dirty="0" err="1"/>
              <a:t>Labil</a:t>
            </a:r>
            <a:r>
              <a:rPr lang="sr-Latn-RS" dirty="0" err="1"/>
              <a:t>an</a:t>
            </a:r>
            <a:r>
              <a:rPr lang="en-US" dirty="0"/>
              <a:t> INR (</a:t>
            </a:r>
            <a:r>
              <a:rPr lang="sr-Latn-RS" dirty="0"/>
              <a:t>nestabilan</a:t>
            </a:r>
            <a:r>
              <a:rPr lang="en-US" dirty="0"/>
              <a:t>/</a:t>
            </a:r>
            <a:r>
              <a:rPr lang="sr-Latn-RS" dirty="0"/>
              <a:t>visok</a:t>
            </a:r>
            <a:r>
              <a:rPr lang="en-US" dirty="0"/>
              <a:t> INR, </a:t>
            </a:r>
            <a:r>
              <a:rPr lang="sr-Latn-RS" dirty="0"/>
              <a:t>vreme u terapijskom opsegu</a:t>
            </a:r>
            <a:r>
              <a:rPr lang="en-US" dirty="0"/>
              <a:t> &lt;60%)</a:t>
            </a:r>
            <a:r>
              <a:rPr lang="sr-Latn-RS" dirty="0"/>
              <a:t>           </a:t>
            </a:r>
            <a:r>
              <a:rPr lang="en-US" dirty="0"/>
              <a:t>1</a:t>
            </a:r>
          </a:p>
          <a:p>
            <a:r>
              <a:rPr lang="sr-Latn-RS" dirty="0"/>
              <a:t>Stari</a:t>
            </a:r>
            <a:r>
              <a:rPr lang="en-US" dirty="0"/>
              <a:t> (</a:t>
            </a:r>
            <a:r>
              <a:rPr lang="sr-Latn-RS" dirty="0"/>
              <a:t>starost</a:t>
            </a:r>
            <a:r>
              <a:rPr lang="en-US" dirty="0"/>
              <a:t> &gt;65)</a:t>
            </a:r>
            <a:r>
              <a:rPr lang="sr-Latn-RS" dirty="0"/>
              <a:t>        </a:t>
            </a:r>
            <a:r>
              <a:rPr lang="en-US" dirty="0"/>
              <a:t>1</a:t>
            </a:r>
          </a:p>
          <a:p>
            <a:r>
              <a:rPr lang="sr-Latn-RS" dirty="0"/>
              <a:t>Lekovi koji povećavaju sklonost krvarenju</a:t>
            </a:r>
            <a:r>
              <a:rPr lang="en-US" dirty="0"/>
              <a:t> (aspirin, </a:t>
            </a:r>
            <a:r>
              <a:rPr lang="sr-Latn-RS" dirty="0"/>
              <a:t>k</a:t>
            </a:r>
            <a:r>
              <a:rPr lang="en-US" dirty="0" err="1"/>
              <a:t>lopidogrel</a:t>
            </a:r>
            <a:r>
              <a:rPr lang="en-US" dirty="0"/>
              <a:t>, NSAI</a:t>
            </a:r>
            <a:r>
              <a:rPr lang="sr-Latn-RS" dirty="0"/>
              <a:t>L</a:t>
            </a:r>
            <a:r>
              <a:rPr lang="en-US" dirty="0"/>
              <a:t>)</a:t>
            </a:r>
            <a:r>
              <a:rPr lang="sr-Latn-RS" dirty="0"/>
              <a:t>         </a:t>
            </a:r>
            <a:r>
              <a:rPr lang="en-US" dirty="0"/>
              <a:t>1</a:t>
            </a:r>
          </a:p>
          <a:p>
            <a:r>
              <a:rPr lang="sr-Latn-RS" dirty="0"/>
              <a:t>Uzimanje alkohola  </a:t>
            </a:r>
            <a:r>
              <a:rPr lang="en-US" dirty="0"/>
              <a:t>(≥8 </a:t>
            </a:r>
            <a:r>
              <a:rPr lang="sr-Latn-RS" dirty="0"/>
              <a:t>pića</a:t>
            </a:r>
            <a:r>
              <a:rPr lang="en-US" dirty="0"/>
              <a:t>/</a:t>
            </a:r>
            <a:r>
              <a:rPr lang="sr-Latn-RS" dirty="0"/>
              <a:t>nedeljno</a:t>
            </a:r>
            <a:r>
              <a:rPr lang="en-US" dirty="0"/>
              <a:t>)</a:t>
            </a:r>
            <a:r>
              <a:rPr lang="sr-Latn-RS" dirty="0"/>
              <a:t>              </a:t>
            </a:r>
            <a:r>
              <a:rPr lang="en-US" dirty="0"/>
              <a:t>1</a:t>
            </a:r>
          </a:p>
          <a:p>
            <a:endParaRPr lang="en-US" dirty="0"/>
          </a:p>
          <a:p>
            <a:r>
              <a:rPr lang="sr-Latn-RS" dirty="0"/>
              <a:t>Grupa rizika</a:t>
            </a:r>
            <a:r>
              <a:rPr lang="en-US" dirty="0"/>
              <a:t>	Ri</a:t>
            </a:r>
            <a:r>
              <a:rPr lang="sr-Latn-RS" dirty="0" err="1"/>
              <a:t>zik</a:t>
            </a:r>
            <a:r>
              <a:rPr lang="en-US" dirty="0"/>
              <a:t> </a:t>
            </a:r>
            <a:r>
              <a:rPr lang="sr-Latn-RS" dirty="0"/>
              <a:t>od velikog</a:t>
            </a:r>
            <a:r>
              <a:rPr lang="en-US" dirty="0"/>
              <a:t> </a:t>
            </a:r>
            <a:r>
              <a:rPr lang="sr-Latn-RS" dirty="0"/>
              <a:t>krvarenja</a:t>
            </a:r>
            <a:r>
              <a:rPr lang="en-US" dirty="0"/>
              <a:t>	</a:t>
            </a:r>
            <a:r>
              <a:rPr lang="sr-Latn-RS" dirty="0"/>
              <a:t>Preporuka</a:t>
            </a:r>
            <a:endParaRPr lang="en-US" dirty="0"/>
          </a:p>
          <a:p>
            <a:r>
              <a:rPr lang="en-US" dirty="0"/>
              <a:t>0</a:t>
            </a:r>
            <a:r>
              <a:rPr lang="sr-Latn-RS" dirty="0"/>
              <a:t>                                 </a:t>
            </a:r>
            <a:r>
              <a:rPr lang="en-US" dirty="0" err="1"/>
              <a:t>Relativ</a:t>
            </a:r>
            <a:r>
              <a:rPr lang="sr-Latn-RS" dirty="0"/>
              <a:t>no nizak</a:t>
            </a:r>
            <a:r>
              <a:rPr lang="en-US" dirty="0"/>
              <a:t>	0.9%	</a:t>
            </a:r>
            <a:r>
              <a:rPr lang="sr-Latn-RS" dirty="0" err="1"/>
              <a:t>Antikoagulanse</a:t>
            </a:r>
            <a:r>
              <a:rPr lang="sr-Latn-RS" dirty="0"/>
              <a:t> treba dati</a:t>
            </a:r>
            <a:endParaRPr lang="en-US" dirty="0"/>
          </a:p>
          <a:p>
            <a:r>
              <a:rPr lang="en-US" dirty="0"/>
              <a:t>1</a:t>
            </a:r>
            <a:r>
              <a:rPr lang="sr-Latn-RS" dirty="0"/>
              <a:t>                                 Relativno nizak        </a:t>
            </a:r>
            <a:r>
              <a:rPr lang="en-US" dirty="0"/>
              <a:t>3.4%</a:t>
            </a:r>
            <a:r>
              <a:rPr lang="sr-Latn-RS" dirty="0"/>
              <a:t>         </a:t>
            </a:r>
            <a:r>
              <a:rPr lang="sr-Latn-RS" dirty="0" err="1"/>
              <a:t>Antikoagulanse</a:t>
            </a:r>
            <a:r>
              <a:rPr lang="sr-Latn-RS" dirty="0"/>
              <a:t> treba dati</a:t>
            </a:r>
            <a:endParaRPr lang="en-US" dirty="0"/>
          </a:p>
          <a:p>
            <a:r>
              <a:rPr lang="en-US" dirty="0"/>
              <a:t>2</a:t>
            </a:r>
            <a:r>
              <a:rPr lang="sr-Latn-RS" dirty="0"/>
              <a:t>                                 Umeren           </a:t>
            </a:r>
            <a:r>
              <a:rPr lang="en-US" dirty="0"/>
              <a:t>	4.1%	Anti</a:t>
            </a:r>
            <a:r>
              <a:rPr lang="sr-Latn-RS" dirty="0" err="1"/>
              <a:t>koagulansi</a:t>
            </a:r>
            <a:r>
              <a:rPr lang="sr-Latn-RS" dirty="0"/>
              <a:t> se mogu dati</a:t>
            </a:r>
            <a:endParaRPr lang="en-US" dirty="0"/>
          </a:p>
          <a:p>
            <a:r>
              <a:rPr lang="en-US" dirty="0"/>
              <a:t>3</a:t>
            </a:r>
            <a:r>
              <a:rPr lang="sr-Latn-RS" dirty="0"/>
              <a:t>                                 Visok                 </a:t>
            </a:r>
            <a:r>
              <a:rPr lang="en-US" dirty="0"/>
              <a:t>	5.8%	</a:t>
            </a:r>
            <a:r>
              <a:rPr lang="sr-Latn-RS" dirty="0"/>
              <a:t>Razmotriti alternativu za </a:t>
            </a:r>
            <a:r>
              <a:rPr lang="sr-Latn-RS" dirty="0" err="1"/>
              <a:t>antikoagulanse</a:t>
            </a:r>
            <a:endParaRPr lang="en-US" dirty="0"/>
          </a:p>
          <a:p>
            <a:r>
              <a:rPr lang="en-US" dirty="0"/>
              <a:t>4</a:t>
            </a:r>
            <a:r>
              <a:rPr lang="sr-Latn-RS" dirty="0"/>
              <a:t>                                 Visok                         </a:t>
            </a:r>
            <a:r>
              <a:rPr lang="en-US" dirty="0"/>
              <a:t>8.9%	</a:t>
            </a:r>
            <a:r>
              <a:rPr lang="sr-Latn-RS" dirty="0"/>
              <a:t>Razmotriti alternativu za </a:t>
            </a:r>
            <a:r>
              <a:rPr lang="sr-Latn-RS" dirty="0" err="1"/>
              <a:t>antikoagulanse</a:t>
            </a:r>
            <a:endParaRPr lang="en-US" dirty="0"/>
          </a:p>
          <a:p>
            <a:r>
              <a:rPr lang="en-US" dirty="0"/>
              <a:t>5</a:t>
            </a:r>
            <a:r>
              <a:rPr lang="sr-Latn-RS" dirty="0"/>
              <a:t>                                 Visok                         </a:t>
            </a:r>
            <a:r>
              <a:rPr lang="en-US" dirty="0"/>
              <a:t>9.1%	</a:t>
            </a:r>
            <a:r>
              <a:rPr lang="sr-Latn-RS" dirty="0"/>
              <a:t>Razmotriti alternativu za </a:t>
            </a:r>
            <a:r>
              <a:rPr lang="sr-Latn-RS" dirty="0" err="1"/>
              <a:t>antikoagulanse</a:t>
            </a:r>
            <a:endParaRPr lang="en-US" dirty="0"/>
          </a:p>
          <a:p>
            <a:r>
              <a:rPr lang="en-US" dirty="0"/>
              <a:t>&gt;5</a:t>
            </a:r>
            <a:r>
              <a:rPr lang="sr-Latn-RS" dirty="0"/>
              <a:t>                               Veoma visok            &gt;10%</a:t>
            </a:r>
            <a:r>
              <a:rPr lang="en-US" dirty="0"/>
              <a:t> 	</a:t>
            </a:r>
            <a:r>
              <a:rPr lang="sr-Latn-RS" dirty="0"/>
              <a:t> Razmotriti alternativu za </a:t>
            </a:r>
            <a:r>
              <a:rPr lang="sr-Latn-RS" dirty="0" err="1"/>
              <a:t>antikoagulanse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78D85B-1041-7926-A272-26C1E377FEDA}"/>
              </a:ext>
            </a:extLst>
          </p:cNvPr>
          <p:cNvSpPr txBox="1"/>
          <p:nvPr/>
        </p:nvSpPr>
        <p:spPr>
          <a:xfrm>
            <a:off x="3181350" y="6334780"/>
            <a:ext cx="9100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Pisters R, Lane DA,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Nieuwlaat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R, de Vos CB,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Crijns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HJ, Lip GY. A novel user-friendly score (HAS-BLED) to assess 1-year risk of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major bleeding in patients with atrial fibrillation: the Euro Heart Survey. Chest. 2010;138(5):1093-100.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57412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3363B-B244-0E2E-508E-3DE8D365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Terapija u trudnoći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B36DF-D9C3-741C-0A76-3FDC22069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Koriste se </a:t>
            </a:r>
            <a:r>
              <a:rPr lang="sr-Latn-RS" dirty="0" err="1"/>
              <a:t>niskomolekularni</a:t>
            </a:r>
            <a:r>
              <a:rPr lang="sr-Latn-RS" dirty="0"/>
              <a:t> </a:t>
            </a:r>
            <a:r>
              <a:rPr lang="sr-Latn-RS" dirty="0" err="1"/>
              <a:t>heparini</a:t>
            </a:r>
            <a:r>
              <a:rPr lang="sr-Latn-RS" dirty="0"/>
              <a:t> osim </a:t>
            </a:r>
            <a:r>
              <a:rPr lang="sr-Latn-RS" dirty="0" err="1"/>
              <a:t>fondaparinuksa</a:t>
            </a:r>
            <a:r>
              <a:rPr lang="sr-Latn-RS" dirty="0"/>
              <a:t> (jer on prolazi </a:t>
            </a:r>
            <a:r>
              <a:rPr lang="sr-Latn-RS" dirty="0" err="1"/>
              <a:t>kloz</a:t>
            </a:r>
            <a:r>
              <a:rPr lang="sr-Latn-RS" dirty="0"/>
              <a:t> placentu) ili </a:t>
            </a:r>
            <a:r>
              <a:rPr lang="sr-Latn-RS" dirty="0" err="1"/>
              <a:t>nefrakcionisani</a:t>
            </a:r>
            <a:r>
              <a:rPr lang="sr-Latn-RS" dirty="0"/>
              <a:t> </a:t>
            </a:r>
            <a:r>
              <a:rPr lang="sr-Latn-RS" dirty="0" err="1"/>
              <a:t>heparin</a:t>
            </a:r>
            <a:endParaRPr lang="sr-Latn-RS" dirty="0"/>
          </a:p>
          <a:p>
            <a:r>
              <a:rPr lang="sr-Latn-RS" dirty="0"/>
              <a:t>Oralni </a:t>
            </a:r>
            <a:r>
              <a:rPr lang="sr-Latn-RS" dirty="0" err="1"/>
              <a:t>antikoagulansi</a:t>
            </a:r>
            <a:r>
              <a:rPr lang="sr-Latn-RS" dirty="0"/>
              <a:t> se ne koriste</a:t>
            </a:r>
          </a:p>
          <a:p>
            <a:r>
              <a:rPr lang="sr-Latn-RS" dirty="0" err="1"/>
              <a:t>Niskomolekularni</a:t>
            </a:r>
            <a:r>
              <a:rPr lang="sr-Latn-RS" dirty="0"/>
              <a:t> </a:t>
            </a:r>
            <a:r>
              <a:rPr lang="sr-Latn-RS" dirty="0" err="1"/>
              <a:t>heparini</a:t>
            </a:r>
            <a:r>
              <a:rPr lang="sr-Latn-RS" dirty="0"/>
              <a:t> se prekidaju 24 sata pre planiranog porođaja, i nastavljaju 6 sati po izlasku placente, još najmanje 6 nedelja</a:t>
            </a:r>
          </a:p>
          <a:p>
            <a:r>
              <a:rPr lang="sr-Latn-RS" dirty="0" err="1"/>
              <a:t>Niskomolekularni</a:t>
            </a:r>
            <a:r>
              <a:rPr lang="sr-Latn-RS" dirty="0"/>
              <a:t> </a:t>
            </a:r>
            <a:r>
              <a:rPr lang="sr-Latn-RS" dirty="0" err="1"/>
              <a:t>heparini</a:t>
            </a:r>
            <a:r>
              <a:rPr lang="sr-Latn-RS" dirty="0"/>
              <a:t>, </a:t>
            </a:r>
            <a:r>
              <a:rPr lang="sr-Latn-RS" dirty="0" err="1"/>
              <a:t>nefrakcionisani</a:t>
            </a:r>
            <a:r>
              <a:rPr lang="sr-Latn-RS" dirty="0"/>
              <a:t> </a:t>
            </a:r>
            <a:r>
              <a:rPr lang="sr-Latn-RS" dirty="0" err="1"/>
              <a:t>heparin</a:t>
            </a:r>
            <a:r>
              <a:rPr lang="sr-Latn-RS" dirty="0"/>
              <a:t>, </a:t>
            </a:r>
            <a:r>
              <a:rPr lang="sr-Latn-RS" dirty="0" err="1"/>
              <a:t>fondaparinuks</a:t>
            </a:r>
            <a:r>
              <a:rPr lang="sr-Latn-RS" dirty="0"/>
              <a:t> i </a:t>
            </a:r>
            <a:r>
              <a:rPr lang="sr-Latn-RS" dirty="0" err="1"/>
              <a:t>varfarin</a:t>
            </a:r>
            <a:r>
              <a:rPr lang="sr-Latn-RS" dirty="0"/>
              <a:t> se mogu koristiti u </a:t>
            </a:r>
            <a:r>
              <a:rPr lang="sr-Latn-RS" dirty="0" err="1"/>
              <a:t>laktaciji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43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0C0B3-70DC-6F83-D31D-C746FB0B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Lekovi koji zbog interakcije sa oralnim </a:t>
            </a:r>
            <a:r>
              <a:rPr lang="sr-Latn-RS" dirty="0" err="1"/>
              <a:t>antikoagulansima</a:t>
            </a:r>
            <a:r>
              <a:rPr lang="sr-Latn-RS" dirty="0"/>
              <a:t> povećavaju rizik od krvarenja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8BC51-9F18-D216-AE5D-EBD5D7B60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703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am</a:t>
            </a:r>
            <a:r>
              <a:rPr lang="sr-Latn-RS" dirty="0"/>
              <a:t>j</a:t>
            </a:r>
            <a:r>
              <a:rPr lang="en-US" dirty="0" err="1"/>
              <a:t>odaron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/>
              <a:t>flu</a:t>
            </a:r>
            <a:r>
              <a:rPr lang="sr-Latn-RS" dirty="0"/>
              <a:t>k</a:t>
            </a:r>
            <a:r>
              <a:rPr lang="en-US" dirty="0" err="1"/>
              <a:t>onazol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 err="1"/>
              <a:t>rifampi</a:t>
            </a:r>
            <a:r>
              <a:rPr lang="sr-Latn-RS" dirty="0"/>
              <a:t>cin</a:t>
            </a:r>
            <a:r>
              <a:rPr lang="en-US" dirty="0"/>
              <a:t>, </a:t>
            </a:r>
            <a:endParaRPr lang="sr-Latn-RS" dirty="0"/>
          </a:p>
          <a:p>
            <a:r>
              <a:rPr lang="sr-Latn-RS" dirty="0"/>
              <a:t>F</a:t>
            </a:r>
            <a:r>
              <a:rPr lang="en-US" dirty="0" err="1"/>
              <a:t>en</a:t>
            </a:r>
            <a:r>
              <a:rPr lang="sr-Latn-RS" dirty="0"/>
              <a:t>i</a:t>
            </a:r>
            <a:r>
              <a:rPr lang="en-US" dirty="0" err="1"/>
              <a:t>toin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Podaci za ova 4 leka su dobijeni iz </a:t>
            </a:r>
            <a:r>
              <a:rPr lang="sr-Latn-RS" dirty="0" err="1"/>
              <a:t>kohortne</a:t>
            </a:r>
            <a:r>
              <a:rPr lang="sr-Latn-RS" dirty="0"/>
              <a:t> retrospektivne studije na 91,330 pacijenata iz Tajvana koji su primali </a:t>
            </a:r>
            <a:r>
              <a:rPr lang="sr-Latn-RS" dirty="0" err="1"/>
              <a:t>rivaroksaban</a:t>
            </a:r>
            <a:r>
              <a:rPr lang="sr-Latn-RS" dirty="0"/>
              <a:t>, </a:t>
            </a:r>
            <a:r>
              <a:rPr lang="sr-Latn-RS" dirty="0" err="1"/>
              <a:t>apiksaban</a:t>
            </a:r>
            <a:r>
              <a:rPr lang="sr-Latn-RS" dirty="0"/>
              <a:t> ili </a:t>
            </a:r>
            <a:r>
              <a:rPr lang="sr-Latn-RS" dirty="0" err="1"/>
              <a:t>dabigatran</a:t>
            </a:r>
            <a:r>
              <a:rPr lang="sr-Latn-RS" dirty="0"/>
              <a:t> zbog AF. Korišćeni su podaci </a:t>
            </a:r>
            <a:r>
              <a:rPr lang="sr-Latn-RS" dirty="0" err="1"/>
              <a:t>Tajvanskog</a:t>
            </a:r>
            <a:r>
              <a:rPr lang="sr-Latn-RS" dirty="0"/>
              <a:t> fonda zdravstvenog osiguranja. Za ostale lekove nije nađena slična veza.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607903-79D8-3661-DBCD-736ABB794E0E}"/>
              </a:ext>
            </a:extLst>
          </p:cNvPr>
          <p:cNvSpPr txBox="1"/>
          <p:nvPr/>
        </p:nvSpPr>
        <p:spPr>
          <a:xfrm>
            <a:off x="3445695" y="5983287"/>
            <a:ext cx="87463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Chang SH, Chou IJ, Yeh YH,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Chiou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MJ, Wen MS,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Kuo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CT, See LC,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Kuo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CF. Association Between Use of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Non-Vitamin K Oral Anticoagulants With and Without Concurrent Medications and Risk of Major Bleeding in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Nonvalvular Atrial Fibrillation. JAMA. 2017 Oct 3;318(13):1250-1259.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41406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AA09F60-3449-2A12-BAC9-504C383F9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Problem sa dugotrajnom primenom </a:t>
            </a:r>
            <a:r>
              <a:rPr lang="sr-Latn-RS" sz="3200" b="1" dirty="0" err="1"/>
              <a:t>niskomolekularnih</a:t>
            </a:r>
            <a:r>
              <a:rPr lang="sr-Latn-RS" sz="3200" b="1" dirty="0"/>
              <a:t> </a:t>
            </a:r>
            <a:r>
              <a:rPr lang="sr-Latn-RS" sz="3200" b="1" dirty="0" err="1"/>
              <a:t>heparina</a:t>
            </a:r>
            <a:r>
              <a:rPr lang="sr-Latn-RS" sz="3200" b="1" dirty="0"/>
              <a:t> – </a:t>
            </a:r>
            <a:r>
              <a:rPr lang="sr-Latn-RS" sz="3200" b="1" dirty="0" err="1"/>
              <a:t>heparinom</a:t>
            </a:r>
            <a:r>
              <a:rPr lang="sr-Latn-RS" sz="3200" b="1" dirty="0"/>
              <a:t> indukovana </a:t>
            </a:r>
            <a:r>
              <a:rPr lang="sr-Latn-RS" sz="3200" b="1" dirty="0" err="1"/>
              <a:t>trombocitopenija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99157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C356F-AB03-3D34-5E8E-5AA1B435F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Laboratorijski dokazi za HIT i terapija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C46FD-6F3D-01D1-3485-95D7651D2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65550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dokazivanje antitela protiv trombocita</a:t>
            </a:r>
          </a:p>
          <a:p>
            <a:r>
              <a:rPr lang="en-US" dirty="0"/>
              <a:t>anti-PF4/heparin</a:t>
            </a:r>
            <a:r>
              <a:rPr lang="sr-Latn-RS" dirty="0"/>
              <a:t> </a:t>
            </a:r>
            <a:r>
              <a:rPr lang="en-US" dirty="0"/>
              <a:t>ELISA</a:t>
            </a:r>
            <a:r>
              <a:rPr lang="sr-Latn-RS" dirty="0"/>
              <a:t> test</a:t>
            </a:r>
            <a:r>
              <a:rPr lang="en-US" dirty="0"/>
              <a:t>,</a:t>
            </a:r>
          </a:p>
          <a:p>
            <a:r>
              <a:rPr lang="en-US" dirty="0"/>
              <a:t>14C-</a:t>
            </a:r>
            <a:r>
              <a:rPr lang="sr-Latn-RS" dirty="0"/>
              <a:t>test otpuštanja </a:t>
            </a:r>
            <a:r>
              <a:rPr lang="sr-Latn-RS" dirty="0" err="1"/>
              <a:t>serotonina</a:t>
            </a:r>
            <a:r>
              <a:rPr lang="sr-Latn-RS" dirty="0"/>
              <a:t> - </a:t>
            </a:r>
            <a:r>
              <a:rPr lang="en-US" dirty="0"/>
              <a:t>serotonin</a:t>
            </a:r>
            <a:r>
              <a:rPr lang="sr-Latn-RS" dirty="0"/>
              <a:t> </a:t>
            </a:r>
            <a:r>
              <a:rPr lang="en-US" dirty="0"/>
              <a:t>release assay (SRA)  </a:t>
            </a:r>
            <a:endParaRPr lang="sr-Latn-RS" dirty="0"/>
          </a:p>
          <a:p>
            <a:r>
              <a:rPr lang="sr-Latn-RS" dirty="0" err="1"/>
              <a:t>Heparinom</a:t>
            </a:r>
            <a:r>
              <a:rPr lang="sr-Latn-RS" dirty="0"/>
              <a:t> indukovana aktivacija trombocita </a:t>
            </a:r>
            <a:r>
              <a:rPr lang="en-US" dirty="0"/>
              <a:t>(HIPA)</a:t>
            </a:r>
            <a:endParaRPr lang="sr-Latn-RS" dirty="0"/>
          </a:p>
          <a:p>
            <a:r>
              <a:rPr lang="sr-Latn-RS" dirty="0"/>
              <a:t>TERAPIJA – prestanak primene </a:t>
            </a:r>
            <a:r>
              <a:rPr lang="sr-Latn-RS" dirty="0" err="1"/>
              <a:t>niskomolekularnih</a:t>
            </a:r>
            <a:r>
              <a:rPr lang="sr-Latn-RS" dirty="0"/>
              <a:t> </a:t>
            </a:r>
            <a:r>
              <a:rPr lang="sr-Latn-RS" dirty="0" err="1"/>
              <a:t>heparina</a:t>
            </a:r>
            <a:r>
              <a:rPr lang="sr-Latn-RS" dirty="0"/>
              <a:t>, </a:t>
            </a:r>
          </a:p>
          <a:p>
            <a:r>
              <a:rPr lang="sr-Latn-RS" dirty="0" err="1"/>
              <a:t>Bivalirudin</a:t>
            </a:r>
            <a:r>
              <a:rPr lang="sr-Latn-RS" dirty="0"/>
              <a:t>, </a:t>
            </a:r>
            <a:r>
              <a:rPr lang="sr-Latn-RS" dirty="0" err="1"/>
              <a:t>argatroban</a:t>
            </a:r>
            <a:r>
              <a:rPr lang="sr-Latn-RS" dirty="0"/>
              <a:t>, </a:t>
            </a:r>
            <a:r>
              <a:rPr lang="sr-Latn-RS" dirty="0" err="1"/>
              <a:t>danaparoid</a:t>
            </a:r>
            <a:r>
              <a:rPr lang="sr-Latn-RS" dirty="0"/>
              <a:t> – nisu </a:t>
            </a:r>
            <a:r>
              <a:rPr lang="sr-Latn-RS" dirty="0" err="1"/>
              <a:t>regostrovani</a:t>
            </a:r>
            <a:r>
              <a:rPr lang="sr-Latn-RS" dirty="0"/>
              <a:t> kod nas</a:t>
            </a:r>
          </a:p>
          <a:p>
            <a:r>
              <a:rPr lang="sr-Latn-RS" dirty="0" err="1"/>
              <a:t>Fondaparinuks</a:t>
            </a:r>
            <a:r>
              <a:rPr lang="sr-Latn-RS" dirty="0"/>
              <a:t> – nema dovoljno dokaza o efikasnosti</a:t>
            </a:r>
          </a:p>
          <a:p>
            <a:r>
              <a:rPr lang="sr-Latn-RS" dirty="0"/>
              <a:t>NOAC-i? Za sada ima dokaza da su efikasni kod blažih formi HIT-a, bez arterijskih tromboza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4F178C-7D0E-7B39-0371-49531A8DE2B6}"/>
              </a:ext>
            </a:extLst>
          </p:cNvPr>
          <p:cNvSpPr txBox="1"/>
          <p:nvPr/>
        </p:nvSpPr>
        <p:spPr>
          <a:xfrm>
            <a:off x="2809875" y="6124575"/>
            <a:ext cx="9235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Barlow A, Barlow B,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Reinaker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T, Harris J. Potential Role of Direct Oral Anticoagulants in the Management of Heparin-induced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Thrombocytopenia. Pharmacotherapy. 2019 Aug;39(8):837-853.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4675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E1D0-25FB-883A-8256-7C8E36D6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Indikacije za primenu </a:t>
            </a:r>
            <a:r>
              <a:rPr lang="sr-Latn-RS" dirty="0" err="1"/>
              <a:t>antikoagulantne</a:t>
            </a:r>
            <a:r>
              <a:rPr lang="sr-Latn-RS" dirty="0"/>
              <a:t> terapije kod 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D3901-8540-90F9-8DA7-3C4C3D811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Primenjuje se uvek kod masivne PE, kao jedina terapija ako </a:t>
            </a:r>
            <a:r>
              <a:rPr lang="sr-Latn-RS" dirty="0" err="1"/>
              <a:t>tromboliza</a:t>
            </a:r>
            <a:r>
              <a:rPr lang="sr-Latn-RS" dirty="0"/>
              <a:t> nije </a:t>
            </a:r>
            <a:r>
              <a:rPr lang="sr-Latn-RS" dirty="0" err="1"/>
              <a:t>indikovana</a:t>
            </a:r>
            <a:r>
              <a:rPr lang="sr-Latn-RS" dirty="0"/>
              <a:t>, ili posle </a:t>
            </a:r>
            <a:r>
              <a:rPr lang="sr-Latn-RS" dirty="0" err="1"/>
              <a:t>trombolize</a:t>
            </a:r>
            <a:r>
              <a:rPr lang="sr-Latn-RS" dirty="0"/>
              <a:t> (</a:t>
            </a:r>
            <a:r>
              <a:rPr lang="sr-Latn-RS" dirty="0" err="1"/>
              <a:t>tromboliza</a:t>
            </a:r>
            <a:r>
              <a:rPr lang="sr-Latn-RS" dirty="0"/>
              <a:t> je </a:t>
            </a:r>
            <a:r>
              <a:rPr lang="sr-Latn-RS" dirty="0" err="1"/>
              <a:t>indikovana</a:t>
            </a:r>
            <a:r>
              <a:rPr lang="sr-Latn-RS" dirty="0"/>
              <a:t> kod </a:t>
            </a:r>
            <a:r>
              <a:rPr lang="sr-Latn-RS" dirty="0" err="1"/>
              <a:t>hemodinamske</a:t>
            </a:r>
            <a:r>
              <a:rPr lang="sr-Latn-RS" dirty="0"/>
              <a:t> nestabilnosti – zastoj srca</a:t>
            </a:r>
            <a:r>
              <a:rPr lang="en-US" dirty="0"/>
              <a:t>, </a:t>
            </a:r>
            <a:r>
              <a:rPr lang="sr-Latn-RS" dirty="0" err="1"/>
              <a:t>opstruktivni</a:t>
            </a:r>
            <a:r>
              <a:rPr lang="sr-Latn-RS" dirty="0"/>
              <a:t> šok</a:t>
            </a:r>
            <a:r>
              <a:rPr lang="en-US" dirty="0"/>
              <a:t>, </a:t>
            </a:r>
            <a:r>
              <a:rPr lang="sr-Latn-RS" dirty="0" err="1"/>
              <a:t>perzistentna</a:t>
            </a:r>
            <a:r>
              <a:rPr lang="sr-Latn-RS" dirty="0"/>
              <a:t> </a:t>
            </a:r>
            <a:r>
              <a:rPr lang="sr-Latn-RS" dirty="0" err="1"/>
              <a:t>hipotenzija</a:t>
            </a:r>
            <a:r>
              <a:rPr lang="en-US" dirty="0"/>
              <a:t> &lt;90 mmHg </a:t>
            </a:r>
            <a:r>
              <a:rPr lang="sr-Latn-RS" dirty="0"/>
              <a:t>ili pad sistolnog pritiska</a:t>
            </a:r>
            <a:r>
              <a:rPr lang="en-US" dirty="0"/>
              <a:t> ≥</a:t>
            </a:r>
            <a:r>
              <a:rPr lang="sr-Latn-RS" dirty="0"/>
              <a:t> </a:t>
            </a:r>
            <a:r>
              <a:rPr lang="en-US" dirty="0"/>
              <a:t>40 mmHg </a:t>
            </a:r>
            <a:r>
              <a:rPr lang="sr-Latn-RS" dirty="0"/>
              <a:t>duže od</a:t>
            </a:r>
            <a:r>
              <a:rPr lang="en-US" dirty="0"/>
              <a:t> 15 min</a:t>
            </a:r>
            <a:r>
              <a:rPr lang="sr-Latn-RS" dirty="0"/>
              <a:t>, a da nije uzrokovan aritmijom, </a:t>
            </a:r>
            <a:r>
              <a:rPr lang="sr-Latn-RS" dirty="0" err="1"/>
              <a:t>hipovolemijom</a:t>
            </a:r>
            <a:r>
              <a:rPr lang="sr-Latn-RS" dirty="0"/>
              <a:t> ili sepsom</a:t>
            </a:r>
            <a:r>
              <a:rPr lang="en-US" dirty="0"/>
              <a:t>).</a:t>
            </a:r>
            <a:endParaRPr lang="sr-Latn-RS" dirty="0"/>
          </a:p>
          <a:p>
            <a:r>
              <a:rPr lang="sr-Latn-RS" dirty="0"/>
              <a:t>Kod </a:t>
            </a:r>
            <a:r>
              <a:rPr lang="sr-Latn-RS" dirty="0" err="1"/>
              <a:t>subsegmentne</a:t>
            </a:r>
            <a:r>
              <a:rPr lang="sr-Latn-RS" dirty="0"/>
              <a:t> PE primenjuje se samo ako pacijent ima visok rizik od ponovljene 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73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4A0D5-9CA0-9C62-05DB-07C541E60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Izbor i trajanje </a:t>
            </a:r>
            <a:r>
              <a:rPr lang="sr-Latn-RS" dirty="0" err="1"/>
              <a:t>antikoagulantne</a:t>
            </a:r>
            <a:r>
              <a:rPr lang="sr-Latn-RS" dirty="0"/>
              <a:t> terapije 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5B937-DA6B-DC70-4DA5-B37FEDD78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Ključni faktori od uticaja:</a:t>
            </a:r>
          </a:p>
          <a:p>
            <a:pPr lvl="1"/>
            <a:r>
              <a:rPr lang="sr-Latn-RS" dirty="0"/>
              <a:t>Postojanje maligne bolesti</a:t>
            </a:r>
          </a:p>
          <a:p>
            <a:pPr lvl="1"/>
            <a:r>
              <a:rPr lang="sr-Latn-RS" dirty="0"/>
              <a:t>Da li je nastanak DVT i potom PE bio provociran hirurškom intervencijom (i posledičnim ležanjem u postelji) ili nekim </a:t>
            </a:r>
            <a:r>
              <a:rPr lang="sr-Latn-RS" dirty="0" err="1"/>
              <a:t>nehiruškim</a:t>
            </a:r>
            <a:r>
              <a:rPr lang="sr-Latn-RS" dirty="0"/>
              <a:t> prolaznim uzrokom (npr. dužom </a:t>
            </a:r>
            <a:r>
              <a:rPr lang="sr-Latn-RS" dirty="0" err="1"/>
              <a:t>hospitalizacijom</a:t>
            </a:r>
            <a:r>
              <a:rPr lang="sr-Latn-RS" dirty="0"/>
              <a:t> zbog srčane insuficijencije), ili ne</a:t>
            </a:r>
          </a:p>
          <a:p>
            <a:pPr lvl="1"/>
            <a:r>
              <a:rPr lang="sr-Latn-RS" dirty="0"/>
              <a:t>Da li je PE </a:t>
            </a:r>
            <a:r>
              <a:rPr lang="sr-Latn-RS" dirty="0" err="1"/>
              <a:t>subsegmentna</a:t>
            </a:r>
            <a:r>
              <a:rPr lang="sr-Latn-RS" dirty="0"/>
              <a:t> ili masivna</a:t>
            </a:r>
          </a:p>
          <a:p>
            <a:pPr lvl="1"/>
            <a:r>
              <a:rPr lang="sr-Latn-RS" dirty="0"/>
              <a:t>Koliki je rizik od ponovljene PE</a:t>
            </a:r>
          </a:p>
          <a:p>
            <a:pPr lvl="1"/>
            <a:r>
              <a:rPr lang="sr-Latn-RS" dirty="0"/>
              <a:t>Koliki je rizik od krvarenja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65DD2A-8DFD-BB79-04E9-14787EC75DD8}"/>
              </a:ext>
            </a:extLst>
          </p:cNvPr>
          <p:cNvSpPr txBox="1"/>
          <p:nvPr/>
        </p:nvSpPr>
        <p:spPr>
          <a:xfrm>
            <a:off x="4038600" y="6176963"/>
            <a:ext cx="7985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Wenger N, Sebastian T,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Engelberger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RP,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Kucher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N,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Spirk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D. Pulmonary embolism and deep vein thrombosis: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Similar but different.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Thromb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Res. 2021 Oct;206:88-98.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3953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64AA-B646-BC8B-10B2-3A08D4BDC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Faktori rizika za nastanak plućne embolije (primarne ili ponovljene)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38645B3-821F-6782-5345-83B2B07FD8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413199"/>
              </p:ext>
            </p:extLst>
          </p:nvPr>
        </p:nvGraphicFramePr>
        <p:xfrm>
          <a:off x="838200" y="1825625"/>
          <a:ext cx="472440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558001252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538039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Faktor rizika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Kvantifikacija</a:t>
                      </a:r>
                      <a:r>
                        <a:rPr lang="sr-Latn-RS" dirty="0"/>
                        <a:t> rizika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325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Klinički znaci DVT na nogama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541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Druga dijagnoza je manje verovatna od 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908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Frekvencija srca &gt; 100/minut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525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U poslednje 4 nedelje operacija ili imobilizacija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627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Ranije </a:t>
                      </a:r>
                      <a:r>
                        <a:rPr lang="sr-Latn-RS" dirty="0" err="1"/>
                        <a:t>dijagnostikovana</a:t>
                      </a:r>
                      <a:r>
                        <a:rPr lang="sr-Latn-RS" dirty="0"/>
                        <a:t> DVT ili 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57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err="1"/>
                        <a:t>Hemoptizija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02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Maligni tumor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+1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10485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047E72-7F9C-E215-46DC-ED6E7937D8E3}"/>
              </a:ext>
            </a:extLst>
          </p:cNvPr>
          <p:cNvSpPr txBox="1"/>
          <p:nvPr/>
        </p:nvSpPr>
        <p:spPr>
          <a:xfrm>
            <a:off x="6943725" y="2209800"/>
            <a:ext cx="2427331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r-Latn-RS" b="1" dirty="0"/>
              <a:t>Nije verovatna PE   &lt;= 4</a:t>
            </a:r>
          </a:p>
          <a:p>
            <a:r>
              <a:rPr lang="sr-Latn-RS" b="1" dirty="0"/>
              <a:t>Verovatna PE  &gt; 4</a:t>
            </a:r>
          </a:p>
          <a:p>
            <a:endParaRPr lang="sr-Latn-RS" b="1" dirty="0"/>
          </a:p>
          <a:p>
            <a:endParaRPr lang="sr-Latn-RS" b="1" dirty="0"/>
          </a:p>
          <a:p>
            <a:endParaRPr lang="sr-Latn-RS" b="1" dirty="0"/>
          </a:p>
          <a:p>
            <a:endParaRPr lang="sr-Latn-RS" b="1" dirty="0"/>
          </a:p>
          <a:p>
            <a:r>
              <a:rPr lang="sr-Latn-RS" b="1" dirty="0"/>
              <a:t>Nizak rizik   0-1</a:t>
            </a:r>
          </a:p>
          <a:p>
            <a:r>
              <a:rPr lang="sr-Latn-RS" b="1" dirty="0"/>
              <a:t>Umeren rizik   2-6</a:t>
            </a:r>
          </a:p>
          <a:p>
            <a:r>
              <a:rPr lang="sr-Latn-RS" b="1" dirty="0"/>
              <a:t>Visok rizik  =&gt; 7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EB4130-B41F-4929-5680-EE34EBEE9A0F}"/>
              </a:ext>
            </a:extLst>
          </p:cNvPr>
          <p:cNvSpPr txBox="1"/>
          <p:nvPr/>
        </p:nvSpPr>
        <p:spPr>
          <a:xfrm>
            <a:off x="3008973" y="6273482"/>
            <a:ext cx="9183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N. van Es, N. </a:t>
            </a:r>
            <a:r>
              <a:rPr lang="en-US" sz="1400" b="0" i="0" u="none" strike="noStrike" baseline="0" dirty="0" err="1">
                <a:solidFill>
                  <a:srgbClr val="2196D1"/>
                </a:solidFill>
                <a:latin typeface="Charis SIL"/>
              </a:rPr>
              <a:t>Kraaijpoel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, F.A. </a:t>
            </a:r>
            <a:r>
              <a:rPr lang="en-US" sz="1400" b="0" i="0" u="none" strike="noStrike" baseline="0" dirty="0" err="1">
                <a:solidFill>
                  <a:srgbClr val="2196D1"/>
                </a:solidFill>
                <a:latin typeface="Charis SIL"/>
              </a:rPr>
              <a:t>Klok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, et al., The original and simplified Wells rules and age-adjusted D-dimer testing to rule out </a:t>
            </a:r>
            <a:endParaRPr lang="sr-Latn-RS" sz="1400" b="0" i="0" u="none" strike="noStrike" baseline="0" dirty="0">
              <a:solidFill>
                <a:srgbClr val="2196D1"/>
              </a:solidFill>
              <a:latin typeface="Charis SIL"/>
            </a:endParaRPr>
          </a:p>
          <a:p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pulmonary embolism: an individual patient data meta-analysis, J. </a:t>
            </a:r>
            <a:r>
              <a:rPr lang="en-US" sz="1400" b="0" i="0" u="none" strike="noStrike" baseline="0" dirty="0" err="1">
                <a:solidFill>
                  <a:srgbClr val="2196D1"/>
                </a:solidFill>
                <a:latin typeface="Charis SIL"/>
              </a:rPr>
              <a:t>Thromb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. </a:t>
            </a:r>
            <a:r>
              <a:rPr lang="en-US" sz="1400" b="0" i="0" u="none" strike="noStrike" baseline="0" dirty="0" err="1">
                <a:solidFill>
                  <a:srgbClr val="2196D1"/>
                </a:solidFill>
                <a:latin typeface="Charis SIL"/>
              </a:rPr>
              <a:t>Haemost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. 15 (4) (2017) 678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STIX"/>
              </a:rPr>
              <a:t>–</a:t>
            </a:r>
            <a:r>
              <a:rPr lang="en-US" sz="1400" b="0" i="0" u="none" strike="noStrike" baseline="0" dirty="0">
                <a:solidFill>
                  <a:srgbClr val="2196D1"/>
                </a:solidFill>
                <a:latin typeface="Charis SIL"/>
              </a:rPr>
              <a:t>684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Charis SIL"/>
              </a:rPr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8938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14D8F-307F-ED4B-660D-32F374125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Preporuke iz vodiča za lečenje PE: IZBOR leka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96F9F-A904-ED3B-0E56-B5744DB6B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IZBOR U POČETKU LEČENJA: ako nema maligne bolesti, onda direktni oralni </a:t>
            </a:r>
            <a:r>
              <a:rPr lang="sr-Latn-RS" dirty="0" err="1"/>
              <a:t>antikoagulansi</a:t>
            </a:r>
            <a:r>
              <a:rPr lang="sr-Latn-RS" dirty="0"/>
              <a:t>, a ako postoji maligna bolest, ranije su se predlagali </a:t>
            </a:r>
            <a:r>
              <a:rPr lang="sr-Latn-RS" dirty="0" err="1"/>
              <a:t>niskomolekularni</a:t>
            </a:r>
            <a:r>
              <a:rPr lang="sr-Latn-RS" dirty="0"/>
              <a:t> </a:t>
            </a:r>
            <a:r>
              <a:rPr lang="sr-Latn-RS" dirty="0" err="1"/>
              <a:t>heparini</a:t>
            </a:r>
            <a:r>
              <a:rPr lang="sr-Latn-RS" dirty="0"/>
              <a:t>, sada je alternativa i </a:t>
            </a:r>
            <a:r>
              <a:rPr lang="sr-Latn-RS" dirty="0" err="1"/>
              <a:t>rivaroksaban</a:t>
            </a:r>
            <a:endParaRPr lang="sr-Latn-RS" dirty="0"/>
          </a:p>
          <a:p>
            <a:r>
              <a:rPr lang="sr-Latn-RS" dirty="0"/>
              <a:t>IZBOR AKO DOĐE DO RECIDIVA DVT ili PE za vreme </a:t>
            </a:r>
            <a:r>
              <a:rPr lang="sr-Latn-RS" dirty="0" err="1"/>
              <a:t>antikoagulantne</a:t>
            </a:r>
            <a:r>
              <a:rPr lang="sr-Latn-RS" dirty="0"/>
              <a:t> terapije:</a:t>
            </a:r>
          </a:p>
          <a:p>
            <a:pPr lvl="1"/>
            <a:r>
              <a:rPr lang="sr-Latn-RS" dirty="0"/>
              <a:t>Ako je pacijent bio na direktnim oralnim </a:t>
            </a:r>
            <a:r>
              <a:rPr lang="sr-Latn-RS" dirty="0" err="1"/>
              <a:t>antikoagulansima</a:t>
            </a:r>
            <a:r>
              <a:rPr lang="sr-Latn-RS" dirty="0"/>
              <a:t>, prelazi na </a:t>
            </a:r>
            <a:r>
              <a:rPr lang="sr-Latn-RS" dirty="0" err="1"/>
              <a:t>niskomolekularne</a:t>
            </a:r>
            <a:r>
              <a:rPr lang="sr-Latn-RS" dirty="0"/>
              <a:t> </a:t>
            </a:r>
            <a:r>
              <a:rPr lang="sr-Latn-RS" dirty="0" err="1"/>
              <a:t>heparine</a:t>
            </a:r>
            <a:endParaRPr lang="sr-Latn-RS" dirty="0"/>
          </a:p>
          <a:p>
            <a:pPr lvl="1"/>
            <a:r>
              <a:rPr lang="sr-Latn-RS" dirty="0"/>
              <a:t>Ako je pacijent bio na </a:t>
            </a:r>
            <a:r>
              <a:rPr lang="sr-Latn-RS" dirty="0" err="1"/>
              <a:t>niskomolekularnim</a:t>
            </a:r>
            <a:r>
              <a:rPr lang="sr-Latn-RS" dirty="0"/>
              <a:t> </a:t>
            </a:r>
            <a:r>
              <a:rPr lang="sr-Latn-RS" dirty="0" err="1"/>
              <a:t>heparinima</a:t>
            </a:r>
            <a:r>
              <a:rPr lang="sr-Latn-RS" dirty="0"/>
              <a:t>, doza se povećava za četvrtinu do trećinu</a:t>
            </a:r>
          </a:p>
          <a:p>
            <a:r>
              <a:rPr lang="sr-Latn-RS" dirty="0"/>
              <a:t>VARFARIN se daje umesto NOAC-a ako pacijent ima </a:t>
            </a:r>
            <a:r>
              <a:rPr lang="sr-Latn-RS" dirty="0" err="1"/>
              <a:t>fosfolipidni</a:t>
            </a:r>
            <a:r>
              <a:rPr lang="sr-Latn-RS" dirty="0"/>
              <a:t> sindrom ili tešku insuficijenciju bubrega.</a:t>
            </a:r>
          </a:p>
        </p:txBody>
      </p:sp>
    </p:spTree>
    <p:extLst>
      <p:ext uri="{BB962C8B-B14F-4D97-AF65-F5344CB8AC3E}">
        <p14:creationId xmlns:p14="http://schemas.microsoft.com/office/powerpoint/2010/main" val="227860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0903D-9901-CE1D-A74F-F402356EA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5" y="184150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sr-Latn-RS" dirty="0"/>
              <a:t>Doziranje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E7DD2D1-ECC3-EB5B-652F-F423960244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827230"/>
              </p:ext>
            </p:extLst>
          </p:nvPr>
        </p:nvGraphicFramePr>
        <p:xfrm>
          <a:off x="828675" y="770265"/>
          <a:ext cx="10506075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8275">
                  <a:extLst>
                    <a:ext uri="{9D8B030D-6E8A-4147-A177-3AD203B41FA5}">
                      <a16:colId xmlns:a16="http://schemas.microsoft.com/office/drawing/2014/main" val="158178481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50654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Faza primene </a:t>
                      </a:r>
                      <a:r>
                        <a:rPr lang="sr-Latn-RS" dirty="0" err="1"/>
                        <a:t>antikoagulantne</a:t>
                      </a:r>
                      <a:r>
                        <a:rPr lang="sr-Latn-RS" dirty="0"/>
                        <a:t> terapije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Lek i doza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14619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Prvih 7 dana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Niskomolekularni</a:t>
                      </a:r>
                      <a:r>
                        <a:rPr lang="sr-Latn-RS" dirty="0"/>
                        <a:t> </a:t>
                      </a:r>
                      <a:r>
                        <a:rPr lang="sr-Latn-RS" dirty="0" err="1"/>
                        <a:t>heparini</a:t>
                      </a:r>
                      <a:r>
                        <a:rPr lang="sr-Latn-RS" dirty="0"/>
                        <a:t> prvih 5 dana, zatim </a:t>
                      </a:r>
                      <a:r>
                        <a:rPr lang="sr-Latn-RS" dirty="0" err="1"/>
                        <a:t>varfarin</a:t>
                      </a:r>
                      <a:r>
                        <a:rPr lang="sr-Latn-RS" dirty="0"/>
                        <a:t> dok INR ne bude između 2 i 3: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8829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Apiksaban</a:t>
                      </a:r>
                      <a:r>
                        <a:rPr lang="sr-Latn-RS" dirty="0"/>
                        <a:t> 10mg na 12h,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8291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Rivaroksaban</a:t>
                      </a:r>
                      <a:r>
                        <a:rPr lang="sr-Latn-RS" dirty="0"/>
                        <a:t> 15mg na 12 sati, oralno, 21 dan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245687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Dugotrajno lečenje (1 nedelja do 3 meseca)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Niskomolekularni</a:t>
                      </a:r>
                      <a:r>
                        <a:rPr lang="sr-Latn-RS" dirty="0"/>
                        <a:t> </a:t>
                      </a:r>
                      <a:r>
                        <a:rPr lang="sr-Latn-RS" dirty="0" err="1"/>
                        <a:t>heparini</a:t>
                      </a:r>
                      <a:r>
                        <a:rPr lang="sr-Latn-RS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74164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Dugotrajno lečenje (1 nedelja do 3 meseca)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Apiksaban</a:t>
                      </a:r>
                      <a:r>
                        <a:rPr lang="sr-Latn-RS" dirty="0"/>
                        <a:t> 5mg na 12 sati,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671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Rivaroksaban</a:t>
                      </a:r>
                      <a:r>
                        <a:rPr lang="sr-Latn-RS" dirty="0"/>
                        <a:t> 20mg jednom dnevno,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52155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Dabigatran</a:t>
                      </a:r>
                      <a:r>
                        <a:rPr lang="sr-Latn-RS" dirty="0"/>
                        <a:t> 150mg na 12 sati,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85878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Varfarin</a:t>
                      </a:r>
                      <a:r>
                        <a:rPr lang="sr-Latn-RS" dirty="0"/>
                        <a:t> da INR bude od 2 do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2808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Produženo ili neograničeno (posle 3 meseca)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Niskomolekularni</a:t>
                      </a:r>
                      <a:r>
                        <a:rPr lang="sr-Latn-RS" dirty="0"/>
                        <a:t> </a:t>
                      </a:r>
                      <a:r>
                        <a:rPr lang="sr-Latn-RS" dirty="0" err="1"/>
                        <a:t>heparini</a:t>
                      </a:r>
                      <a:r>
                        <a:rPr lang="sr-Latn-RS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63793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Produženo ili neograničeno (posle 3 meseca)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Apiksaban</a:t>
                      </a:r>
                      <a:r>
                        <a:rPr lang="sr-Latn-RS" dirty="0"/>
                        <a:t> 5mg ili 2.5mg na 12 sati,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6226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Rivaroksaban</a:t>
                      </a:r>
                      <a:r>
                        <a:rPr lang="sr-Latn-RS" dirty="0"/>
                        <a:t> 20mgili 10mg  jednom dnevno,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5934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err="1"/>
                        <a:t>Dabigatran</a:t>
                      </a:r>
                      <a:r>
                        <a:rPr lang="sr-Latn-RS" dirty="0"/>
                        <a:t> 150mg na 12 sati, oralno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3288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err="1"/>
                        <a:t>Varfarin</a:t>
                      </a:r>
                      <a:r>
                        <a:rPr lang="sr-Latn-RS" dirty="0"/>
                        <a:t> da INR bude od 2 do 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8529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529345-E8DF-F8F8-C869-688FCD59A5A6}"/>
              </a:ext>
            </a:extLst>
          </p:cNvPr>
          <p:cNvSpPr txBox="1"/>
          <p:nvPr/>
        </p:nvSpPr>
        <p:spPr>
          <a:xfrm>
            <a:off x="4564656" y="6231265"/>
            <a:ext cx="7627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Duffett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L,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Castellucci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LA,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Forgie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MA. Pulmonary embolism: update on management and controversies.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BMJ. 2020 Aug 5;370:m2177.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32790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2568-121E-43A1-32B9-EDDC8D989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Preporuke iz vodiča za lečenje PE:  TRAJANJE </a:t>
            </a:r>
            <a:r>
              <a:rPr lang="sr-Latn-RS" dirty="0" err="1"/>
              <a:t>antikoagulantne</a:t>
            </a:r>
            <a:r>
              <a:rPr lang="sr-Latn-RS" dirty="0"/>
              <a:t> terapije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2A5E8-A3FD-6E53-CCD4-AA1A13E86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3 – 6 meseci, ako je PE bila jasno provocirana, potom po prestanku aspirin (ako nema </a:t>
            </a:r>
            <a:r>
              <a:rPr lang="sr-Latn-RS" dirty="0" err="1"/>
              <a:t>kontraindikacija</a:t>
            </a:r>
            <a:r>
              <a:rPr lang="sr-Latn-RS" dirty="0"/>
              <a:t> za njegovu primenu)</a:t>
            </a:r>
          </a:p>
          <a:p>
            <a:r>
              <a:rPr lang="sr-Latn-RS" dirty="0"/>
              <a:t>Prva PE koja nije bila provocirana – neograničeno trajanje </a:t>
            </a:r>
            <a:r>
              <a:rPr lang="sr-Latn-RS" dirty="0" err="1"/>
              <a:t>antikoagulantne</a:t>
            </a:r>
            <a:r>
              <a:rPr lang="sr-Latn-RS" dirty="0"/>
              <a:t> terapije</a:t>
            </a:r>
          </a:p>
          <a:p>
            <a:r>
              <a:rPr lang="sr-Latn-RS" dirty="0"/>
              <a:t>Ponovljena PE koja nije bila provocirana – neograničeno trajanje antikoagulatne terapije ako je rizik od krvarenja mali, 3 meseca ako je rizik od krvarenja veliki, a više od 3 meseca ako je rizik od krvarenja umeren</a:t>
            </a:r>
          </a:p>
          <a:p>
            <a:r>
              <a:rPr lang="sr-Latn-RS" dirty="0"/>
              <a:t>Ako pacijent ima i malignu bolest, </a:t>
            </a:r>
            <a:r>
              <a:rPr lang="sr-Latn-RS" dirty="0" err="1"/>
              <a:t>antikoagulantna</a:t>
            </a:r>
            <a:r>
              <a:rPr lang="sr-Latn-RS" dirty="0"/>
              <a:t> terapija treba da bude neograničena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7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72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FBCF0-80F6-BC1A-4E48-E6041F673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 su žene sa niskim rizikom od rekurentne PE?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AF8F5-6DAC-5B31-4160-F663DFCAB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27400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HERDOO2 </a:t>
            </a:r>
            <a:r>
              <a:rPr lang="sr-Latn-RS" b="0" i="0" dirty="0" err="1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kriteirjumi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: </a:t>
            </a:r>
            <a:endParaRPr lang="sr-Latn-RS" b="0" i="0" dirty="0">
              <a:solidFill>
                <a:srgbClr val="333333"/>
              </a:solidFill>
              <a:effectLst/>
              <a:latin typeface="Cambria" panose="02040503050406030204" pitchFamily="18" charset="0"/>
            </a:endParaRPr>
          </a:p>
          <a:p>
            <a:pPr lvl="1"/>
            <a:r>
              <a:rPr lang="sr-Latn-RS" b="0" i="0" dirty="0" err="1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hiperpigmentacija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edem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ili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crvenilo na bar jednoj nozi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5-12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meseci posle početka terapije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, </a:t>
            </a:r>
            <a:endParaRPr lang="sr-Latn-RS" b="0" i="0" dirty="0">
              <a:solidFill>
                <a:srgbClr val="333333"/>
              </a:solidFill>
              <a:effectLst/>
              <a:latin typeface="Cambria" panose="02040503050406030204" pitchFamily="18" charset="0"/>
            </a:endParaRP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VIDAS D-dimer ≥250 </a:t>
            </a:r>
            <a:r>
              <a:rPr lang="el-GR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μ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g/L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za vreme </a:t>
            </a:r>
            <a:r>
              <a:rPr lang="sr-Latn-RS" b="0" i="0" dirty="0" err="1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antikoagulantnte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terapije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, </a:t>
            </a:r>
            <a:endParaRPr lang="sr-Latn-RS" b="0" i="0" dirty="0">
              <a:solidFill>
                <a:srgbClr val="333333"/>
              </a:solidFill>
              <a:effectLst/>
              <a:latin typeface="Cambria" panose="02040503050406030204" pitchFamily="18" charset="0"/>
            </a:endParaRPr>
          </a:p>
          <a:p>
            <a:pPr lvl="1"/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body mass index ≥30, </a:t>
            </a:r>
            <a:endParaRPr lang="sr-Latn-RS" b="0" i="0" dirty="0">
              <a:solidFill>
                <a:srgbClr val="333333"/>
              </a:solidFill>
              <a:effectLst/>
              <a:latin typeface="Cambria" panose="02040503050406030204" pitchFamily="18" charset="0"/>
            </a:endParaRPr>
          </a:p>
          <a:p>
            <a:pPr lvl="1"/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starost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≥65 years. </a:t>
            </a:r>
            <a:endParaRPr lang="sr-Latn-RS" b="0" i="0" dirty="0">
              <a:solidFill>
                <a:srgbClr val="333333"/>
              </a:solidFill>
              <a:effectLst/>
              <a:latin typeface="Cambria" panose="02040503050406030204" pitchFamily="18" charset="0"/>
            </a:endParaRPr>
          </a:p>
          <a:p>
            <a:endParaRPr lang="sr-Latn-RS" dirty="0">
              <a:solidFill>
                <a:srgbClr val="333333"/>
              </a:solidFill>
              <a:latin typeface="Cambria" panose="02040503050406030204" pitchFamily="18" charset="0"/>
            </a:endParaRPr>
          </a:p>
          <a:p>
            <a:r>
              <a:rPr lang="sr-Latn-RS" dirty="0">
                <a:solidFill>
                  <a:srgbClr val="333333"/>
                </a:solidFill>
                <a:latin typeface="Cambria" panose="02040503050406030204" pitchFamily="18" charset="0"/>
              </a:rPr>
              <a:t>Nizak rizik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=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0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ili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 1 </a:t>
            </a:r>
            <a:r>
              <a:rPr lang="sr-Latn-R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od kriterijuma prisutan</a:t>
            </a:r>
            <a:r>
              <a:rPr lang="en-US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A12612-2ACD-E660-CF5C-7D2C88B8D1D8}"/>
              </a:ext>
            </a:extLst>
          </p:cNvPr>
          <p:cNvSpPr txBox="1"/>
          <p:nvPr/>
        </p:nvSpPr>
        <p:spPr>
          <a:xfrm>
            <a:off x="3396002" y="5799803"/>
            <a:ext cx="87959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Rodger MA, Le Gal G, Anderson DR, Schmidt J, Pernod G, Kahn SR,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Righini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Mismetti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P, Kearon C, Meyer G,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Elias A, Ramsay T,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Ortel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TL, Huisman MV, Kovacs MJ; REVERSE II Study Investigators.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Validating the HERDOO2 rule to guide treatment duration for women with unprovoked venous thrombosis: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multinational prospective cohort management study. BMJ. 2017 Mar 17;356:j1065.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69472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1974</Words>
  <Application>Microsoft Office PowerPoint</Application>
  <PresentationFormat>Widescreen</PresentationFormat>
  <Paragraphs>159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BlinkMacSystemFont</vt:lpstr>
      <vt:lpstr>Calibri</vt:lpstr>
      <vt:lpstr>Calibri Light</vt:lpstr>
      <vt:lpstr>Cambria</vt:lpstr>
      <vt:lpstr>Charis SIL</vt:lpstr>
      <vt:lpstr>Roboto</vt:lpstr>
      <vt:lpstr>STIX</vt:lpstr>
      <vt:lpstr>Office Theme</vt:lpstr>
      <vt:lpstr>ANTIKOAGULANTNA TERAPIJA PLUĆNE EMBOLIJE</vt:lpstr>
      <vt:lpstr>Indikacije za primenu antikoagulantne terapije kod PE</vt:lpstr>
      <vt:lpstr>Izbor i trajanje antikoagulantne terapije PE</vt:lpstr>
      <vt:lpstr>Faktori rizika za nastanak plućne embolije (primarne ili ponovljene)</vt:lpstr>
      <vt:lpstr>Preporuke iz vodiča za lečenje PE: IZBOR leka</vt:lpstr>
      <vt:lpstr>Doziranje</vt:lpstr>
      <vt:lpstr>Preporuke iz vodiča za lečenje PE:  TRAJANJE antikoagulantne terapije</vt:lpstr>
      <vt:lpstr>PowerPoint Presentation</vt:lpstr>
      <vt:lpstr>Ko su žene sa niskim rizikom od rekurentne PE?</vt:lpstr>
      <vt:lpstr>Koji skor je najbolji za procenu rizika od krvarenja kod pacijenata sa PE na antikoagulantnoj terapiji?</vt:lpstr>
      <vt:lpstr>Koji skor je najbolji za procenu rizika od krvarenja kod pacijenata sa PE na antikoagulantnoj terapiji?</vt:lpstr>
      <vt:lpstr>Kearon skor (skor Američkog koleđža grudnih lekara)</vt:lpstr>
      <vt:lpstr>HAS-BLED skor</vt:lpstr>
      <vt:lpstr>Terapija u trudnoći</vt:lpstr>
      <vt:lpstr>Lekovi koji zbog interakcije sa oralnim antikoagulansima povećavaju rizik od krvarenja</vt:lpstr>
      <vt:lpstr>Problem sa dugotrajnom primenom niskomolekularnih heparina – heparinom indukovana trombocitopenija</vt:lpstr>
      <vt:lpstr>Laboratorijski dokazi za HIT i terapija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</dc:creator>
  <cp:lastModifiedBy>IASFA_V23 Токсикологија</cp:lastModifiedBy>
  <cp:revision>46</cp:revision>
  <dcterms:created xsi:type="dcterms:W3CDTF">2023-01-08T20:00:09Z</dcterms:created>
  <dcterms:modified xsi:type="dcterms:W3CDTF">2026-06-11T06:38:45Z</dcterms:modified>
</cp:coreProperties>
</file>